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9"/>
  </p:notesMasterIdLst>
  <p:sldIdLst>
    <p:sldId id="284" r:id="rId2"/>
    <p:sldId id="333" r:id="rId3"/>
    <p:sldId id="334" r:id="rId4"/>
    <p:sldId id="335" r:id="rId5"/>
    <p:sldId id="336" r:id="rId6"/>
    <p:sldId id="337" r:id="rId7"/>
    <p:sldId id="338" r:id="rId8"/>
    <p:sldId id="339" r:id="rId9"/>
    <p:sldId id="340" r:id="rId10"/>
    <p:sldId id="341" r:id="rId11"/>
    <p:sldId id="342" r:id="rId12"/>
    <p:sldId id="343" r:id="rId13"/>
    <p:sldId id="344" r:id="rId14"/>
    <p:sldId id="345" r:id="rId15"/>
    <p:sldId id="346" r:id="rId16"/>
    <p:sldId id="347" r:id="rId17"/>
    <p:sldId id="348" r:id="rId18"/>
    <p:sldId id="349" r:id="rId19"/>
    <p:sldId id="350"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 id="363" r:id="rId33"/>
    <p:sldId id="364" r:id="rId34"/>
    <p:sldId id="365" r:id="rId35"/>
    <p:sldId id="366" r:id="rId36"/>
    <p:sldId id="367" r:id="rId37"/>
    <p:sldId id="368" r:id="rId38"/>
    <p:sldId id="369" r:id="rId39"/>
    <p:sldId id="370" r:id="rId40"/>
    <p:sldId id="371" r:id="rId41"/>
    <p:sldId id="372" r:id="rId42"/>
    <p:sldId id="373" r:id="rId43"/>
    <p:sldId id="374" r:id="rId44"/>
    <p:sldId id="375" r:id="rId45"/>
    <p:sldId id="376" r:id="rId46"/>
    <p:sldId id="377" r:id="rId47"/>
    <p:sldId id="378" r:id="rId48"/>
    <p:sldId id="379" r:id="rId49"/>
    <p:sldId id="380" r:id="rId50"/>
    <p:sldId id="381" r:id="rId51"/>
    <p:sldId id="382" r:id="rId52"/>
    <p:sldId id="383" r:id="rId53"/>
    <p:sldId id="384" r:id="rId54"/>
    <p:sldId id="385" r:id="rId55"/>
    <p:sldId id="386" r:id="rId56"/>
    <p:sldId id="387" r:id="rId57"/>
    <p:sldId id="388" r:id="rId58"/>
    <p:sldId id="389" r:id="rId59"/>
    <p:sldId id="304" r:id="rId60"/>
    <p:sldId id="305" r:id="rId61"/>
    <p:sldId id="306" r:id="rId62"/>
    <p:sldId id="307" r:id="rId63"/>
    <p:sldId id="308" r:id="rId64"/>
    <p:sldId id="309" r:id="rId65"/>
    <p:sldId id="310" r:id="rId66"/>
    <p:sldId id="311" r:id="rId67"/>
    <p:sldId id="312" r:id="rId68"/>
    <p:sldId id="313" r:id="rId69"/>
    <p:sldId id="314" r:id="rId70"/>
    <p:sldId id="315" r:id="rId71"/>
    <p:sldId id="316" r:id="rId72"/>
    <p:sldId id="317" r:id="rId73"/>
    <p:sldId id="318" r:id="rId74"/>
    <p:sldId id="319" r:id="rId75"/>
    <p:sldId id="320" r:id="rId76"/>
    <p:sldId id="321" r:id="rId77"/>
    <p:sldId id="322" r:id="rId78"/>
    <p:sldId id="323" r:id="rId79"/>
    <p:sldId id="324" r:id="rId80"/>
    <p:sldId id="325" r:id="rId81"/>
    <p:sldId id="326" r:id="rId82"/>
    <p:sldId id="327" r:id="rId83"/>
    <p:sldId id="328" r:id="rId84"/>
    <p:sldId id="329" r:id="rId85"/>
    <p:sldId id="330" r:id="rId86"/>
    <p:sldId id="331" r:id="rId87"/>
    <p:sldId id="332"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299"/>
    <a:srgbClr val="F0660D"/>
    <a:srgbClr val="EE6814"/>
    <a:srgbClr val="0E3C9C"/>
    <a:srgbClr val="CD773F"/>
    <a:srgbClr val="BF794D"/>
    <a:srgbClr val="11BEE7"/>
    <a:srgbClr val="91BF2F"/>
    <a:srgbClr val="587A09"/>
    <a:srgbClr val="EC69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133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8AE9B1-31D2-4C32-92BB-A3A30B620549}" type="datetimeFigureOut">
              <a:rPr lang="en-US" smtClean="0"/>
              <a:t>10/7/2019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CF8D43-864D-4A37-B0F6-E04D67B262ED}" type="slidenum">
              <a:rPr lang="en-US" smtClean="0"/>
              <a:t>‹#›</a:t>
            </a:fld>
            <a:endParaRPr lang="en-US"/>
          </a:p>
        </p:txBody>
      </p:sp>
    </p:spTree>
    <p:extLst>
      <p:ext uri="{BB962C8B-B14F-4D97-AF65-F5344CB8AC3E}">
        <p14:creationId xmlns:p14="http://schemas.microsoft.com/office/powerpoint/2010/main" val="325510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58CA1F-CA0D-42E2-9346-D75ACD1A1AA6}"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616760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479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B8A7927-3209-44FA-9444-12DF24EAFA13}" type="datetimeFigureOut">
              <a:rPr lang="en-US" smtClean="0"/>
              <a:pPr/>
              <a:t>10/7/2019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C1DF328-A2B8-43B4-8FF0-36C425FAB063}" type="slidenum">
              <a:rPr lang="en-US" smtClean="0"/>
              <a:pPr/>
              <a:t>‹#›</a:t>
            </a:fld>
            <a:endParaRPr lang="en-US"/>
          </a:p>
        </p:txBody>
      </p:sp>
    </p:spTree>
    <p:extLst>
      <p:ext uri="{BB962C8B-B14F-4D97-AF65-F5344CB8AC3E}">
        <p14:creationId xmlns:p14="http://schemas.microsoft.com/office/powerpoint/2010/main" val="2279004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B8A7927-3209-44FA-9444-12DF24EAFA13}" type="datetimeFigureOut">
              <a:rPr lang="en-US" smtClean="0">
                <a:solidFill>
                  <a:prstClr val="black"/>
                </a:solidFill>
              </a:rPr>
              <a:pPr/>
              <a:t>10/7/2019</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C1DF328-A2B8-43B4-8FF0-36C425FAB06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70597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200586" y="5919132"/>
            <a:ext cx="8742828" cy="880886"/>
            <a:chOff x="297938" y="5919132"/>
            <a:chExt cx="8742828" cy="880886"/>
          </a:xfrm>
        </p:grpSpPr>
        <p:pic>
          <p:nvPicPr>
            <p:cNvPr id="14" name="Picture 1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723696" y="5919132"/>
              <a:ext cx="415998" cy="828000"/>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320762" y="5919132"/>
              <a:ext cx="720004" cy="828000"/>
            </a:xfrm>
            <a:prstGeom prst="rect">
              <a:avLst/>
            </a:prstGeom>
          </p:spPr>
        </p:pic>
        <p:sp>
          <p:nvSpPr>
            <p:cNvPr id="16" name="TextBox 15"/>
            <p:cNvSpPr txBox="1"/>
            <p:nvPr/>
          </p:nvSpPr>
          <p:spPr>
            <a:xfrm>
              <a:off x="1286574" y="6153687"/>
              <a:ext cx="1429731" cy="646331"/>
            </a:xfrm>
            <a:prstGeom prst="rect">
              <a:avLst/>
            </a:prstGeom>
            <a:noFill/>
          </p:spPr>
          <p:txBody>
            <a:bodyPr wrap="square" rtlCol="0" anchor="ctr">
              <a:spAutoFit/>
            </a:bodyPr>
            <a:lstStyle/>
            <a:p>
              <a:r>
                <a:rPr lang="sr-Latn-RS" sz="1200" b="1" dirty="0" err="1" smtClean="0">
                  <a:solidFill>
                    <a:schemeClr val="tx1">
                      <a:lumMod val="75000"/>
                      <a:lumOff val="25000"/>
                    </a:schemeClr>
                  </a:solidFill>
                  <a:latin typeface="Times New Roman" panose="02020603050405020304" pitchFamily="18" charset="0"/>
                  <a:cs typeface="Times New Roman" panose="02020603050405020304" pitchFamily="18" charset="0"/>
                </a:rPr>
                <a:t>This</a:t>
              </a:r>
              <a:r>
                <a:rPr lang="sr-Latn-RS" sz="1200" b="1"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sr-Latn-RS" sz="1200" b="1" dirty="0" err="1" smtClean="0">
                  <a:solidFill>
                    <a:schemeClr val="tx1">
                      <a:lumMod val="75000"/>
                      <a:lumOff val="25000"/>
                    </a:schemeClr>
                  </a:solidFill>
                  <a:latin typeface="Times New Roman" panose="02020603050405020304" pitchFamily="18" charset="0"/>
                  <a:cs typeface="Times New Roman" panose="02020603050405020304" pitchFamily="18" charset="0"/>
                </a:rPr>
                <a:t>Programme</a:t>
              </a:r>
              <a:r>
                <a:rPr lang="sr-Latn-RS" sz="1200" b="1" dirty="0" smtClean="0">
                  <a:solidFill>
                    <a:schemeClr val="tx1">
                      <a:lumMod val="75000"/>
                      <a:lumOff val="25000"/>
                    </a:schemeClr>
                  </a:solidFill>
                  <a:latin typeface="Times New Roman" panose="02020603050405020304" pitchFamily="18" charset="0"/>
                  <a:cs typeface="Times New Roman" panose="02020603050405020304" pitchFamily="18" charset="0"/>
                </a:rPr>
                <a:t> is </a:t>
              </a:r>
              <a:r>
                <a:rPr lang="sr-Latn-RS" sz="1200" b="1" dirty="0" err="1" smtClean="0">
                  <a:solidFill>
                    <a:schemeClr val="tx1">
                      <a:lumMod val="75000"/>
                      <a:lumOff val="25000"/>
                    </a:schemeClr>
                  </a:solidFill>
                  <a:latin typeface="Times New Roman" panose="02020603050405020304" pitchFamily="18" charset="0"/>
                  <a:cs typeface="Times New Roman" panose="02020603050405020304" pitchFamily="18" charset="0"/>
                </a:rPr>
                <a:t>financed</a:t>
              </a:r>
              <a:r>
                <a:rPr lang="sr-Latn-RS" sz="1200" b="1"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sr-Latn-RS" sz="1200" b="1" dirty="0" err="1" smtClean="0">
                  <a:solidFill>
                    <a:schemeClr val="tx1">
                      <a:lumMod val="75000"/>
                      <a:lumOff val="25000"/>
                    </a:schemeClr>
                  </a:solidFill>
                  <a:latin typeface="Times New Roman" panose="02020603050405020304" pitchFamily="18" charset="0"/>
                  <a:cs typeface="Times New Roman" panose="02020603050405020304" pitchFamily="18" charset="0"/>
                </a:rPr>
                <a:t>by</a:t>
              </a:r>
              <a:r>
                <a:rPr lang="sr-Latn-RS" sz="1200" b="1"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sr-Latn-RS" sz="1200" b="1" dirty="0" err="1" smtClean="0">
                  <a:solidFill>
                    <a:schemeClr val="tx1">
                      <a:lumMod val="75000"/>
                      <a:lumOff val="25000"/>
                    </a:schemeClr>
                  </a:solidFill>
                  <a:latin typeface="Times New Roman" panose="02020603050405020304" pitchFamily="18" charset="0"/>
                  <a:cs typeface="Times New Roman" panose="02020603050405020304" pitchFamily="18" charset="0"/>
                </a:rPr>
                <a:t>the</a:t>
              </a:r>
              <a:r>
                <a:rPr lang="sr-Latn-RS" sz="1200" b="1"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sr-Latn-RS" sz="1200" b="1" dirty="0" err="1" smtClean="0">
                  <a:solidFill>
                    <a:schemeClr val="tx1">
                      <a:lumMod val="75000"/>
                      <a:lumOff val="25000"/>
                    </a:schemeClr>
                  </a:solidFill>
                  <a:latin typeface="Times New Roman" panose="02020603050405020304" pitchFamily="18" charset="0"/>
                  <a:cs typeface="Times New Roman" panose="02020603050405020304" pitchFamily="18" charset="0"/>
                </a:rPr>
                <a:t>European</a:t>
              </a:r>
              <a:r>
                <a:rPr lang="sr-Latn-RS" sz="1200" b="1" dirty="0" smtClean="0">
                  <a:solidFill>
                    <a:schemeClr val="tx1">
                      <a:lumMod val="75000"/>
                      <a:lumOff val="25000"/>
                    </a:schemeClr>
                  </a:solidFill>
                  <a:latin typeface="Times New Roman" panose="02020603050405020304" pitchFamily="18" charset="0"/>
                  <a:cs typeface="Times New Roman" panose="02020603050405020304" pitchFamily="18" charset="0"/>
                </a:rPr>
                <a:t> Union</a:t>
              </a:r>
              <a:endParaRPr lang="en-US" sz="12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7938" y="6063132"/>
              <a:ext cx="1023445" cy="684000"/>
            </a:xfrm>
            <a:prstGeom prst="rect">
              <a:avLst/>
            </a:prstGeom>
          </p:spPr>
        </p:pic>
      </p:grpSp>
      <p:sp>
        <p:nvSpPr>
          <p:cNvPr id="10" name="Rectangle 9"/>
          <p:cNvSpPr/>
          <p:nvPr/>
        </p:nvSpPr>
        <p:spPr>
          <a:xfrm>
            <a:off x="0" y="0"/>
            <a:ext cx="9144000" cy="980457"/>
          </a:xfrm>
          <a:prstGeom prst="rect">
            <a:avLst/>
          </a:prstGeom>
          <a:gradFill flip="none" rotWithShape="1">
            <a:gsLst>
              <a:gs pos="60000">
                <a:schemeClr val="bg1">
                  <a:lumMod val="0"/>
                  <a:lumOff val="100000"/>
                </a:schemeClr>
              </a:gs>
              <a:gs pos="40000">
                <a:schemeClr val="accent1">
                  <a:lumMod val="0"/>
                  <a:lumOff val="100000"/>
                </a:schemeClr>
              </a:gs>
              <a:gs pos="0">
                <a:schemeClr val="bg2">
                  <a:lumMod val="75000"/>
                </a:schemeClr>
              </a:gs>
              <a:gs pos="100000">
                <a:srgbClr val="B1ADAD"/>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23624" y="58228"/>
            <a:ext cx="605961" cy="864000"/>
          </a:xfrm>
          <a:prstGeom prst="rect">
            <a:avLst/>
          </a:prstGeom>
        </p:spPr>
      </p:pic>
      <p:sp>
        <p:nvSpPr>
          <p:cNvPr id="12" name="TextBox 11"/>
          <p:cNvSpPr txBox="1"/>
          <p:nvPr/>
        </p:nvSpPr>
        <p:spPr>
          <a:xfrm>
            <a:off x="200586" y="114985"/>
            <a:ext cx="3969457" cy="769441"/>
          </a:xfrm>
          <a:prstGeom prst="rect">
            <a:avLst/>
          </a:prstGeom>
          <a:noFill/>
        </p:spPr>
        <p:txBody>
          <a:bodyPr wrap="square" rtlCol="0">
            <a:spAutoFit/>
          </a:bodyPr>
          <a:lstStyle/>
          <a:p>
            <a:r>
              <a:rPr lang="en-US" sz="2200" i="1" dirty="0">
                <a:solidFill>
                  <a:srgbClr val="013299"/>
                </a:solidFill>
                <a:effectLst>
                  <a:outerShdw blurRad="38100" dist="38100" dir="2700000" algn="tl">
                    <a:srgbClr val="000000">
                      <a:alpha val="43137"/>
                    </a:srgbClr>
                  </a:outerShdw>
                </a:effectLst>
              </a:rPr>
              <a:t>Let’s do </a:t>
            </a:r>
            <a:r>
              <a:rPr lang="en-US" sz="2200" i="1" dirty="0" smtClean="0">
                <a:solidFill>
                  <a:srgbClr val="013299"/>
                </a:solidFill>
                <a:effectLst>
                  <a:outerShdw blurRad="38100" dist="38100" dir="2700000" algn="tl">
                    <a:srgbClr val="000000">
                      <a:alpha val="43137"/>
                    </a:srgbClr>
                  </a:outerShdw>
                </a:effectLst>
              </a:rPr>
              <a:t>thing</a:t>
            </a:r>
          </a:p>
          <a:p>
            <a:r>
              <a:rPr lang="en-US" sz="2200" b="1" i="1" dirty="0" smtClean="0">
                <a:solidFill>
                  <a:srgbClr val="013299"/>
                </a:solidFill>
                <a:effectLst>
                  <a:outerShdw blurRad="38100" dist="38100" dir="2700000" algn="tl">
                    <a:srgbClr val="000000">
                      <a:alpha val="43137"/>
                    </a:srgbClr>
                  </a:outerShdw>
                </a:effectLst>
              </a:rPr>
              <a:t>better </a:t>
            </a:r>
            <a:r>
              <a:rPr lang="en-US" sz="2200" b="1" i="1" dirty="0">
                <a:solidFill>
                  <a:srgbClr val="013299"/>
                </a:solidFill>
                <a:effectLst>
                  <a:outerShdw blurRad="38100" dist="38100" dir="2700000" algn="tl">
                    <a:srgbClr val="000000">
                      <a:alpha val="43137"/>
                    </a:srgbClr>
                  </a:outerShdw>
                </a:effectLst>
              </a:rPr>
              <a:t>together</a:t>
            </a:r>
            <a:r>
              <a:rPr lang="en-US" sz="2200" b="1" i="1" dirty="0" smtClean="0">
                <a:solidFill>
                  <a:srgbClr val="013299"/>
                </a:solidFill>
                <a:effectLst>
                  <a:outerShdw blurRad="38100" dist="38100" dir="2700000" algn="tl">
                    <a:srgbClr val="000000">
                      <a:alpha val="43137"/>
                    </a:srgbClr>
                  </a:outerShdw>
                </a:effectLst>
              </a:rPr>
              <a:t>!</a:t>
            </a:r>
            <a:endParaRPr lang="en-US" sz="2200" b="1" i="1" dirty="0">
              <a:solidFill>
                <a:srgbClr val="013299"/>
              </a:solidFill>
              <a:effectLst>
                <a:outerShdw blurRad="38100" dist="38100" dir="2700000" algn="tl">
                  <a:srgbClr val="000000">
                    <a:alpha val="43137"/>
                  </a:srgbClr>
                </a:outerShdw>
              </a:effectLst>
            </a:endParaRPr>
          </a:p>
        </p:txBody>
      </p:sp>
      <p:sp>
        <p:nvSpPr>
          <p:cNvPr id="13" name="TextBox 12"/>
          <p:cNvSpPr txBox="1"/>
          <p:nvPr/>
        </p:nvSpPr>
        <p:spPr>
          <a:xfrm>
            <a:off x="4829585" y="120896"/>
            <a:ext cx="4114800" cy="692497"/>
          </a:xfrm>
          <a:prstGeom prst="rect">
            <a:avLst/>
          </a:prstGeom>
          <a:noFill/>
        </p:spPr>
        <p:txBody>
          <a:bodyPr wrap="square" rtlCol="0">
            <a:spAutoFit/>
          </a:bodyPr>
          <a:lstStyle/>
          <a:p>
            <a:pPr algn="r"/>
            <a:r>
              <a:rPr lang="en-US" sz="1800" dirty="0" smtClean="0">
                <a:solidFill>
                  <a:srgbClr val="F0660D"/>
                </a:solidFill>
                <a:effectLst>
                  <a:outerShdw blurRad="38100" dist="38100" dir="2700000" algn="tl">
                    <a:srgbClr val="000000">
                      <a:alpha val="43137"/>
                    </a:srgbClr>
                  </a:outerShdw>
                </a:effectLst>
              </a:rPr>
              <a:t>IPA</a:t>
            </a:r>
            <a:r>
              <a:rPr lang="en-US" sz="1800" baseline="0" dirty="0" smtClean="0">
                <a:solidFill>
                  <a:srgbClr val="F0660D"/>
                </a:solidFill>
                <a:effectLst>
                  <a:outerShdw blurRad="38100" dist="38100" dir="2700000" algn="tl">
                    <a:srgbClr val="000000">
                      <a:alpha val="43137"/>
                    </a:srgbClr>
                  </a:outerShdw>
                </a:effectLst>
              </a:rPr>
              <a:t> </a:t>
            </a:r>
            <a:r>
              <a:rPr lang="en-US" sz="1800" dirty="0" smtClean="0">
                <a:solidFill>
                  <a:srgbClr val="F0660D"/>
                </a:solidFill>
                <a:effectLst>
                  <a:outerShdw blurRad="38100" dist="38100" dir="2700000" algn="tl">
                    <a:srgbClr val="000000">
                      <a:alpha val="43137"/>
                    </a:srgbClr>
                  </a:outerShdw>
                </a:effectLst>
              </a:rPr>
              <a:t>Cross-border </a:t>
            </a:r>
            <a:r>
              <a:rPr lang="sr-Latn-RS" sz="1800" dirty="0" err="1" smtClean="0">
                <a:solidFill>
                  <a:srgbClr val="F0660D"/>
                </a:solidFill>
                <a:effectLst>
                  <a:outerShdw blurRad="38100" dist="38100" dir="2700000" algn="tl">
                    <a:srgbClr val="000000">
                      <a:alpha val="43137"/>
                    </a:srgbClr>
                  </a:outerShdw>
                </a:effectLst>
              </a:rPr>
              <a:t>Cooperation</a:t>
            </a:r>
            <a:r>
              <a:rPr lang="sr-Latn-RS" sz="1800" baseline="0" dirty="0" smtClean="0">
                <a:solidFill>
                  <a:srgbClr val="F0660D"/>
                </a:solidFill>
                <a:effectLst>
                  <a:outerShdw blurRad="38100" dist="38100" dir="2700000" algn="tl">
                    <a:srgbClr val="000000">
                      <a:alpha val="43137"/>
                    </a:srgbClr>
                  </a:outerShdw>
                </a:effectLst>
              </a:rPr>
              <a:t> </a:t>
            </a:r>
            <a:r>
              <a:rPr lang="en-US" sz="1800" dirty="0" err="1" smtClean="0">
                <a:solidFill>
                  <a:srgbClr val="F0660D"/>
                </a:solidFill>
                <a:effectLst>
                  <a:outerShdw blurRad="38100" dist="38100" dir="2700000" algn="tl">
                    <a:srgbClr val="000000">
                      <a:alpha val="43137"/>
                    </a:srgbClr>
                  </a:outerShdw>
                </a:effectLst>
              </a:rPr>
              <a:t>Programme</a:t>
            </a:r>
            <a:endParaRPr lang="sr-Latn-RS" sz="1800" dirty="0" smtClean="0">
              <a:solidFill>
                <a:srgbClr val="F0660D"/>
              </a:solidFill>
              <a:effectLst>
                <a:outerShdw blurRad="38100" dist="38100" dir="2700000" algn="tl">
                  <a:srgbClr val="000000">
                    <a:alpha val="43137"/>
                  </a:srgbClr>
                </a:outerShdw>
              </a:effectLst>
            </a:endParaRPr>
          </a:p>
          <a:p>
            <a:pPr algn="r"/>
            <a:r>
              <a:rPr lang="en-US" sz="2100" b="1" dirty="0" smtClean="0">
                <a:solidFill>
                  <a:srgbClr val="F0660D"/>
                </a:solidFill>
                <a:effectLst>
                  <a:outerShdw blurRad="38100" dist="38100" dir="2700000" algn="tl">
                    <a:srgbClr val="000000">
                      <a:alpha val="43137"/>
                    </a:srgbClr>
                  </a:outerShdw>
                </a:effectLst>
              </a:rPr>
              <a:t>SERBIA-MONTENEGRO 2014-2020</a:t>
            </a:r>
          </a:p>
        </p:txBody>
      </p:sp>
    </p:spTree>
    <p:extLst>
      <p:ext uri="{BB962C8B-B14F-4D97-AF65-F5344CB8AC3E}">
        <p14:creationId xmlns:p14="http://schemas.microsoft.com/office/powerpoint/2010/main" val="1664665062"/>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7.wmf"/></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cbcsrb-mne.org/wp-content/uploads/2015/10/OP_CBP-SRB-MNE-2014-2020_ENG.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ebgate.ec.europa.eu/europeaid/online-services/index.cfm?do=publi.welcome"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ec.europa.eu/europeaid/companion/document.do?nodeNumber=19andlocale=en" TargetMode="External"/><Relationship Id="rId2" Type="http://schemas.openxmlformats.org/officeDocument/2006/relationships/hyperlink" Target="http://ec.europa.eu/europeaid/aid-delivery-methods-project-cycle-management-guidelines-vol-1_en" TargetMode="External"/><Relationship Id="rId1" Type="http://schemas.openxmlformats.org/officeDocument/2006/relationships/slideLayout" Target="../slideLayouts/slideLayout2.xml"/><Relationship Id="rId4" Type="http://schemas.openxmlformats.org/officeDocument/2006/relationships/hyperlink" Target="http://ec.europa.eu/europeaid/funding/procedures-beneficiary-countries-and-partners/financial-management-toolkit_en" TargetMode="External"/></Relationships>
</file>

<file path=ppt/slides/_rels/slide8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0" y="2344087"/>
            <a:ext cx="9144000" cy="2169825"/>
          </a:xfrm>
          <a:prstGeom prst="rect">
            <a:avLst/>
          </a:prstGeom>
          <a:noFill/>
        </p:spPr>
        <p:txBody>
          <a:bodyPr wrap="square" rtlCol="0" anchor="ctr">
            <a:spAutoFit/>
          </a:bodyPr>
          <a:lstStyle/>
          <a:p>
            <a:pPr algn="ctr">
              <a:lnSpc>
                <a:spcPct val="150000"/>
              </a:lnSpc>
            </a:pPr>
            <a:r>
              <a:rPr lang="en-US" sz="2400" b="1" dirty="0" smtClean="0">
                <a:solidFill>
                  <a:srgbClr val="013299"/>
                </a:solidFill>
                <a:effectLst>
                  <a:outerShdw blurRad="38100" dist="38100" dir="2700000" algn="tl">
                    <a:srgbClr val="000000">
                      <a:alpha val="43137"/>
                    </a:srgbClr>
                  </a:outerShdw>
                </a:effectLst>
              </a:rPr>
              <a:t>INFORMATIVNA SESIJA</a:t>
            </a:r>
          </a:p>
          <a:p>
            <a:pPr algn="ctr">
              <a:lnSpc>
                <a:spcPct val="150000"/>
              </a:lnSpc>
            </a:pPr>
            <a:r>
              <a:rPr lang="en-US" sz="2200" dirty="0" err="1" smtClean="0">
                <a:solidFill>
                  <a:srgbClr val="EE6814"/>
                </a:solidFill>
                <a:effectLst>
                  <a:outerShdw blurRad="38100" dist="38100" dir="2700000" algn="tl">
                    <a:srgbClr val="000000">
                      <a:alpha val="43137"/>
                    </a:srgbClr>
                  </a:outerShdw>
                </a:effectLst>
              </a:rPr>
              <a:t>povodom</a:t>
            </a:r>
            <a:r>
              <a:rPr lang="en-US" sz="2200" dirty="0" smtClean="0">
                <a:solidFill>
                  <a:srgbClr val="EE6814"/>
                </a:solidFill>
                <a:effectLst>
                  <a:outerShdw blurRad="38100" dist="38100" dir="2700000" algn="tl">
                    <a:srgbClr val="000000">
                      <a:alpha val="43137"/>
                    </a:srgbClr>
                  </a:outerShdw>
                </a:effectLst>
              </a:rPr>
              <a:t> </a:t>
            </a:r>
            <a:r>
              <a:rPr lang="en-US" sz="2200" dirty="0" err="1">
                <a:solidFill>
                  <a:srgbClr val="EE6814"/>
                </a:solidFill>
                <a:effectLst>
                  <a:outerShdw blurRad="38100" dist="38100" dir="2700000" algn="tl">
                    <a:srgbClr val="000000">
                      <a:alpha val="43137"/>
                    </a:srgbClr>
                  </a:outerShdw>
                </a:effectLst>
              </a:rPr>
              <a:t>objave</a:t>
            </a:r>
            <a:r>
              <a:rPr lang="en-US" sz="2200" dirty="0">
                <a:solidFill>
                  <a:srgbClr val="EE6814"/>
                </a:solidFill>
                <a:effectLst>
                  <a:outerShdw blurRad="38100" dist="38100" dir="2700000" algn="tl">
                    <a:srgbClr val="000000">
                      <a:alpha val="43137"/>
                    </a:srgbClr>
                  </a:outerShdw>
                </a:effectLst>
              </a:rPr>
              <a:t> </a:t>
            </a:r>
            <a:r>
              <a:rPr lang="en-US" sz="2200" dirty="0" err="1">
                <a:solidFill>
                  <a:srgbClr val="EE6814"/>
                </a:solidFill>
                <a:effectLst>
                  <a:outerShdw blurRad="38100" dist="38100" dir="2700000" algn="tl">
                    <a:srgbClr val="000000">
                      <a:alpha val="43137"/>
                    </a:srgbClr>
                  </a:outerShdw>
                </a:effectLst>
              </a:rPr>
              <a:t>Drugog</a:t>
            </a:r>
            <a:r>
              <a:rPr lang="en-US" sz="2200" dirty="0">
                <a:solidFill>
                  <a:srgbClr val="EE6814"/>
                </a:solidFill>
                <a:effectLst>
                  <a:outerShdw blurRad="38100" dist="38100" dir="2700000" algn="tl">
                    <a:srgbClr val="000000">
                      <a:alpha val="43137"/>
                    </a:srgbClr>
                  </a:outerShdw>
                </a:effectLst>
              </a:rPr>
              <a:t> </a:t>
            </a:r>
            <a:r>
              <a:rPr lang="en-US" sz="2200" dirty="0" err="1">
                <a:solidFill>
                  <a:srgbClr val="EE6814"/>
                </a:solidFill>
                <a:effectLst>
                  <a:outerShdw blurRad="38100" dist="38100" dir="2700000" algn="tl">
                    <a:srgbClr val="000000">
                      <a:alpha val="43137"/>
                    </a:srgbClr>
                  </a:outerShdw>
                </a:effectLst>
              </a:rPr>
              <a:t>poziva</a:t>
            </a:r>
            <a:r>
              <a:rPr lang="en-US" sz="2200" dirty="0">
                <a:solidFill>
                  <a:srgbClr val="EE6814"/>
                </a:solidFill>
                <a:effectLst>
                  <a:outerShdw blurRad="38100" dist="38100" dir="2700000" algn="tl">
                    <a:srgbClr val="000000">
                      <a:alpha val="43137"/>
                    </a:srgbClr>
                  </a:outerShdw>
                </a:effectLst>
              </a:rPr>
              <a:t> za </a:t>
            </a:r>
            <a:r>
              <a:rPr lang="en-US" sz="2200" dirty="0" err="1">
                <a:solidFill>
                  <a:srgbClr val="EE6814"/>
                </a:solidFill>
                <a:effectLst>
                  <a:outerShdw blurRad="38100" dist="38100" dir="2700000" algn="tl">
                    <a:srgbClr val="000000">
                      <a:alpha val="43137"/>
                    </a:srgbClr>
                  </a:outerShdw>
                </a:effectLst>
              </a:rPr>
              <a:t>dostavljanje</a:t>
            </a:r>
            <a:r>
              <a:rPr lang="en-US" sz="2200" dirty="0">
                <a:solidFill>
                  <a:srgbClr val="EE6814"/>
                </a:solidFill>
                <a:effectLst>
                  <a:outerShdw blurRad="38100" dist="38100" dir="2700000" algn="tl">
                    <a:srgbClr val="000000">
                      <a:alpha val="43137"/>
                    </a:srgbClr>
                  </a:outerShdw>
                </a:effectLst>
              </a:rPr>
              <a:t> </a:t>
            </a:r>
            <a:r>
              <a:rPr lang="en-US" sz="2200" dirty="0" err="1" smtClean="0">
                <a:solidFill>
                  <a:srgbClr val="EE6814"/>
                </a:solidFill>
                <a:effectLst>
                  <a:outerShdw blurRad="38100" dist="38100" dir="2700000" algn="tl">
                    <a:srgbClr val="000000">
                      <a:alpha val="43137"/>
                    </a:srgbClr>
                  </a:outerShdw>
                </a:effectLst>
              </a:rPr>
              <a:t>predloga</a:t>
            </a:r>
            <a:r>
              <a:rPr lang="en-US" sz="2200" dirty="0" smtClean="0">
                <a:solidFill>
                  <a:srgbClr val="EE6814"/>
                </a:solidFill>
                <a:effectLst>
                  <a:outerShdw blurRad="38100" dist="38100" dir="2700000" algn="tl">
                    <a:srgbClr val="000000">
                      <a:alpha val="43137"/>
                    </a:srgbClr>
                  </a:outerShdw>
                </a:effectLst>
              </a:rPr>
              <a:t> </a:t>
            </a:r>
            <a:r>
              <a:rPr lang="en-US" sz="2200" dirty="0" err="1" smtClean="0">
                <a:solidFill>
                  <a:srgbClr val="EE6814"/>
                </a:solidFill>
                <a:effectLst>
                  <a:outerShdw blurRad="38100" dist="38100" dir="2700000" algn="tl">
                    <a:srgbClr val="000000">
                      <a:alpha val="43137"/>
                    </a:srgbClr>
                  </a:outerShdw>
                </a:effectLst>
              </a:rPr>
              <a:t>projekata</a:t>
            </a:r>
            <a:endParaRPr lang="en-US" sz="2200" dirty="0">
              <a:solidFill>
                <a:srgbClr val="EE6814"/>
              </a:solidFill>
              <a:effectLst>
                <a:outerShdw blurRad="38100" dist="38100" dir="2700000" algn="tl">
                  <a:srgbClr val="000000">
                    <a:alpha val="43137"/>
                  </a:srgbClr>
                </a:outerShdw>
              </a:effectLst>
            </a:endParaRPr>
          </a:p>
          <a:p>
            <a:pPr algn="ctr">
              <a:lnSpc>
                <a:spcPct val="150000"/>
              </a:lnSpc>
            </a:pPr>
            <a:r>
              <a:rPr lang="en-US" sz="2200" dirty="0" smtClean="0">
                <a:solidFill>
                  <a:srgbClr val="EE6814"/>
                </a:solidFill>
                <a:effectLst>
                  <a:outerShdw blurRad="38100" dist="38100" dir="2700000" algn="tl">
                    <a:srgbClr val="000000">
                      <a:alpha val="43137"/>
                    </a:srgbClr>
                  </a:outerShdw>
                </a:effectLst>
              </a:rPr>
              <a:t>u </a:t>
            </a:r>
            <a:r>
              <a:rPr lang="en-US" sz="2200" dirty="0" err="1">
                <a:solidFill>
                  <a:srgbClr val="EE6814"/>
                </a:solidFill>
                <a:effectLst>
                  <a:outerShdw blurRad="38100" dist="38100" dir="2700000" algn="tl">
                    <a:srgbClr val="000000">
                      <a:alpha val="43137"/>
                    </a:srgbClr>
                  </a:outerShdw>
                </a:effectLst>
              </a:rPr>
              <a:t>okviru</a:t>
            </a:r>
            <a:r>
              <a:rPr lang="en-US" sz="2200" dirty="0">
                <a:solidFill>
                  <a:srgbClr val="EE6814"/>
                </a:solidFill>
                <a:effectLst>
                  <a:outerShdw blurRad="38100" dist="38100" dir="2700000" algn="tl">
                    <a:srgbClr val="000000">
                      <a:alpha val="43137"/>
                    </a:srgbClr>
                  </a:outerShdw>
                </a:effectLst>
              </a:rPr>
              <a:t> </a:t>
            </a:r>
            <a:r>
              <a:rPr lang="en-US" sz="2200" dirty="0" err="1" smtClean="0">
                <a:solidFill>
                  <a:srgbClr val="EE6814"/>
                </a:solidFill>
                <a:effectLst>
                  <a:outerShdw blurRad="38100" dist="38100" dir="2700000" algn="tl">
                    <a:srgbClr val="000000">
                      <a:alpha val="43137"/>
                    </a:srgbClr>
                  </a:outerShdw>
                </a:effectLst>
              </a:rPr>
              <a:t>Programa</a:t>
            </a:r>
            <a:r>
              <a:rPr lang="en-US" sz="2200" dirty="0" smtClean="0">
                <a:solidFill>
                  <a:srgbClr val="EE6814"/>
                </a:solidFill>
                <a:effectLst>
                  <a:outerShdw blurRad="38100" dist="38100" dir="2700000" algn="tl">
                    <a:srgbClr val="000000">
                      <a:alpha val="43137"/>
                    </a:srgbClr>
                  </a:outerShdw>
                </a:effectLst>
              </a:rPr>
              <a:t> </a:t>
            </a:r>
            <a:r>
              <a:rPr lang="en-US" sz="2200" dirty="0" err="1">
                <a:solidFill>
                  <a:srgbClr val="EE6814"/>
                </a:solidFill>
                <a:effectLst>
                  <a:outerShdw blurRad="38100" dist="38100" dir="2700000" algn="tl">
                    <a:srgbClr val="000000">
                      <a:alpha val="43137"/>
                    </a:srgbClr>
                  </a:outerShdw>
                </a:effectLst>
              </a:rPr>
              <a:t>prekogranične</a:t>
            </a:r>
            <a:r>
              <a:rPr lang="en-US" sz="2200" dirty="0">
                <a:solidFill>
                  <a:srgbClr val="EE6814"/>
                </a:solidFill>
                <a:effectLst>
                  <a:outerShdw blurRad="38100" dist="38100" dir="2700000" algn="tl">
                    <a:srgbClr val="000000">
                      <a:alpha val="43137"/>
                    </a:srgbClr>
                  </a:outerShdw>
                </a:effectLst>
              </a:rPr>
              <a:t> </a:t>
            </a:r>
            <a:r>
              <a:rPr lang="en-US" sz="2200" dirty="0" err="1">
                <a:solidFill>
                  <a:srgbClr val="EE6814"/>
                </a:solidFill>
                <a:effectLst>
                  <a:outerShdw blurRad="38100" dist="38100" dir="2700000" algn="tl">
                    <a:srgbClr val="000000">
                      <a:alpha val="43137"/>
                    </a:srgbClr>
                  </a:outerShdw>
                </a:effectLst>
              </a:rPr>
              <a:t>saradnje</a:t>
            </a:r>
            <a:r>
              <a:rPr lang="en-US" sz="2200" dirty="0">
                <a:solidFill>
                  <a:srgbClr val="EE6814"/>
                </a:solidFill>
                <a:effectLst>
                  <a:outerShdw blurRad="38100" dist="38100" dir="2700000" algn="tl">
                    <a:srgbClr val="000000">
                      <a:alpha val="43137"/>
                    </a:srgbClr>
                  </a:outerShdw>
                </a:effectLst>
              </a:rPr>
              <a:t> </a:t>
            </a:r>
            <a:r>
              <a:rPr lang="en-US" sz="2200" dirty="0" err="1" smtClean="0">
                <a:solidFill>
                  <a:srgbClr val="EE6814"/>
                </a:solidFill>
                <a:effectLst>
                  <a:outerShdw blurRad="38100" dist="38100" dir="2700000" algn="tl">
                    <a:srgbClr val="000000">
                      <a:alpha val="43137"/>
                    </a:srgbClr>
                  </a:outerShdw>
                </a:effectLst>
              </a:rPr>
              <a:t>Srbija</a:t>
            </a:r>
            <a:r>
              <a:rPr lang="en-US" sz="2200" dirty="0" err="1">
                <a:solidFill>
                  <a:srgbClr val="EE6814"/>
                </a:solidFill>
                <a:effectLst>
                  <a:outerShdw blurRad="38100" dist="38100" dir="2700000" algn="tl">
                    <a:srgbClr val="000000">
                      <a:alpha val="43137"/>
                    </a:srgbClr>
                  </a:outerShdw>
                </a:effectLst>
              </a:rPr>
              <a:t>-</a:t>
            </a:r>
            <a:r>
              <a:rPr lang="en-US" sz="2200" dirty="0" err="1" smtClean="0">
                <a:solidFill>
                  <a:srgbClr val="EE6814"/>
                </a:solidFill>
                <a:effectLst>
                  <a:outerShdw blurRad="38100" dist="38100" dir="2700000" algn="tl">
                    <a:srgbClr val="000000">
                      <a:alpha val="43137"/>
                    </a:srgbClr>
                  </a:outerShdw>
                </a:effectLst>
              </a:rPr>
              <a:t>Crna</a:t>
            </a:r>
            <a:r>
              <a:rPr lang="en-US" sz="2200" dirty="0" smtClean="0">
                <a:solidFill>
                  <a:srgbClr val="EE6814"/>
                </a:solidFill>
                <a:effectLst>
                  <a:outerShdw blurRad="38100" dist="38100" dir="2700000" algn="tl">
                    <a:srgbClr val="000000">
                      <a:alpha val="43137"/>
                    </a:srgbClr>
                  </a:outerShdw>
                </a:effectLst>
              </a:rPr>
              <a:t> </a:t>
            </a:r>
            <a:r>
              <a:rPr lang="en-US" sz="2200" dirty="0">
                <a:solidFill>
                  <a:srgbClr val="EE6814"/>
                </a:solidFill>
                <a:effectLst>
                  <a:outerShdw blurRad="38100" dist="38100" dir="2700000" algn="tl">
                    <a:srgbClr val="000000">
                      <a:alpha val="43137"/>
                    </a:srgbClr>
                  </a:outerShdw>
                </a:effectLst>
              </a:rPr>
              <a:t>Gora </a:t>
            </a:r>
            <a:r>
              <a:rPr lang="en-US" sz="2200" dirty="0" smtClean="0">
                <a:solidFill>
                  <a:srgbClr val="EE6814"/>
                </a:solidFill>
                <a:effectLst>
                  <a:outerShdw blurRad="38100" dist="38100" dir="2700000" algn="tl">
                    <a:srgbClr val="000000">
                      <a:alpha val="43137"/>
                    </a:srgbClr>
                  </a:outerShdw>
                </a:effectLst>
              </a:rPr>
              <a:t>2014-2020</a:t>
            </a:r>
          </a:p>
          <a:p>
            <a:pPr algn="ctr">
              <a:lnSpc>
                <a:spcPct val="150000"/>
              </a:lnSpc>
            </a:pPr>
            <a:r>
              <a:rPr lang="en-US" sz="2200" dirty="0" err="1" smtClean="0">
                <a:solidFill>
                  <a:srgbClr val="EE6814"/>
                </a:solidFill>
                <a:effectLst>
                  <a:outerShdw blurRad="38100" dist="38100" dir="2700000" algn="tl">
                    <a:srgbClr val="000000">
                      <a:alpha val="43137"/>
                    </a:srgbClr>
                  </a:outerShdw>
                </a:effectLst>
              </a:rPr>
              <a:t>finansiranog</a:t>
            </a:r>
            <a:r>
              <a:rPr lang="en-US" sz="2200" dirty="0" smtClean="0">
                <a:solidFill>
                  <a:srgbClr val="EE6814"/>
                </a:solidFill>
                <a:effectLst>
                  <a:outerShdw blurRad="38100" dist="38100" dir="2700000" algn="tl">
                    <a:srgbClr val="000000">
                      <a:alpha val="43137"/>
                    </a:srgbClr>
                  </a:outerShdw>
                </a:effectLst>
              </a:rPr>
              <a:t> </a:t>
            </a:r>
            <a:r>
              <a:rPr lang="en-US" sz="2200" dirty="0" err="1">
                <a:solidFill>
                  <a:srgbClr val="EE6814"/>
                </a:solidFill>
                <a:effectLst>
                  <a:outerShdw blurRad="38100" dist="38100" dir="2700000" algn="tl">
                    <a:srgbClr val="000000">
                      <a:alpha val="43137"/>
                    </a:srgbClr>
                  </a:outerShdw>
                </a:effectLst>
              </a:rPr>
              <a:t>iz</a:t>
            </a:r>
            <a:r>
              <a:rPr lang="en-US" sz="2200" dirty="0">
                <a:solidFill>
                  <a:srgbClr val="EE6814"/>
                </a:solidFill>
                <a:effectLst>
                  <a:outerShdw blurRad="38100" dist="38100" dir="2700000" algn="tl">
                    <a:srgbClr val="000000">
                      <a:alpha val="43137"/>
                    </a:srgbClr>
                  </a:outerShdw>
                </a:effectLst>
              </a:rPr>
              <a:t> </a:t>
            </a:r>
            <a:r>
              <a:rPr lang="en-US" sz="2200" dirty="0" err="1">
                <a:solidFill>
                  <a:srgbClr val="EE6814"/>
                </a:solidFill>
                <a:effectLst>
                  <a:outerShdw blurRad="38100" dist="38100" dir="2700000" algn="tl">
                    <a:srgbClr val="000000">
                      <a:alpha val="43137"/>
                    </a:srgbClr>
                  </a:outerShdw>
                </a:effectLst>
              </a:rPr>
              <a:t>Instrumenta</a:t>
            </a:r>
            <a:r>
              <a:rPr lang="en-US" sz="2200" dirty="0">
                <a:solidFill>
                  <a:srgbClr val="EE6814"/>
                </a:solidFill>
                <a:effectLst>
                  <a:outerShdw blurRad="38100" dist="38100" dir="2700000" algn="tl">
                    <a:srgbClr val="000000">
                      <a:alpha val="43137"/>
                    </a:srgbClr>
                  </a:outerShdw>
                </a:effectLst>
              </a:rPr>
              <a:t> </a:t>
            </a:r>
            <a:r>
              <a:rPr lang="sr-Latn-RS" sz="2200" dirty="0" smtClean="0">
                <a:solidFill>
                  <a:srgbClr val="EE6814"/>
                </a:solidFill>
                <a:effectLst>
                  <a:outerShdw blurRad="38100" dist="38100" dir="2700000" algn="tl">
                    <a:srgbClr val="000000">
                      <a:alpha val="43137"/>
                    </a:srgbClr>
                  </a:outerShdw>
                </a:effectLst>
              </a:rPr>
              <a:t>za </a:t>
            </a:r>
            <a:r>
              <a:rPr lang="en-US" sz="2200" dirty="0" err="1" smtClean="0">
                <a:solidFill>
                  <a:srgbClr val="EE6814"/>
                </a:solidFill>
                <a:effectLst>
                  <a:outerShdw blurRad="38100" dist="38100" dir="2700000" algn="tl">
                    <a:srgbClr val="000000">
                      <a:alpha val="43137"/>
                    </a:srgbClr>
                  </a:outerShdw>
                </a:effectLst>
              </a:rPr>
              <a:t>pretpristupn</a:t>
            </a:r>
            <a:r>
              <a:rPr lang="sr-Latn-RS" sz="2200" dirty="0" smtClean="0">
                <a:solidFill>
                  <a:srgbClr val="EE6814"/>
                </a:solidFill>
                <a:effectLst>
                  <a:outerShdw blurRad="38100" dist="38100" dir="2700000" algn="tl">
                    <a:srgbClr val="000000">
                      <a:alpha val="43137"/>
                    </a:srgbClr>
                  </a:outerShdw>
                </a:effectLst>
              </a:rPr>
              <a:t>u pomoć</a:t>
            </a:r>
            <a:r>
              <a:rPr lang="en-US" sz="2200" dirty="0" smtClean="0">
                <a:solidFill>
                  <a:srgbClr val="EE6814"/>
                </a:solidFill>
              </a:rPr>
              <a:t> </a:t>
            </a:r>
            <a:endParaRPr lang="en-US" sz="2200" b="1" dirty="0" smtClean="0">
              <a:solidFill>
                <a:srgbClr val="EE6814"/>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0516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09636" y="1271650"/>
            <a:ext cx="7071973" cy="646232"/>
          </a:xfrm>
          <a:prstGeom prst="rect">
            <a:avLst/>
          </a:prstGeom>
        </p:spPr>
      </p:pic>
      <p:sp>
        <p:nvSpPr>
          <p:cNvPr id="5" name="Rounded Rectangle 4"/>
          <p:cNvSpPr/>
          <p:nvPr/>
        </p:nvSpPr>
        <p:spPr>
          <a:xfrm>
            <a:off x="1339057" y="2057400"/>
            <a:ext cx="6465887" cy="2971800"/>
          </a:xfrm>
          <a:prstGeom prst="roundRect">
            <a:avLst/>
          </a:prstGeom>
          <a:solidFill>
            <a:srgbClr val="1F497D">
              <a:lumMod val="20000"/>
              <a:lumOff val="80000"/>
            </a:srgbClr>
          </a:solidFill>
          <a:ln w="25400" cap="flat" cmpd="sng" algn="ctr">
            <a:solidFill>
              <a:srgbClr val="4F81BD">
                <a:shade val="50000"/>
              </a:srgbClr>
            </a:solidFill>
            <a:prstDash val="solid"/>
          </a:ln>
          <a:effectLst/>
        </p:spPr>
        <p:txBody>
          <a:bodyPr rtlCol="0" anchor="ctr"/>
          <a:lstStyle/>
          <a:p>
            <a:pPr algn="ctr"/>
            <a:r>
              <a:rPr lang="en-GB" sz="2000" b="1" i="1" kern="0" dirty="0" smtClean="0">
                <a:solidFill>
                  <a:srgbClr val="C00000"/>
                </a:solidFill>
              </a:rPr>
              <a:t>Overall objective </a:t>
            </a:r>
            <a:r>
              <a:rPr lang="en-GB" sz="2000" kern="0" dirty="0" smtClean="0">
                <a:solidFill>
                  <a:prstClr val="black"/>
                </a:solidFill>
              </a:rPr>
              <a:t>of this Call for Proposals </a:t>
            </a:r>
            <a:r>
              <a:rPr lang="en-US" sz="2000" kern="0" dirty="0">
                <a:solidFill>
                  <a:prstClr val="black"/>
                </a:solidFill>
              </a:rPr>
              <a:t>is to contribute to economic, social and territorial development of the </a:t>
            </a:r>
            <a:r>
              <a:rPr lang="en-US" sz="2000" kern="0" dirty="0" err="1">
                <a:solidFill>
                  <a:prstClr val="black"/>
                </a:solidFill>
              </a:rPr>
              <a:t>programme</a:t>
            </a:r>
            <a:r>
              <a:rPr lang="en-US" sz="2000" kern="0" dirty="0">
                <a:solidFill>
                  <a:prstClr val="black"/>
                </a:solidFill>
              </a:rPr>
              <a:t> area by fostering integration, joint development and use of potentials and opportunities to make the area attractive to live and work in. </a:t>
            </a:r>
            <a:endParaRPr lang="en-US" sz="2000" kern="0" dirty="0" smtClean="0">
              <a:solidFill>
                <a:prstClr val="black"/>
              </a:solidFill>
            </a:endParaRPr>
          </a:p>
        </p:txBody>
      </p:sp>
    </p:spTree>
    <p:extLst>
      <p:ext uri="{BB962C8B-B14F-4D97-AF65-F5344CB8AC3E}">
        <p14:creationId xmlns:p14="http://schemas.microsoft.com/office/powerpoint/2010/main" val="1799818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6827" y="1345735"/>
            <a:ext cx="8445143" cy="61202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627777370"/>
              </p:ext>
            </p:extLst>
          </p:nvPr>
        </p:nvGraphicFramePr>
        <p:xfrm>
          <a:off x="296826" y="1861039"/>
          <a:ext cx="8445143" cy="3126857"/>
        </p:xfrm>
        <a:graphic>
          <a:graphicData uri="http://schemas.openxmlformats.org/drawingml/2006/table">
            <a:tbl>
              <a:tblPr firstRow="1" firstCol="1" bandRow="1"/>
              <a:tblGrid>
                <a:gridCol w="4156139">
                  <a:extLst>
                    <a:ext uri="{9D8B030D-6E8A-4147-A177-3AD203B41FA5}">
                      <a16:colId xmlns="" xmlns:a16="http://schemas.microsoft.com/office/drawing/2014/main" val="20000"/>
                    </a:ext>
                  </a:extLst>
                </a:gridCol>
                <a:gridCol w="4289004">
                  <a:extLst>
                    <a:ext uri="{9D8B030D-6E8A-4147-A177-3AD203B41FA5}">
                      <a16:colId xmlns="" xmlns:a16="http://schemas.microsoft.com/office/drawing/2014/main" val="20001"/>
                    </a:ext>
                  </a:extLst>
                </a:gridCol>
              </a:tblGrid>
              <a:tr h="30845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07000"/>
                        </a:lnSpc>
                        <a:spcBef>
                          <a:spcPts val="0"/>
                        </a:spcBef>
                        <a:spcAft>
                          <a:spcPts val="0"/>
                        </a:spcAft>
                      </a:pPr>
                      <a:r>
                        <a:rPr lang="en-GB" sz="2000" b="1" dirty="0" smtClean="0">
                          <a:solidFill>
                            <a:schemeClr val="bg1"/>
                          </a:solidFill>
                        </a:rPr>
                        <a:t>Thematic priorities (TP)</a:t>
                      </a:r>
                      <a:endPar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07000"/>
                        </a:lnSpc>
                        <a:spcBef>
                          <a:spcPts val="0"/>
                        </a:spcBef>
                        <a:spcAft>
                          <a:spcPts val="0"/>
                        </a:spcAft>
                      </a:pPr>
                      <a:r>
                        <a:rPr lang="en-US" sz="1800" dirty="0" smtClean="0">
                          <a:solidFill>
                            <a:schemeClr val="bg1"/>
                          </a:solidFill>
                          <a:effectLst/>
                          <a:latin typeface="+mn-lt"/>
                          <a:ea typeface="+mn-ea"/>
                          <a:cs typeface="+mn-cs"/>
                        </a:rPr>
                        <a:t>Specific objectives (SO)</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75000"/>
                      </a:srgbClr>
                    </a:solidFill>
                  </a:tcPr>
                </a:tc>
                <a:extLst>
                  <a:ext uri="{0D108BD9-81ED-4DB2-BD59-A6C34878D82A}">
                    <a16:rowId xmlns="" xmlns:a16="http://schemas.microsoft.com/office/drawing/2014/main" val="10000"/>
                  </a:ext>
                </a:extLst>
              </a:tr>
              <a:tr h="108571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just">
                        <a:lnSpc>
                          <a:spcPct val="107000"/>
                        </a:lnSpc>
                        <a:spcBef>
                          <a:spcPts val="0"/>
                        </a:spcBef>
                        <a:spcAft>
                          <a:spcPts val="0"/>
                        </a:spcAft>
                      </a:pPr>
                      <a:endParaRPr lang="en-US" sz="1600" dirty="0" smtClean="0">
                        <a:solidFill>
                          <a:schemeClr val="tx1"/>
                        </a:solidFill>
                        <a:effectLst/>
                      </a:endParaRPr>
                    </a:p>
                    <a:p>
                      <a:pPr marL="0" marR="0" algn="just">
                        <a:lnSpc>
                          <a:spcPct val="107000"/>
                        </a:lnSpc>
                        <a:spcBef>
                          <a:spcPts val="0"/>
                        </a:spcBef>
                        <a:spcAft>
                          <a:spcPts val="0"/>
                        </a:spcAft>
                      </a:pPr>
                      <a:endParaRPr lang="sr-Latn-RS" sz="1600" dirty="0" smtClean="0">
                        <a:solidFill>
                          <a:schemeClr val="tx1"/>
                        </a:solidFill>
                        <a:effectLst/>
                      </a:endParaRPr>
                    </a:p>
                    <a:p>
                      <a:pPr marL="0" marR="0" algn="just">
                        <a:lnSpc>
                          <a:spcPct val="107000"/>
                        </a:lnSpc>
                        <a:spcBef>
                          <a:spcPts val="0"/>
                        </a:spcBef>
                        <a:spcAft>
                          <a:spcPts val="0"/>
                        </a:spcAft>
                      </a:pPr>
                      <a:r>
                        <a:rPr lang="en-US" sz="1600" dirty="0" smtClean="0">
                          <a:solidFill>
                            <a:schemeClr val="tx1"/>
                          </a:solidFill>
                          <a:effectLst/>
                        </a:rPr>
                        <a:t>TP1: </a:t>
                      </a:r>
                      <a:r>
                        <a:rPr lang="en-US" sz="1600" b="1" kern="1200" dirty="0" smtClean="0">
                          <a:solidFill>
                            <a:schemeClr val="tx1"/>
                          </a:solidFill>
                          <a:effectLst/>
                          <a:latin typeface="+mn-lt"/>
                          <a:ea typeface="+mn-ea"/>
                          <a:cs typeface="+mn-cs"/>
                        </a:rPr>
                        <a:t>Promoting employment, </a:t>
                      </a:r>
                      <a:r>
                        <a:rPr lang="en-US" sz="1600" b="1" kern="1200" dirty="0" err="1" smtClean="0">
                          <a:solidFill>
                            <a:schemeClr val="tx1"/>
                          </a:solidFill>
                          <a:effectLst/>
                          <a:latin typeface="+mn-lt"/>
                          <a:ea typeface="+mn-ea"/>
                          <a:cs typeface="+mn-cs"/>
                        </a:rPr>
                        <a:t>labour</a:t>
                      </a:r>
                      <a:r>
                        <a:rPr lang="en-US" sz="1600" b="1" kern="1200" dirty="0" smtClean="0">
                          <a:solidFill>
                            <a:schemeClr val="tx1"/>
                          </a:solidFill>
                          <a:effectLst/>
                          <a:latin typeface="+mn-lt"/>
                          <a:ea typeface="+mn-ea"/>
                          <a:cs typeface="+mn-cs"/>
                        </a:rPr>
                        <a:t> mobility and social and cultural inclusion across the border;</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just">
                        <a:lnSpc>
                          <a:spcPct val="107000"/>
                        </a:lnSpc>
                        <a:spcBef>
                          <a:spcPts val="0"/>
                        </a:spcBef>
                        <a:spcAft>
                          <a:spcPts val="0"/>
                        </a:spcAft>
                      </a:pPr>
                      <a:r>
                        <a:rPr lang="en-US" sz="1600" dirty="0" smtClean="0">
                          <a:solidFill>
                            <a:schemeClr val="tx1"/>
                          </a:solidFill>
                          <a:effectLst/>
                        </a:rPr>
                        <a:t>SO 1</a:t>
                      </a:r>
                      <a:r>
                        <a:rPr lang="sr-Latn-RS" sz="1600" dirty="0" smtClean="0">
                          <a:solidFill>
                            <a:schemeClr val="tx1"/>
                          </a:solidFill>
                          <a:effectLst/>
                        </a:rPr>
                        <a:t>.</a:t>
                      </a:r>
                      <a:r>
                        <a:rPr lang="en-US" sz="1600" dirty="0" smtClean="0">
                          <a:solidFill>
                            <a:schemeClr val="tx1"/>
                          </a:solidFill>
                          <a:effectLst/>
                        </a:rPr>
                        <a:t>2: </a:t>
                      </a:r>
                      <a:r>
                        <a:rPr lang="en-US" sz="1600" kern="1200" dirty="0" smtClean="0">
                          <a:solidFill>
                            <a:schemeClr val="dk1"/>
                          </a:solidFill>
                          <a:effectLst/>
                          <a:latin typeface="+mn-lt"/>
                          <a:ea typeface="+mn-ea"/>
                          <a:cs typeface="+mn-cs"/>
                        </a:rPr>
                        <a:t> Strengthening social and cultural inclusion of vulnerable groups</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 xmlns:a16="http://schemas.microsoft.com/office/drawing/2014/main" val="10001"/>
                  </a:ext>
                </a:extLst>
              </a:tr>
              <a:tr h="531347">
                <a:tc vMerge="1">
                  <a:txBody>
                    <a:bodyPr/>
                    <a:lstStyle/>
                    <a:p>
                      <a:endParaRPr 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600" dirty="0">
                        <a:effectLst/>
                      </a:endParaRPr>
                    </a:p>
                  </a:txBody>
                  <a:tcPr marL="68578" marR="68578"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 xmlns:a16="http://schemas.microsoft.com/office/drawing/2014/main" val="10002"/>
                  </a:ext>
                </a:extLst>
              </a:tr>
              <a:tr h="118366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just">
                        <a:lnSpc>
                          <a:spcPct val="107000"/>
                        </a:lnSpc>
                        <a:spcBef>
                          <a:spcPts val="0"/>
                        </a:spcBef>
                        <a:spcAft>
                          <a:spcPts val="0"/>
                        </a:spcAft>
                      </a:pPr>
                      <a:endParaRPr lang="en-US" sz="1600" dirty="0" smtClean="0">
                        <a:solidFill>
                          <a:schemeClr val="tx1"/>
                        </a:solidFill>
                        <a:effectLst/>
                      </a:endParaRPr>
                    </a:p>
                    <a:p>
                      <a:pPr marL="0" marR="0" algn="just">
                        <a:lnSpc>
                          <a:spcPct val="107000"/>
                        </a:lnSpc>
                        <a:spcBef>
                          <a:spcPts val="0"/>
                        </a:spcBef>
                        <a:spcAft>
                          <a:spcPts val="0"/>
                        </a:spcAft>
                      </a:pPr>
                      <a:r>
                        <a:rPr lang="en-US" sz="1600" dirty="0" smtClean="0">
                          <a:solidFill>
                            <a:schemeClr val="tx1"/>
                          </a:solidFill>
                          <a:effectLst/>
                        </a:rPr>
                        <a:t>TP3: </a:t>
                      </a:r>
                      <a:r>
                        <a:rPr lang="en-US" sz="1600" b="1" kern="1200" dirty="0" smtClean="0">
                          <a:solidFill>
                            <a:schemeClr val="tx1"/>
                          </a:solidFill>
                          <a:effectLst/>
                          <a:latin typeface="+mn-lt"/>
                          <a:ea typeface="+mn-ea"/>
                          <a:cs typeface="+mn-cs"/>
                        </a:rPr>
                        <a:t>Encouraging tourism and cultural and natural heritage;</a:t>
                      </a:r>
                    </a:p>
                  </a:txBody>
                  <a:tcPr marL="68578" marR="6857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r>
                        <a:rPr lang="en-US" sz="1600" dirty="0" smtClean="0">
                          <a:solidFill>
                            <a:schemeClr val="tx1"/>
                          </a:solidFill>
                          <a:effectLst/>
                        </a:rPr>
                        <a:t>SO 3.1</a:t>
                      </a:r>
                      <a:r>
                        <a:rPr lang="sr-Latn-RS" sz="1600" dirty="0" smtClean="0">
                          <a:solidFill>
                            <a:schemeClr val="tx1"/>
                          </a:solidFill>
                          <a:effectLst/>
                        </a:rPr>
                        <a:t>:</a:t>
                      </a:r>
                      <a:r>
                        <a:rPr lang="sr-Latn-RS" sz="1600" baseline="0" dirty="0" smtClean="0">
                          <a:solidFill>
                            <a:schemeClr val="tx1"/>
                          </a:solidFill>
                          <a:effectLst/>
                        </a:rPr>
                        <a:t>  </a:t>
                      </a:r>
                      <a:r>
                        <a:rPr lang="en-US" sz="1600" dirty="0" smtClean="0">
                          <a:solidFill>
                            <a:schemeClr val="tx1"/>
                          </a:solidFill>
                          <a:effectLst/>
                        </a:rPr>
                        <a:t>Improving capacities for exploiting tourism potentials of the </a:t>
                      </a:r>
                      <a:r>
                        <a:rPr lang="en-US" sz="1600" dirty="0" err="1" smtClean="0">
                          <a:solidFill>
                            <a:schemeClr val="tx1"/>
                          </a:solidFill>
                          <a:effectLst/>
                        </a:rPr>
                        <a:t>programme</a:t>
                      </a:r>
                      <a:r>
                        <a:rPr lang="en-US" sz="1600" dirty="0" smtClean="0">
                          <a:solidFill>
                            <a:schemeClr val="tx1"/>
                          </a:solidFill>
                          <a:effectLst/>
                        </a:rPr>
                        <a:t> area</a:t>
                      </a:r>
                    </a:p>
                    <a:p>
                      <a:pPr lvl="0"/>
                      <a:endParaRPr lang="en-US" sz="1600" kern="1200" dirty="0">
                        <a:solidFill>
                          <a:schemeClr val="dk1"/>
                        </a:solidFill>
                        <a:effectLst/>
                        <a:latin typeface="+mn-lt"/>
                        <a:ea typeface="+mn-ea"/>
                        <a:cs typeface="+mn-cs"/>
                      </a:endParaRPr>
                    </a:p>
                  </a:txBody>
                  <a:tcPr marL="68578" marR="68578"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5100853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82265" y="1270922"/>
            <a:ext cx="8034196" cy="1188463"/>
          </a:xfrm>
          <a:prstGeom prst="roundRect">
            <a:avLst>
              <a:gd name="adj" fmla="val 10000"/>
            </a:avLst>
          </a:prstGeom>
          <a:solidFill>
            <a:srgbClr val="4F81BD">
              <a:lumMod val="40000"/>
              <a:lumOff val="6000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a:lstStyle/>
          <a:p>
            <a:pPr algn="ctr">
              <a:defRPr/>
            </a:pPr>
            <a:r>
              <a:rPr lang="en-US" sz="2000" b="1" kern="0" dirty="0" smtClean="0">
                <a:solidFill>
                  <a:prstClr val="black"/>
                </a:solidFill>
              </a:rPr>
              <a:t>Thematic Priority </a:t>
            </a:r>
            <a:r>
              <a:rPr lang="sr-Latn-RS" sz="2000" b="1" kern="0" dirty="0" smtClean="0">
                <a:solidFill>
                  <a:prstClr val="black"/>
                </a:solidFill>
              </a:rPr>
              <a:t>1</a:t>
            </a:r>
          </a:p>
          <a:p>
            <a:pPr algn="just">
              <a:lnSpc>
                <a:spcPct val="107000"/>
              </a:lnSpc>
            </a:pPr>
            <a:r>
              <a:rPr lang="en-US" sz="2000" b="1" dirty="0" smtClean="0">
                <a:solidFill>
                  <a:prstClr val="black"/>
                </a:solidFill>
              </a:rPr>
              <a:t>Promoting </a:t>
            </a:r>
            <a:r>
              <a:rPr lang="en-US" sz="2000" b="1" dirty="0">
                <a:solidFill>
                  <a:prstClr val="black"/>
                </a:solidFill>
              </a:rPr>
              <a:t>employment, </a:t>
            </a:r>
            <a:r>
              <a:rPr lang="en-US" sz="2000" b="1" dirty="0" err="1">
                <a:solidFill>
                  <a:prstClr val="black"/>
                </a:solidFill>
              </a:rPr>
              <a:t>labour</a:t>
            </a:r>
            <a:r>
              <a:rPr lang="en-US" sz="2000" b="1" dirty="0">
                <a:solidFill>
                  <a:prstClr val="black"/>
                </a:solidFill>
              </a:rPr>
              <a:t> mobility and social and cultural inclusion across the </a:t>
            </a:r>
            <a:r>
              <a:rPr lang="en-US" sz="2000" b="1" dirty="0" err="1" smtClean="0">
                <a:solidFill>
                  <a:prstClr val="black"/>
                </a:solidFill>
              </a:rPr>
              <a:t>bo</a:t>
            </a:r>
            <a:r>
              <a:rPr lang="sr-Latn-RS" sz="2000" b="1" dirty="0" smtClean="0">
                <a:solidFill>
                  <a:prstClr val="black"/>
                </a:solidFill>
              </a:rPr>
              <a:t>r</a:t>
            </a:r>
            <a:r>
              <a:rPr lang="en-US" sz="2000" b="1" dirty="0" smtClean="0">
                <a:solidFill>
                  <a:prstClr val="black"/>
                </a:solidFill>
              </a:rPr>
              <a:t>der</a:t>
            </a:r>
            <a:r>
              <a:rPr lang="en-US" sz="2000" b="1" dirty="0">
                <a:solidFill>
                  <a:prstClr val="black"/>
                </a:solidFill>
              </a:rPr>
              <a:t>;</a:t>
            </a:r>
            <a:endParaRPr lang="en-US" sz="2000" dirty="0">
              <a:solidFill>
                <a:prstClr val="black"/>
              </a:solidFill>
              <a:ea typeface="Calibri" panose="020F0502020204030204" pitchFamily="34" charset="0"/>
              <a:cs typeface="Times New Roman" panose="02020603050405020304" pitchFamily="18" charset="0"/>
            </a:endParaRPr>
          </a:p>
          <a:p>
            <a:pPr algn="ctr">
              <a:defRPr/>
            </a:pPr>
            <a:endParaRPr lang="sr-Latn-RS" sz="2000" b="1" kern="0" dirty="0" smtClean="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728570744"/>
              </p:ext>
            </p:extLst>
          </p:nvPr>
        </p:nvGraphicFramePr>
        <p:xfrm>
          <a:off x="615461" y="2645209"/>
          <a:ext cx="8001000" cy="3048000"/>
        </p:xfrm>
        <a:graphic>
          <a:graphicData uri="http://schemas.openxmlformats.org/drawingml/2006/table">
            <a:tbl>
              <a:tblPr firstRow="1" firstCol="1" bandRow="1"/>
              <a:tblGrid>
                <a:gridCol w="8001000"/>
              </a:tblGrid>
              <a:tr h="739019">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algn="just">
                        <a:lnSpc>
                          <a:spcPct val="107000"/>
                        </a:lnSpc>
                        <a:spcBef>
                          <a:spcPts val="0"/>
                        </a:spcBef>
                        <a:spcAft>
                          <a:spcPts val="0"/>
                        </a:spcAft>
                      </a:pPr>
                      <a:r>
                        <a:rPr lang="en-US" sz="1800" dirty="0" smtClean="0">
                          <a:effectLst/>
                        </a:rPr>
                        <a:t>Specific objective </a:t>
                      </a:r>
                      <a:r>
                        <a:rPr lang="bs-Latn-BA" sz="1800" dirty="0" smtClean="0">
                          <a:effectLst/>
                        </a:rPr>
                        <a:t>1</a:t>
                      </a:r>
                      <a:r>
                        <a:rPr lang="en-US" sz="1800" dirty="0" smtClean="0">
                          <a:effectLst/>
                        </a:rPr>
                        <a:t>.</a:t>
                      </a:r>
                      <a:r>
                        <a:rPr lang="sr-Latn-RS" sz="1800" dirty="0" smtClean="0">
                          <a:effectLst/>
                        </a:rPr>
                        <a:t>2</a:t>
                      </a:r>
                      <a:r>
                        <a:rPr lang="bs-Latn-BA" sz="1800" dirty="0" smtClean="0">
                          <a:effectLst/>
                        </a:rPr>
                        <a:t>:</a:t>
                      </a:r>
                      <a:r>
                        <a:rPr lang="sr-Latn-RS" sz="1800" baseline="0" dirty="0" smtClean="0">
                          <a:effectLst/>
                        </a:rPr>
                        <a:t> </a:t>
                      </a:r>
                      <a:r>
                        <a:rPr lang="en-US" sz="1800" b="0" kern="1200" dirty="0" smtClean="0">
                          <a:effectLst/>
                        </a:rPr>
                        <a:t>Strengthening social and cultural inclusion of vulnerable groups</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8" marR="68588" marT="0" marB="0">
                    <a:lnL>
                      <a:no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r>
              <a:tr h="2308981">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a:lnSpc>
                          <a:spcPct val="107000"/>
                        </a:lnSpc>
                        <a:spcBef>
                          <a:spcPts val="0"/>
                        </a:spcBef>
                        <a:spcAft>
                          <a:spcPts val="0"/>
                        </a:spcAft>
                      </a:pPr>
                      <a:r>
                        <a:rPr lang="en-GB" sz="1800" kern="1200" dirty="0" smtClean="0">
                          <a:effectLst/>
                        </a:rPr>
                        <a:t>Results</a:t>
                      </a:r>
                      <a:r>
                        <a:rPr lang="en-GB" sz="1800" kern="1200" baseline="0" dirty="0" smtClean="0">
                          <a:effectLst/>
                        </a:rPr>
                        <a:t> (R) </a:t>
                      </a:r>
                      <a:r>
                        <a:rPr lang="bs-Latn-BA" sz="1800" dirty="0" smtClean="0">
                          <a:effectLst/>
                        </a:rPr>
                        <a:t>:</a:t>
                      </a:r>
                      <a:endParaRPr lang="en-US" sz="1800" dirty="0">
                        <a:effectLst/>
                      </a:endParaRPr>
                    </a:p>
                    <a:p>
                      <a:pPr marL="342900" indent="-342900">
                        <a:buFont typeface="Wingdings" panose="05000000000000000000" pitchFamily="2" charset="2"/>
                        <a:buChar char="§"/>
                      </a:pPr>
                      <a:r>
                        <a:rPr lang="en-US" sz="1800" b="0" dirty="0" smtClean="0">
                          <a:effectLst/>
                        </a:rPr>
                        <a:t>Result 1.2.1: Better services – Increased access to social and cultural services for vulnerable/excluded groups</a:t>
                      </a:r>
                      <a:endParaRPr lang="bs-Latn-BA" sz="1800" b="0" dirty="0" smtClean="0">
                        <a:effectLst/>
                        <a:latin typeface="+mn-lt"/>
                      </a:endParaRPr>
                    </a:p>
                  </a:txBody>
                  <a:tcPr marL="68588" marR="68588" marT="0" marB="0">
                    <a:lnL>
                      <a:no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alpha val="20000"/>
                      </a:srgbClr>
                    </a:solidFill>
                  </a:tcPr>
                </a:tc>
              </a:tr>
            </a:tbl>
          </a:graphicData>
        </a:graphic>
      </p:graphicFrame>
    </p:spTree>
    <p:extLst>
      <p:ext uri="{BB962C8B-B14F-4D97-AF65-F5344CB8AC3E}">
        <p14:creationId xmlns:p14="http://schemas.microsoft.com/office/powerpoint/2010/main" val="4725607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38831"/>
            <a:ext cx="8229600" cy="1257300"/>
          </a:xfrm>
          <a:prstGeom prst="roundRect">
            <a:avLst>
              <a:gd name="adj" fmla="val 10000"/>
            </a:avLst>
          </a:prstGeom>
          <a:solidFill>
            <a:srgbClr val="4F81BD">
              <a:lumMod val="40000"/>
              <a:lumOff val="6000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Calibri"/>
                <a:ea typeface="+mn-ea"/>
                <a:cs typeface="+mn-cs"/>
              </a:rPr>
              <a:t>Thematic Priority </a:t>
            </a:r>
            <a:r>
              <a:rPr lang="sr-Latn-RS" sz="2000" b="1" kern="0" dirty="0">
                <a:solidFill>
                  <a:prstClr val="black"/>
                </a:solidFill>
                <a:latin typeface="Calibri"/>
              </a:rPr>
              <a:t>3</a:t>
            </a:r>
            <a:endParaRPr kumimoji="0" lang="sr-Latn-RS" sz="2000" b="1" i="0" u="none" strike="noStrike" kern="0" cap="none" spc="0" normalizeH="0" baseline="0" noProof="0" dirty="0" smtClean="0">
              <a:ln>
                <a:noFill/>
              </a:ln>
              <a:solidFill>
                <a:prstClr val="black"/>
              </a:solidFill>
              <a:effectLst/>
              <a:uLnTx/>
              <a:uFillTx/>
              <a:latin typeface="Calibri"/>
              <a:ea typeface="+mn-ea"/>
              <a:cs typeface="+mn-cs"/>
            </a:endParaRPr>
          </a:p>
          <a:p>
            <a:pPr algn="just">
              <a:lnSpc>
                <a:spcPct val="107000"/>
              </a:lnSpc>
            </a:pPr>
            <a:r>
              <a:rPr lang="en-US" sz="2000" b="1" dirty="0" smtClean="0"/>
              <a:t>Encouraging </a:t>
            </a:r>
            <a:r>
              <a:rPr lang="en-US" sz="2000" b="1" dirty="0"/>
              <a:t>tourism and cultural and natural </a:t>
            </a:r>
            <a:r>
              <a:rPr lang="en-US" sz="2000" b="1" dirty="0" smtClean="0"/>
              <a:t>heritage;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sr-Latn-RS" sz="2000" b="1" i="0" u="none" strike="noStrike" kern="0" cap="none" spc="0" normalizeH="0" baseline="0" noProof="0" dirty="0" smtClean="0">
              <a:ln>
                <a:noFill/>
              </a:ln>
              <a:solidFill>
                <a:prstClr val="black"/>
              </a:solidFill>
              <a:effectLst/>
              <a:uLnTx/>
              <a:uFillTx/>
              <a:latin typeface="Calibri"/>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10410595"/>
              </p:ext>
            </p:extLst>
          </p:nvPr>
        </p:nvGraphicFramePr>
        <p:xfrm>
          <a:off x="528919" y="2789850"/>
          <a:ext cx="8001000" cy="3048000"/>
        </p:xfrm>
        <a:graphic>
          <a:graphicData uri="http://schemas.openxmlformats.org/drawingml/2006/table">
            <a:tbl>
              <a:tblPr firstRow="1" firstCol="1" bandRow="1"/>
              <a:tblGrid>
                <a:gridCol w="8001000"/>
              </a:tblGrid>
              <a:tr h="739019">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algn="just">
                        <a:lnSpc>
                          <a:spcPct val="107000"/>
                        </a:lnSpc>
                        <a:spcBef>
                          <a:spcPts val="0"/>
                        </a:spcBef>
                        <a:spcAft>
                          <a:spcPts val="0"/>
                        </a:spcAft>
                      </a:pPr>
                      <a:r>
                        <a:rPr lang="en-US" sz="1800" dirty="0" smtClean="0">
                          <a:effectLst/>
                        </a:rPr>
                        <a:t>Specific objective </a:t>
                      </a:r>
                      <a:r>
                        <a:rPr lang="bs-Latn-BA" sz="1800" dirty="0" smtClean="0">
                          <a:effectLst/>
                        </a:rPr>
                        <a:t>3.1:</a:t>
                      </a:r>
                      <a:r>
                        <a:rPr lang="sr-Latn-RS" sz="1800" baseline="0" dirty="0" smtClean="0">
                          <a:effectLst/>
                        </a:rPr>
                        <a:t> </a:t>
                      </a:r>
                      <a:r>
                        <a:rPr kumimoji="0" lang="en-US" sz="1600" b="0" i="0" u="none" strike="noStrike" kern="1200" cap="none" spc="0" normalizeH="0" baseline="0" noProof="0" dirty="0" smtClean="0">
                          <a:ln>
                            <a:noFill/>
                          </a:ln>
                          <a:solidFill>
                            <a:prstClr val="black"/>
                          </a:solidFill>
                          <a:effectLst/>
                          <a:uLnTx/>
                          <a:uFillTx/>
                          <a:latin typeface="Calibri" panose="020F0502020204030204"/>
                          <a:ea typeface="+mn-ea"/>
                          <a:cs typeface="+mn-cs"/>
                        </a:rPr>
                        <a:t>Improving capacities for exploiting tourism potentials of the </a:t>
                      </a:r>
                      <a:r>
                        <a:rPr kumimoji="0" lang="en-US" sz="1600" b="0" i="0" u="none" strike="noStrike" kern="1200" cap="none" spc="0" normalizeH="0" baseline="0" noProof="0" dirty="0" err="1" smtClean="0">
                          <a:ln>
                            <a:noFill/>
                          </a:ln>
                          <a:solidFill>
                            <a:prstClr val="black"/>
                          </a:solidFill>
                          <a:effectLst/>
                          <a:uLnTx/>
                          <a:uFillTx/>
                          <a:latin typeface="Calibri" panose="020F0502020204030204"/>
                          <a:ea typeface="+mn-ea"/>
                          <a:cs typeface="+mn-cs"/>
                        </a:rPr>
                        <a:t>programme</a:t>
                      </a:r>
                      <a:r>
                        <a:rPr kumimoji="0" lang="en-US" sz="1600" b="0" i="0" u="none" strike="noStrike" kern="1200" cap="none" spc="0" normalizeH="0" baseline="0" noProof="0" dirty="0" smtClean="0">
                          <a:ln>
                            <a:noFill/>
                          </a:ln>
                          <a:solidFill>
                            <a:prstClr val="black"/>
                          </a:solidFill>
                          <a:effectLst/>
                          <a:uLnTx/>
                          <a:uFillTx/>
                          <a:latin typeface="Calibri" panose="020F0502020204030204"/>
                          <a:ea typeface="+mn-ea"/>
                          <a:cs typeface="+mn-cs"/>
                        </a:rPr>
                        <a:t> area</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8" marR="68588" marT="0" marB="0">
                    <a:lnL>
                      <a:no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r>
              <a:tr h="2308981">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a:lnSpc>
                          <a:spcPct val="107000"/>
                        </a:lnSpc>
                        <a:spcBef>
                          <a:spcPts val="0"/>
                        </a:spcBef>
                        <a:spcAft>
                          <a:spcPts val="0"/>
                        </a:spcAft>
                      </a:pPr>
                      <a:r>
                        <a:rPr lang="en-GB" sz="1800" kern="1200" dirty="0" smtClean="0">
                          <a:effectLst/>
                        </a:rPr>
                        <a:t>Results</a:t>
                      </a:r>
                      <a:r>
                        <a:rPr lang="en-GB" sz="1800" kern="1200" baseline="0" dirty="0" smtClean="0">
                          <a:effectLst/>
                        </a:rPr>
                        <a:t> (R) </a:t>
                      </a:r>
                      <a:r>
                        <a:rPr lang="bs-Latn-BA" sz="1800" dirty="0" smtClean="0">
                          <a:effectLst/>
                        </a:rPr>
                        <a:t>:</a:t>
                      </a:r>
                      <a:endParaRPr lang="en-US" sz="1800" dirty="0">
                        <a:effectLst/>
                      </a:endParaRPr>
                    </a:p>
                    <a:p>
                      <a:pPr marL="342900" indent="-342900">
                        <a:buFont typeface="Wingdings" panose="05000000000000000000" pitchFamily="2" charset="2"/>
                        <a:buChar char="§"/>
                      </a:pPr>
                      <a:r>
                        <a:rPr lang="en-US" sz="1800" b="0" dirty="0" smtClean="0">
                          <a:effectLst/>
                        </a:rPr>
                        <a:t>Result 3.1.1: Joint tourist products enhanced</a:t>
                      </a:r>
                      <a:endParaRPr lang="sr-Latn-RS" sz="1800" b="0" dirty="0" smtClean="0">
                        <a:effectLst/>
                      </a:endParaRPr>
                    </a:p>
                    <a:p>
                      <a:pPr marL="342900" indent="-342900">
                        <a:buFont typeface="Wingdings" panose="05000000000000000000" pitchFamily="2" charset="2"/>
                        <a:buChar char="§"/>
                      </a:pPr>
                      <a:r>
                        <a:rPr lang="en-US" sz="1800" b="0" dirty="0" smtClean="0">
                          <a:effectLst/>
                          <a:latin typeface="+mn-lt"/>
                        </a:rPr>
                        <a:t>Result 3.1.2: Complementary products and services developed</a:t>
                      </a:r>
                      <a:endParaRPr lang="bs-Latn-BA" sz="1800" b="0" dirty="0" smtClean="0">
                        <a:effectLst/>
                        <a:latin typeface="+mn-lt"/>
                      </a:endParaRPr>
                    </a:p>
                  </a:txBody>
                  <a:tcPr marL="68588" marR="68588" marT="0" marB="0">
                    <a:lnL>
                      <a:no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alpha val="20000"/>
                      </a:srgbClr>
                    </a:solidFill>
                  </a:tcPr>
                </a:tc>
              </a:tr>
            </a:tbl>
          </a:graphicData>
        </a:graphic>
      </p:graphicFrame>
    </p:spTree>
    <p:extLst>
      <p:ext uri="{BB962C8B-B14F-4D97-AF65-F5344CB8AC3E}">
        <p14:creationId xmlns:p14="http://schemas.microsoft.com/office/powerpoint/2010/main" val="32327912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24" y="2090500"/>
            <a:ext cx="8229600" cy="3470886"/>
          </a:xfrm>
        </p:spPr>
        <p:txBody>
          <a:bodyPr/>
          <a:lstStyle/>
          <a:p>
            <a:r>
              <a:rPr lang="en-US" sz="2000" dirty="0"/>
              <a:t>Equal </a:t>
            </a:r>
            <a:r>
              <a:rPr lang="en-US" sz="2000" dirty="0" smtClean="0"/>
              <a:t>opportunities </a:t>
            </a:r>
            <a:r>
              <a:rPr lang="en-US" sz="2000" dirty="0"/>
              <a:t>and prevention of discrimination </a:t>
            </a:r>
            <a:endParaRPr lang="sr-Latn-RS" sz="2000" dirty="0" smtClean="0"/>
          </a:p>
          <a:p>
            <a:r>
              <a:rPr lang="en-US" sz="2000" dirty="0"/>
              <a:t>Equality between men and women </a:t>
            </a:r>
            <a:endParaRPr lang="sr-Latn-RS" sz="2000" dirty="0" smtClean="0"/>
          </a:p>
          <a:p>
            <a:r>
              <a:rPr lang="en-US" sz="2000" dirty="0"/>
              <a:t>Environmental and climate change issues </a:t>
            </a:r>
          </a:p>
        </p:txBody>
      </p:sp>
      <p:sp>
        <p:nvSpPr>
          <p:cNvPr id="4" name="Rectangle 3"/>
          <p:cNvSpPr/>
          <p:nvPr/>
        </p:nvSpPr>
        <p:spPr>
          <a:xfrm>
            <a:off x="838200" y="1219200"/>
            <a:ext cx="7075487" cy="558800"/>
          </a:xfrm>
          <a:prstGeom prst="rect">
            <a:avLst/>
          </a:prstGeom>
          <a:solidFill>
            <a:sysClr val="window" lastClr="FFFFFF">
              <a:lumMod val="75000"/>
            </a:sysClr>
          </a:solidFill>
          <a:ln w="25400" cap="flat" cmpd="sng" algn="ctr">
            <a:noFill/>
            <a:prstDash val="solid"/>
          </a:ln>
          <a:effectLst/>
        </p:spPr>
        <p:txBody>
          <a:bodyPr anchor="ctr"/>
          <a:lstStyle/>
          <a:p>
            <a:pPr algn="ctr">
              <a:defRPr/>
            </a:pPr>
            <a:r>
              <a:rPr lang="en-GB" sz="2400" b="1" kern="0" dirty="0" smtClean="0">
                <a:solidFill>
                  <a:srgbClr val="C00000"/>
                </a:solidFill>
              </a:rPr>
              <a:t>Cross-cutting </a:t>
            </a:r>
            <a:r>
              <a:rPr lang="en-GB" sz="2400" b="1" kern="0" dirty="0">
                <a:solidFill>
                  <a:srgbClr val="C00000"/>
                </a:solidFill>
              </a:rPr>
              <a:t>issues</a:t>
            </a:r>
            <a:endParaRPr lang="sr-Latn-RS" sz="2400" kern="0" dirty="0">
              <a:solidFill>
                <a:srgbClr val="C00000"/>
              </a:solidFill>
              <a:ea typeface="MS PGothic" pitchFamily="34" charset="-128"/>
            </a:endParaRPr>
          </a:p>
        </p:txBody>
      </p:sp>
    </p:spTree>
    <p:extLst>
      <p:ext uri="{BB962C8B-B14F-4D97-AF65-F5344CB8AC3E}">
        <p14:creationId xmlns:p14="http://schemas.microsoft.com/office/powerpoint/2010/main" val="19552752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226368"/>
            <a:ext cx="7686264" cy="450032"/>
          </a:xfrm>
          <a:prstGeom prst="rect">
            <a:avLst/>
          </a:prstGeom>
          <a:solidFill>
            <a:sysClr val="window" lastClr="FFFFFF">
              <a:lumMod val="75000"/>
            </a:sysClr>
          </a:solidFill>
          <a:ln w="25400" cap="flat" cmpd="sng" algn="ctr">
            <a:noFill/>
            <a:prstDash val="solid"/>
          </a:ln>
          <a:effectLst/>
        </p:spPr>
        <p:txBody>
          <a:bodyPr anchor="ctr"/>
          <a:lstStyle/>
          <a:p>
            <a:pPr algn="ctr">
              <a:defRPr/>
            </a:pPr>
            <a:r>
              <a:rPr lang="en-GB" sz="2400" b="1" kern="0" dirty="0">
                <a:solidFill>
                  <a:srgbClr val="C00000"/>
                </a:solidFill>
              </a:rPr>
              <a:t>Financial allocation </a:t>
            </a:r>
            <a:endParaRPr lang="sr-Latn-RS" sz="2400" b="1" kern="0" dirty="0">
              <a:solidFill>
                <a:srgbClr val="C00000"/>
              </a:solidFill>
              <a:ea typeface="MS PGothic" pitchFamily="34" charset="-128"/>
            </a:endParaRPr>
          </a:p>
        </p:txBody>
      </p:sp>
      <p:graphicFrame>
        <p:nvGraphicFramePr>
          <p:cNvPr id="5" name="Table 4"/>
          <p:cNvGraphicFramePr>
            <a:graphicFrameLocks noGrp="1"/>
          </p:cNvGraphicFramePr>
          <p:nvPr>
            <p:extLst>
              <p:ext uri="{D42A27DB-BD31-4B8C-83A1-F6EECF244321}">
                <p14:modId xmlns:p14="http://schemas.microsoft.com/office/powerpoint/2010/main" val="2061409236"/>
              </p:ext>
            </p:extLst>
          </p:nvPr>
        </p:nvGraphicFramePr>
        <p:xfrm>
          <a:off x="533400" y="1906488"/>
          <a:ext cx="7687444" cy="3255941"/>
        </p:xfrm>
        <a:graphic>
          <a:graphicData uri="http://schemas.openxmlformats.org/drawingml/2006/table">
            <a:tbl>
              <a:tblPr firstRow="1" bandRow="1"/>
              <a:tblGrid>
                <a:gridCol w="4801780">
                  <a:extLst>
                    <a:ext uri="{9D8B030D-6E8A-4147-A177-3AD203B41FA5}">
                      <a16:colId xmlns="" xmlns:a16="http://schemas.microsoft.com/office/drawing/2014/main" val="20000"/>
                    </a:ext>
                  </a:extLst>
                </a:gridCol>
                <a:gridCol w="2885664"/>
              </a:tblGrid>
              <a:tr h="27199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just">
                        <a:spcBef>
                          <a:spcPts val="0"/>
                        </a:spcBef>
                        <a:spcAft>
                          <a:spcPts val="1000"/>
                        </a:spcAft>
                      </a:pPr>
                      <a:r>
                        <a:rPr lang="en-GB" sz="1400" dirty="0">
                          <a:effectLst/>
                        </a:rPr>
                        <a:t>Specific objective</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just">
                        <a:spcBef>
                          <a:spcPts val="0"/>
                        </a:spcBef>
                        <a:spcAft>
                          <a:spcPts val="1000"/>
                        </a:spcAft>
                      </a:pPr>
                      <a:r>
                        <a:rPr lang="en-GB" sz="1400" dirty="0">
                          <a:effectLst/>
                        </a:rPr>
                        <a:t>Allocation</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 xmlns:a16="http://schemas.microsoft.com/office/drawing/2014/main" val="10000"/>
                  </a:ext>
                </a:extLst>
              </a:tr>
              <a:tr h="124881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SO 1</a:t>
                      </a:r>
                      <a:r>
                        <a:rPr kumimoji="0" lang="sr-Latn-R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2:  Strengthening social and cultural inclusion of vulnerable groups</a:t>
                      </a:r>
                      <a:endParaRPr kumimoji="0" lang="en-US" sz="18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just">
                        <a:spcBef>
                          <a:spcPts val="0"/>
                        </a:spcBef>
                        <a:spcAft>
                          <a:spcPts val="1000"/>
                        </a:spcAft>
                      </a:pPr>
                      <a:r>
                        <a:rPr lang="en-GB" sz="1800" dirty="0">
                          <a:effectLst/>
                        </a:rPr>
                        <a:t>EUR </a:t>
                      </a:r>
                      <a:r>
                        <a:rPr lang="en-GB" sz="1800" dirty="0" smtClean="0">
                          <a:effectLst/>
                        </a:rPr>
                        <a:t>1</a:t>
                      </a:r>
                      <a:r>
                        <a:rPr lang="sr-Latn-RS" sz="1800" dirty="0" smtClean="0">
                          <a:effectLst/>
                        </a:rPr>
                        <a:t>.</a:t>
                      </a:r>
                      <a:r>
                        <a:rPr lang="en-GB" sz="1800" dirty="0" smtClean="0">
                          <a:effectLst/>
                        </a:rPr>
                        <a:t>140</a:t>
                      </a:r>
                      <a:r>
                        <a:rPr lang="sr-Latn-RS" sz="1800" dirty="0" smtClean="0">
                          <a:effectLst/>
                        </a:rPr>
                        <a:t>.</a:t>
                      </a:r>
                      <a:r>
                        <a:rPr lang="en-GB" sz="1800" dirty="0" smtClean="0">
                          <a:effectLst/>
                        </a:rPr>
                        <a:t>000</a:t>
                      </a:r>
                      <a:r>
                        <a:rPr lang="sr-Latn-RS" sz="1800" dirty="0" smtClean="0">
                          <a:effectLst/>
                        </a:rPr>
                        <a:t>,00</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 xmlns:a16="http://schemas.microsoft.com/office/drawing/2014/main" val="10001"/>
                  </a:ext>
                </a:extLst>
              </a:tr>
              <a:tr h="141364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a:spcBef>
                          <a:spcPts val="0"/>
                        </a:spcBef>
                        <a:spcAft>
                          <a:spcPts val="1000"/>
                        </a:spcAft>
                        <a:buFont typeface="+mj-lt"/>
                        <a:buNone/>
                      </a:pPr>
                      <a:endParaRPr lang="en-US" sz="1800" b="1" dirty="0" smtClean="0">
                        <a:effectLst/>
                      </a:endParaRPr>
                    </a:p>
                    <a:p>
                      <a:pPr marL="0" marR="0" lvl="0" indent="0" algn="l">
                        <a:spcBef>
                          <a:spcPts val="0"/>
                        </a:spcBef>
                        <a:spcAft>
                          <a:spcPts val="1000"/>
                        </a:spcAft>
                        <a:buFont typeface="+mj-lt"/>
                        <a:buNone/>
                      </a:pPr>
                      <a:r>
                        <a:rPr lang="en-US" sz="1800" dirty="0" smtClean="0">
                          <a:effectLst/>
                        </a:rPr>
                        <a:t>SO 3.1:  Improving capacities for exploiting tourism potentials of the </a:t>
                      </a:r>
                      <a:r>
                        <a:rPr lang="en-US" sz="1800" dirty="0" err="1" smtClean="0">
                          <a:effectLst/>
                        </a:rPr>
                        <a:t>programme</a:t>
                      </a:r>
                      <a:r>
                        <a:rPr lang="en-US" sz="1800" dirty="0" smtClean="0">
                          <a:effectLst/>
                        </a:rPr>
                        <a:t> area</a:t>
                      </a:r>
                    </a:p>
                    <a:p>
                      <a:pPr marL="0" marR="0" lvl="0" indent="0" algn="l">
                        <a:spcBef>
                          <a:spcPts val="0"/>
                        </a:spcBef>
                        <a:spcAft>
                          <a:spcPts val="1000"/>
                        </a:spcAft>
                        <a:buFont typeface="+mj-lt"/>
                        <a:buNone/>
                      </a:pP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just">
                        <a:spcBef>
                          <a:spcPts val="0"/>
                        </a:spcBef>
                        <a:spcAft>
                          <a:spcPts val="1000"/>
                        </a:spcAft>
                      </a:pPr>
                      <a:r>
                        <a:rPr lang="en-GB" sz="1800" dirty="0">
                          <a:effectLst/>
                        </a:rPr>
                        <a:t>EUR </a:t>
                      </a:r>
                      <a:r>
                        <a:rPr lang="en-GB" sz="1800" dirty="0" smtClean="0">
                          <a:effectLst/>
                        </a:rPr>
                        <a:t>2</a:t>
                      </a:r>
                      <a:r>
                        <a:rPr lang="sr-Latn-RS" sz="1800" dirty="0" smtClean="0">
                          <a:effectLst/>
                        </a:rPr>
                        <a:t>.</a:t>
                      </a:r>
                      <a:r>
                        <a:rPr lang="en-GB" sz="1800" dirty="0" smtClean="0">
                          <a:effectLst/>
                        </a:rPr>
                        <a:t>100</a:t>
                      </a:r>
                      <a:r>
                        <a:rPr lang="sr-Latn-RS" sz="1800" dirty="0" smtClean="0">
                          <a:effectLst/>
                        </a:rPr>
                        <a:t>.</a:t>
                      </a:r>
                      <a:r>
                        <a:rPr lang="en-GB" sz="1800" dirty="0" smtClean="0">
                          <a:effectLst/>
                        </a:rPr>
                        <a:t>000</a:t>
                      </a:r>
                      <a:r>
                        <a:rPr lang="sr-Latn-RS" sz="1800" dirty="0" smtClean="0">
                          <a:effectLst/>
                        </a:rPr>
                        <a:t>,00</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 xmlns:a16="http://schemas.microsoft.com/office/drawing/2014/main" val="10002"/>
                  </a:ext>
                </a:extLst>
              </a:tr>
              <a:tr h="32148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r">
                        <a:spcBef>
                          <a:spcPts val="0"/>
                        </a:spcBef>
                        <a:spcAft>
                          <a:spcPts val="1000"/>
                        </a:spcAft>
                      </a:pPr>
                      <a:r>
                        <a:rPr lang="en-GB" sz="1800" b="1" dirty="0" smtClean="0">
                          <a:effectLst/>
                        </a:rPr>
                        <a:t>TOTAL</a:t>
                      </a:r>
                      <a:endParaRPr lang="en-US" sz="1800" b="1" dirty="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just">
                        <a:spcBef>
                          <a:spcPts val="0"/>
                        </a:spcBef>
                        <a:spcAft>
                          <a:spcPts val="1000"/>
                        </a:spcAft>
                      </a:pPr>
                      <a:r>
                        <a:rPr lang="en-GB" sz="1800" b="1" dirty="0">
                          <a:effectLst/>
                        </a:rPr>
                        <a:t>EUR </a:t>
                      </a:r>
                      <a:r>
                        <a:rPr lang="en-GB" sz="1800" b="1" dirty="0" smtClean="0">
                          <a:effectLst/>
                        </a:rPr>
                        <a:t>3</a:t>
                      </a:r>
                      <a:r>
                        <a:rPr lang="sr-Latn-RS" sz="1800" b="1" dirty="0" smtClean="0">
                          <a:effectLst/>
                        </a:rPr>
                        <a:t>.</a:t>
                      </a:r>
                      <a:r>
                        <a:rPr lang="en-GB" sz="1800" b="1" dirty="0" smtClean="0">
                          <a:effectLst/>
                        </a:rPr>
                        <a:t>240</a:t>
                      </a:r>
                      <a:r>
                        <a:rPr lang="sr-Latn-RS" sz="1800" b="1" dirty="0" smtClean="0">
                          <a:effectLst/>
                        </a:rPr>
                        <a:t>.</a:t>
                      </a:r>
                      <a:r>
                        <a:rPr lang="en-GB" sz="1800" b="1" dirty="0" smtClean="0">
                          <a:effectLst/>
                        </a:rPr>
                        <a:t>000</a:t>
                      </a:r>
                      <a:r>
                        <a:rPr lang="sr-Latn-RS" sz="1800" b="1" dirty="0" smtClean="0">
                          <a:effectLst/>
                        </a:rPr>
                        <a:t>,00</a:t>
                      </a:r>
                      <a:endParaRPr lang="en-US" sz="1800" b="1" dirty="0">
                        <a:effectLst/>
                        <a:latin typeface="Times New Roman" panose="02020603050405020304" pitchFamily="18"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703085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1768" y="1021977"/>
            <a:ext cx="7000464" cy="518816"/>
          </a:xfrm>
          <a:prstGeom prst="rect">
            <a:avLst/>
          </a:prstGeom>
          <a:solidFill>
            <a:sysClr val="window" lastClr="FFFFFF">
              <a:lumMod val="85000"/>
            </a:sysClr>
          </a:solidFill>
          <a:ln w="25400" cap="flat" cmpd="sng" algn="ctr">
            <a:noFill/>
            <a:prstDash val="solid"/>
          </a:ln>
          <a:effectLst/>
        </p:spPr>
        <p:txBody>
          <a:bodyPr anchor="ctr"/>
          <a:lstStyle/>
          <a:p>
            <a:pPr algn="ctr">
              <a:defRPr/>
            </a:pPr>
            <a:r>
              <a:rPr lang="en-GB" sz="2400" b="1" kern="0" dirty="0" smtClean="0">
                <a:solidFill>
                  <a:srgbClr val="C00000"/>
                </a:solidFill>
              </a:rPr>
              <a:t>Size of grants</a:t>
            </a:r>
            <a:endParaRPr lang="en-US" sz="2400" b="1" kern="0" dirty="0" smtClean="0">
              <a:solidFill>
                <a:srgbClr val="C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906719961"/>
              </p:ext>
            </p:extLst>
          </p:nvPr>
        </p:nvGraphicFramePr>
        <p:xfrm>
          <a:off x="316523" y="1549758"/>
          <a:ext cx="8444697" cy="4223513"/>
        </p:xfrm>
        <a:graphic>
          <a:graphicData uri="http://schemas.openxmlformats.org/drawingml/2006/table">
            <a:tbl>
              <a:tblPr firstRow="1" firstCol="1" bandRow="1">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effectLst>
                  <a:outerShdw blurRad="40000" dist="20000" dir="5400000" rotWithShape="0">
                    <a:srgbClr val="000000">
                      <a:alpha val="38000"/>
                    </a:srgbClr>
                  </a:outerShdw>
                </a:effectLst>
              </a:tblPr>
              <a:tblGrid>
                <a:gridCol w="4384887"/>
                <a:gridCol w="2139185"/>
                <a:gridCol w="1920625"/>
              </a:tblGrid>
              <a:tr h="112246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1000"/>
                        </a:spcAft>
                      </a:pPr>
                      <a:r>
                        <a:rPr lang="en-GB" sz="1400" dirty="0">
                          <a:solidFill>
                            <a:schemeClr val="bg1"/>
                          </a:solidFill>
                          <a:effectLst/>
                          <a:latin typeface="+mn-lt"/>
                        </a:rPr>
                        <a:t>Specific objective</a:t>
                      </a:r>
                      <a:endParaRPr lang="en-US" sz="1400" dirty="0">
                        <a:solidFill>
                          <a:schemeClr val="bg1"/>
                        </a:solidFill>
                        <a:effectLst/>
                        <a:latin typeface="+mn-lt"/>
                        <a:ea typeface="Times New Roman" panose="02020603050405020304" pitchFamily="18" charset="0"/>
                      </a:endParaRPr>
                    </a:p>
                  </a:txBody>
                  <a:tcPr marL="68580" marR="68580" marT="0" marB="0" anchor="ct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25400" cap="flat" cmpd="sng" algn="ctr">
                      <a:solidFill>
                        <a:sysClr val="window" lastClr="FFFFFF"/>
                      </a:solidFill>
                      <a:prstDash val="soli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GB" sz="1400" dirty="0">
                          <a:solidFill>
                            <a:schemeClr val="bg1"/>
                          </a:solidFill>
                          <a:effectLst/>
                          <a:latin typeface="+mn-lt"/>
                        </a:rPr>
                        <a:t>Minimum amount </a:t>
                      </a:r>
                      <a:endParaRPr lang="en-US" sz="1400" dirty="0">
                        <a:solidFill>
                          <a:schemeClr val="bg1"/>
                        </a:solidFill>
                        <a:effectLst/>
                        <a:latin typeface="+mn-lt"/>
                      </a:endParaRPr>
                    </a:p>
                    <a:p>
                      <a:pPr marL="0" marR="0" algn="ctr">
                        <a:spcBef>
                          <a:spcPts val="0"/>
                        </a:spcBef>
                        <a:spcAft>
                          <a:spcPts val="0"/>
                        </a:spcAft>
                      </a:pPr>
                      <a:r>
                        <a:rPr lang="en-GB" sz="1400" dirty="0">
                          <a:solidFill>
                            <a:schemeClr val="bg1"/>
                          </a:solidFill>
                          <a:effectLst/>
                          <a:latin typeface="+mn-lt"/>
                        </a:rPr>
                        <a:t>of EU-funded grant</a:t>
                      </a:r>
                      <a:endParaRPr lang="en-US" sz="1400" dirty="0">
                        <a:solidFill>
                          <a:schemeClr val="bg1"/>
                        </a:solidFill>
                        <a:effectLst/>
                        <a:latin typeface="+mn-lt"/>
                        <a:ea typeface="Times New Roman" panose="02020603050405020304" pitchFamily="18" charset="0"/>
                      </a:endParaRPr>
                    </a:p>
                  </a:txBody>
                  <a:tcPr marL="68580" marR="68580" marT="0" marB="0" anchor="ctr">
                    <a:lnL>
                      <a:noFill/>
                    </a:lnL>
                    <a:lnR>
                      <a:noFill/>
                    </a:lnR>
                    <a:lnT w="9525" cap="flat" cmpd="sng" algn="ctr">
                      <a:solidFill>
                        <a:srgbClr val="4F81BD">
                          <a:shade val="95000"/>
                          <a:satMod val="105000"/>
                        </a:srgbClr>
                      </a:solidFill>
                      <a:prstDash val="solid"/>
                    </a:lnT>
                    <a:lnB w="25400" cap="flat" cmpd="sng" algn="ctr">
                      <a:solidFill>
                        <a:sysClr val="window" lastClr="FFFFFF"/>
                      </a:solidFill>
                      <a:prstDash val="soli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GB" sz="1400" dirty="0">
                          <a:solidFill>
                            <a:schemeClr val="bg1"/>
                          </a:solidFill>
                          <a:effectLst/>
                          <a:latin typeface="+mn-lt"/>
                        </a:rPr>
                        <a:t>Maximum amount </a:t>
                      </a:r>
                      <a:endParaRPr lang="en-US" sz="1400" dirty="0">
                        <a:solidFill>
                          <a:schemeClr val="bg1"/>
                        </a:solidFill>
                        <a:effectLst/>
                        <a:latin typeface="+mn-lt"/>
                      </a:endParaRPr>
                    </a:p>
                    <a:p>
                      <a:pPr marL="0" marR="0" algn="ctr">
                        <a:spcBef>
                          <a:spcPts val="0"/>
                        </a:spcBef>
                        <a:spcAft>
                          <a:spcPts val="0"/>
                        </a:spcAft>
                      </a:pPr>
                      <a:r>
                        <a:rPr lang="en-GB" sz="1400" dirty="0">
                          <a:solidFill>
                            <a:schemeClr val="bg1"/>
                          </a:solidFill>
                          <a:effectLst/>
                          <a:latin typeface="+mn-lt"/>
                        </a:rPr>
                        <a:t>of EU-funded grant</a:t>
                      </a:r>
                      <a:endParaRPr lang="en-US" sz="1400" dirty="0">
                        <a:solidFill>
                          <a:schemeClr val="bg1"/>
                        </a:solidFill>
                        <a:effectLst/>
                        <a:latin typeface="+mn-lt"/>
                        <a:ea typeface="Times New Roman" panose="02020603050405020304" pitchFamily="18" charset="0"/>
                      </a:endParaRPr>
                    </a:p>
                  </a:txBody>
                  <a:tcPr marL="68580" marR="68580" marT="0" marB="0"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25400" cap="flat" cmpd="sng" algn="ctr">
                      <a:solidFill>
                        <a:sysClr val="window" lastClr="FFFFFF"/>
                      </a:solidFill>
                      <a:prstDash val="solid"/>
                    </a:lnB>
                    <a:lnTlToBr w="12700" cmpd="sng">
                      <a:noFill/>
                      <a:prstDash val="solid"/>
                    </a:lnTlToBr>
                    <a:lnBlToTr w="12700" cmpd="sng">
                      <a:noFill/>
                      <a:prstDash val="solid"/>
                    </a:lnBlToTr>
                    <a:solidFill>
                      <a:srgbClr val="4F81BD"/>
                    </a:solidFill>
                  </a:tcPr>
                </a:tc>
              </a:tr>
              <a:tr h="639682">
                <a:tc gridSpan="3">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457200" marR="0" lvl="1" indent="0" algn="just">
                        <a:spcBef>
                          <a:spcPts val="0"/>
                        </a:spcBef>
                        <a:spcAft>
                          <a:spcPts val="1000"/>
                        </a:spcAft>
                        <a:buFont typeface="+mj-lt"/>
                        <a:buNone/>
                      </a:pPr>
                      <a:r>
                        <a:rPr lang="sr-Latn-RS" sz="1400" dirty="0" smtClean="0">
                          <a:solidFill>
                            <a:schemeClr val="tx1"/>
                          </a:solidFill>
                          <a:effectLst/>
                          <a:latin typeface="+mn-lt"/>
                        </a:rPr>
                        <a:t>SO 1.2 </a:t>
                      </a:r>
                      <a:r>
                        <a:rPr lang="en-US" sz="1400" dirty="0" smtClean="0">
                          <a:solidFill>
                            <a:schemeClr val="tx1"/>
                          </a:solidFill>
                          <a:effectLst/>
                          <a:latin typeface="+mn-lt"/>
                        </a:rPr>
                        <a:t>Strengthening social and cultural inclusion of vulnerable groups</a:t>
                      </a:r>
                    </a:p>
                  </a:txBody>
                  <a:tcPr marL="68580" marR="68580" marT="0" marB="0" anchor="ctr">
                    <a:lnL w="9525" cap="flat" cmpd="sng" algn="ctr">
                      <a:solidFill>
                        <a:srgbClr val="4F81BD">
                          <a:shade val="95000"/>
                          <a:satMod val="105000"/>
                        </a:srgbClr>
                      </a:solidFill>
                      <a:prstDash val="solid"/>
                    </a:lnL>
                    <a:lnR w="25400" cap="flat" cmpd="sng" algn="ctr">
                      <a:solidFill>
                        <a:srgbClr val="4F81BD"/>
                      </a:solidFill>
                      <a:prstDash val="solid"/>
                    </a:lnR>
                    <a:lnT w="25400" cap="flat" cmpd="sng" algn="ctr">
                      <a:solidFill>
                        <a:sysClr val="window" lastClr="FFFFFF"/>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alpha val="40000"/>
                      </a:srgbClr>
                    </a:solidFill>
                  </a:tcPr>
                </a:tc>
                <a:tc hMerge="1">
                  <a:txBody>
                    <a:bodyPr/>
                    <a:lstStyle/>
                    <a:p>
                      <a:endParaRPr lang="en-US"/>
                    </a:p>
                  </a:txBody>
                  <a:tcPr/>
                </a:tc>
                <a:tc hMerge="1">
                  <a:txBody>
                    <a:bodyPr/>
                    <a:lstStyle/>
                    <a:p>
                      <a:endParaRPr lang="en-US"/>
                    </a:p>
                  </a:txBody>
                  <a:tcPr/>
                </a:tc>
              </a:tr>
              <a:tr h="670332">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l">
                        <a:spcBef>
                          <a:spcPts val="0"/>
                        </a:spcBef>
                        <a:spcAft>
                          <a:spcPts val="1000"/>
                        </a:spcAft>
                      </a:pPr>
                      <a:r>
                        <a:rPr lang="en-US" sz="1400" b="0" dirty="0" smtClean="0">
                          <a:solidFill>
                            <a:schemeClr val="tx1"/>
                          </a:solidFill>
                          <a:effectLst/>
                          <a:latin typeface="+mn-lt"/>
                        </a:rPr>
                        <a:t>Result 1.2.1: Better services – Increased access to social and cultural services for vulnerable/excluded groups</a:t>
                      </a:r>
                      <a:endParaRPr lang="en-US" sz="1400" b="0" dirty="0">
                        <a:solidFill>
                          <a:schemeClr val="tx1"/>
                        </a:solidFill>
                        <a:effectLst/>
                        <a:latin typeface="+mn-lt"/>
                        <a:ea typeface="Times New Roman" panose="02020603050405020304" pitchFamily="18" charset="0"/>
                      </a:endParaRPr>
                    </a:p>
                  </a:txBody>
                  <a:tcPr marL="68580" marR="68580" marT="0" marB="0">
                    <a:lnL w="9525" cap="flat" cmpd="sng" algn="ctr">
                      <a:solidFill>
                        <a:srgbClr val="4F81BD">
                          <a:shade val="95000"/>
                          <a:satMod val="105000"/>
                        </a:srgbClr>
                      </a:solidFill>
                      <a:prstDash val="solid"/>
                    </a:lnL>
                    <a:lnR w="25400" cap="flat" cmpd="sng" algn="ctr">
                      <a:solidFill>
                        <a:srgbClr val="4F81BD"/>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just">
                        <a:spcBef>
                          <a:spcPts val="0"/>
                        </a:spcBef>
                        <a:spcAft>
                          <a:spcPts val="1000"/>
                        </a:spcAft>
                      </a:pPr>
                      <a:r>
                        <a:rPr lang="en-GB" sz="1400" dirty="0">
                          <a:solidFill>
                            <a:schemeClr val="tx1"/>
                          </a:solidFill>
                          <a:effectLst/>
                          <a:latin typeface="+mn-lt"/>
                        </a:rPr>
                        <a:t>EUR 120.000,00</a:t>
                      </a:r>
                      <a:endParaRPr lang="en-US" sz="1400" dirty="0">
                        <a:solidFill>
                          <a:schemeClr val="tx1"/>
                        </a:solidFill>
                        <a:effectLst/>
                        <a:latin typeface="+mn-lt"/>
                        <a:ea typeface="Times New Roman" panose="02020603050405020304" pitchFamily="18" charset="0"/>
                      </a:endParaRPr>
                    </a:p>
                  </a:txBody>
                  <a:tcPr marL="68580" marR="68580" marT="0" marB="0" anchor="ctr">
                    <a:lnL w="25400" cap="flat" cmpd="sng" algn="ctr">
                      <a:solidFill>
                        <a:srgbClr val="4F81BD"/>
                      </a:solidFill>
                      <a:prstDash val="solid"/>
                    </a:lnL>
                    <a:lnR w="9525" cap="flat" cmpd="sng" algn="ctr">
                      <a:solidFill>
                        <a:srgbClr val="4F81BD">
                          <a:shade val="95000"/>
                          <a:satMod val="105000"/>
                        </a:srgbClr>
                      </a:solidFill>
                      <a:prstDash val="solid"/>
                    </a:lnR>
                    <a:lnT w="25400" cap="flat" cmpd="sng" algn="ctr">
                      <a:solidFill>
                        <a:srgbClr val="4F81BD"/>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just">
                        <a:spcBef>
                          <a:spcPts val="0"/>
                        </a:spcBef>
                        <a:spcAft>
                          <a:spcPts val="1000"/>
                        </a:spcAft>
                      </a:pPr>
                      <a:r>
                        <a:rPr lang="en-GB" sz="1400" dirty="0">
                          <a:solidFill>
                            <a:schemeClr val="tx1"/>
                          </a:solidFill>
                          <a:effectLst/>
                          <a:latin typeface="+mn-lt"/>
                        </a:rPr>
                        <a:t>EUR </a:t>
                      </a:r>
                      <a:r>
                        <a:rPr lang="en-GB" sz="1400" dirty="0" smtClean="0">
                          <a:solidFill>
                            <a:schemeClr val="tx1"/>
                          </a:solidFill>
                          <a:effectLst/>
                          <a:latin typeface="+mn-lt"/>
                        </a:rPr>
                        <a:t>2</a:t>
                      </a:r>
                      <a:r>
                        <a:rPr lang="sr-Latn-RS" sz="1400" dirty="0" smtClean="0">
                          <a:solidFill>
                            <a:schemeClr val="tx1"/>
                          </a:solidFill>
                          <a:effectLst/>
                          <a:latin typeface="+mn-lt"/>
                        </a:rPr>
                        <a:t>5</a:t>
                      </a:r>
                      <a:r>
                        <a:rPr lang="en-GB" sz="1400" dirty="0" smtClean="0">
                          <a:solidFill>
                            <a:schemeClr val="tx1"/>
                          </a:solidFill>
                          <a:effectLst/>
                          <a:latin typeface="+mn-lt"/>
                        </a:rPr>
                        <a:t>0.000,00</a:t>
                      </a:r>
                      <a:endParaRPr lang="en-US" sz="1400" dirty="0">
                        <a:solidFill>
                          <a:schemeClr val="tx1"/>
                        </a:solidFill>
                        <a:effectLst/>
                        <a:latin typeface="+mn-lt"/>
                        <a:ea typeface="Times New Roman" panose="02020603050405020304" pitchFamily="18" charset="0"/>
                      </a:endParaRPr>
                    </a:p>
                  </a:txBody>
                  <a:tcPr marL="68580" marR="68580" marT="0" marB="0"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25400" cap="flat" cmpd="sng" algn="ctr">
                      <a:solidFill>
                        <a:srgbClr val="4F81BD"/>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r h="481028">
                <a:tc gridSpan="3">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457200" marR="0" lvl="1" indent="0" algn="just">
                        <a:spcBef>
                          <a:spcPts val="0"/>
                        </a:spcBef>
                        <a:spcAft>
                          <a:spcPts val="1000"/>
                        </a:spcAft>
                        <a:buFont typeface="+mj-lt"/>
                        <a:buNone/>
                      </a:pPr>
                      <a:r>
                        <a:rPr lang="en-GB" sz="1400" dirty="0" smtClean="0">
                          <a:solidFill>
                            <a:schemeClr val="tx1"/>
                          </a:solidFill>
                          <a:effectLst/>
                          <a:latin typeface="+mn-lt"/>
                        </a:rPr>
                        <a:t>SO </a:t>
                      </a:r>
                      <a:r>
                        <a:rPr lang="en-US" sz="1400" dirty="0" smtClean="0">
                          <a:solidFill>
                            <a:schemeClr val="tx1"/>
                          </a:solidFill>
                          <a:effectLst/>
                          <a:latin typeface="+mn-lt"/>
                        </a:rPr>
                        <a:t>3.1. Improving capacities for exploiting tourism potentials of the </a:t>
                      </a:r>
                      <a:r>
                        <a:rPr lang="en-US" sz="1400" dirty="0" err="1" smtClean="0">
                          <a:solidFill>
                            <a:schemeClr val="tx1"/>
                          </a:solidFill>
                          <a:effectLst/>
                          <a:latin typeface="+mn-lt"/>
                        </a:rPr>
                        <a:t>programme</a:t>
                      </a:r>
                      <a:r>
                        <a:rPr lang="en-US" sz="1400" dirty="0" smtClean="0">
                          <a:solidFill>
                            <a:schemeClr val="tx1"/>
                          </a:solidFill>
                          <a:effectLst/>
                          <a:latin typeface="+mn-lt"/>
                        </a:rPr>
                        <a:t> area</a:t>
                      </a:r>
                      <a:endParaRPr lang="en-US" sz="1400" dirty="0">
                        <a:solidFill>
                          <a:schemeClr val="tx1"/>
                        </a:solidFill>
                        <a:effectLst/>
                        <a:latin typeface="+mn-lt"/>
                        <a:ea typeface="Times New Roman" panose="02020603050405020304" pitchFamily="18" charset="0"/>
                      </a:endParaRPr>
                    </a:p>
                  </a:txBody>
                  <a:tcPr marL="68580" marR="68580" marT="0" marB="0" anchor="ctr">
                    <a:lnL w="9525" cap="flat" cmpd="sng" algn="ctr">
                      <a:solidFill>
                        <a:srgbClr val="4F81BD">
                          <a:shade val="95000"/>
                          <a:satMod val="105000"/>
                        </a:srgbClr>
                      </a:solidFill>
                      <a:prstDash val="solid"/>
                    </a:lnL>
                    <a:lnR w="25400" cap="flat" cmpd="sng" algn="ctr">
                      <a:solidFill>
                        <a:srgbClr val="4F81BD"/>
                      </a:solidFill>
                      <a:prstDash val="soli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lumMod val="60000"/>
                        <a:lumOff val="40000"/>
                      </a:srgbClr>
                    </a:solidFill>
                  </a:tcPr>
                </a:tc>
                <a:tc hMerge="1">
                  <a:txBody>
                    <a:bodyPr/>
                    <a:lstStyle/>
                    <a:p>
                      <a:endParaRPr lang="en-US"/>
                    </a:p>
                  </a:txBody>
                  <a:tcPr/>
                </a:tc>
                <a:tc hMerge="1">
                  <a:txBody>
                    <a:bodyPr/>
                    <a:lstStyle/>
                    <a:p>
                      <a:endParaRPr lang="en-US"/>
                    </a:p>
                  </a:txBody>
                  <a:tcPr/>
                </a:tc>
              </a:tr>
              <a:tr h="639677">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l">
                        <a:spcBef>
                          <a:spcPts val="0"/>
                        </a:spcBef>
                        <a:spcAft>
                          <a:spcPts val="1000"/>
                        </a:spcAft>
                      </a:pPr>
                      <a:r>
                        <a:rPr lang="en-GB" sz="1400" b="0" dirty="0">
                          <a:solidFill>
                            <a:schemeClr val="tx1"/>
                          </a:solidFill>
                          <a:effectLst/>
                          <a:latin typeface="+mn-lt"/>
                        </a:rPr>
                        <a:t>R </a:t>
                      </a:r>
                      <a:r>
                        <a:rPr lang="en-GB" sz="1400" b="0" dirty="0" smtClean="0">
                          <a:solidFill>
                            <a:schemeClr val="tx1"/>
                          </a:solidFill>
                          <a:effectLst/>
                          <a:latin typeface="+mn-lt"/>
                        </a:rPr>
                        <a:t>3.1.1: Joint tourist products enhanced</a:t>
                      </a:r>
                      <a:endParaRPr lang="en-US" sz="1400" b="0" dirty="0">
                        <a:solidFill>
                          <a:schemeClr val="tx1"/>
                        </a:solidFill>
                        <a:effectLst/>
                        <a:latin typeface="+mn-lt"/>
                        <a:ea typeface="Times New Roman" panose="02020603050405020304" pitchFamily="18" charset="0"/>
                      </a:endParaRPr>
                    </a:p>
                  </a:txBody>
                  <a:tcPr marL="68580" marR="68580" marT="0" marB="0" anchor="ctr">
                    <a:lnL w="9525" cap="flat" cmpd="sng" algn="ctr">
                      <a:solidFill>
                        <a:srgbClr val="4F81BD">
                          <a:shade val="95000"/>
                          <a:satMod val="105000"/>
                        </a:srgbClr>
                      </a:solidFill>
                      <a:prstDash val="solid"/>
                    </a:lnL>
                    <a:lnR w="25400" cap="flat" cmpd="sng" algn="ctr">
                      <a:solidFill>
                        <a:srgbClr val="4F81BD"/>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lumMod val="20000"/>
                        <a:lumOff val="80000"/>
                        <a:alpha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just">
                        <a:spcBef>
                          <a:spcPts val="0"/>
                        </a:spcBef>
                        <a:spcAft>
                          <a:spcPts val="1000"/>
                        </a:spcAft>
                      </a:pPr>
                      <a:r>
                        <a:rPr lang="en-GB" sz="1400" dirty="0">
                          <a:solidFill>
                            <a:schemeClr val="tx1"/>
                          </a:solidFill>
                          <a:effectLst/>
                          <a:latin typeface="+mn-lt"/>
                        </a:rPr>
                        <a:t>EUR </a:t>
                      </a:r>
                      <a:r>
                        <a:rPr lang="en-GB" sz="1400" dirty="0" smtClean="0">
                          <a:solidFill>
                            <a:schemeClr val="tx1"/>
                          </a:solidFill>
                          <a:effectLst/>
                          <a:latin typeface="+mn-lt"/>
                        </a:rPr>
                        <a:t>1</a:t>
                      </a:r>
                      <a:r>
                        <a:rPr lang="sr-Latn-RS" sz="1400" dirty="0" smtClean="0">
                          <a:solidFill>
                            <a:schemeClr val="tx1"/>
                          </a:solidFill>
                          <a:effectLst/>
                          <a:latin typeface="+mn-lt"/>
                        </a:rPr>
                        <a:t>5</a:t>
                      </a:r>
                      <a:r>
                        <a:rPr lang="en-GB" sz="1400" dirty="0" smtClean="0">
                          <a:solidFill>
                            <a:schemeClr val="tx1"/>
                          </a:solidFill>
                          <a:effectLst/>
                          <a:latin typeface="+mn-lt"/>
                        </a:rPr>
                        <a:t>0.000,00</a:t>
                      </a:r>
                      <a:endParaRPr lang="en-US" sz="1400" dirty="0">
                        <a:solidFill>
                          <a:schemeClr val="tx1"/>
                        </a:solidFill>
                        <a:effectLst/>
                        <a:latin typeface="+mn-lt"/>
                        <a:ea typeface="Times New Roman" panose="02020603050405020304" pitchFamily="18" charset="0"/>
                      </a:endParaRPr>
                    </a:p>
                  </a:txBody>
                  <a:tcPr marL="68580" marR="68580" marT="0" marB="0" anchor="ctr">
                    <a:lnL w="25400" cap="flat" cmpd="sng" algn="ctr">
                      <a:solidFill>
                        <a:srgbClr val="4F81BD"/>
                      </a:solidFill>
                      <a:prstDash val="solid"/>
                    </a:lnL>
                    <a:lnR w="9525" cap="flat" cmpd="sng" algn="ctr">
                      <a:solidFill>
                        <a:srgbClr val="4F81BD">
                          <a:shade val="95000"/>
                          <a:satMod val="105000"/>
                        </a:srgbClr>
                      </a:solidFill>
                      <a:prstDash val="solid"/>
                    </a:lnR>
                    <a:lnT w="25400" cap="flat" cmpd="sng" algn="ctr">
                      <a:solidFill>
                        <a:srgbClr val="4F81BD"/>
                      </a:solidFill>
                      <a:prstDash val="solid"/>
                    </a:lnT>
                    <a:lnB w="25400" cap="flat" cmpd="sng" algn="ctr">
                      <a:solidFill>
                        <a:srgbClr val="4F81BD"/>
                      </a:solidFill>
                      <a:prstDash val="solid"/>
                    </a:lnB>
                    <a:lnTlToBr w="12700" cmpd="sng">
                      <a:noFill/>
                      <a:prstDash val="solid"/>
                    </a:lnTlToBr>
                    <a:lnBlToTr w="12700" cmpd="sng">
                      <a:noFill/>
                      <a:prstDash val="solid"/>
                    </a:lnBlToTr>
                    <a:solidFill>
                      <a:srgbClr val="4F81BD">
                        <a:lumMod val="20000"/>
                        <a:lumOff val="80000"/>
                        <a:alpha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just">
                        <a:spcBef>
                          <a:spcPts val="0"/>
                        </a:spcBef>
                        <a:spcAft>
                          <a:spcPts val="1000"/>
                        </a:spcAft>
                      </a:pPr>
                      <a:r>
                        <a:rPr lang="en-GB" sz="1400" dirty="0">
                          <a:solidFill>
                            <a:schemeClr val="tx1"/>
                          </a:solidFill>
                          <a:effectLst/>
                          <a:latin typeface="+mn-lt"/>
                        </a:rPr>
                        <a:t>EUR </a:t>
                      </a:r>
                      <a:r>
                        <a:rPr lang="sr-Latn-RS" sz="1400" dirty="0" smtClean="0">
                          <a:solidFill>
                            <a:schemeClr val="tx1"/>
                          </a:solidFill>
                          <a:effectLst/>
                          <a:latin typeface="+mn-lt"/>
                        </a:rPr>
                        <a:t>35</a:t>
                      </a:r>
                      <a:r>
                        <a:rPr lang="en-GB" sz="1400" dirty="0" smtClean="0">
                          <a:solidFill>
                            <a:schemeClr val="tx1"/>
                          </a:solidFill>
                          <a:effectLst/>
                          <a:latin typeface="+mn-lt"/>
                        </a:rPr>
                        <a:t>0.000,00</a:t>
                      </a:r>
                      <a:endParaRPr lang="en-US" sz="1400" dirty="0">
                        <a:solidFill>
                          <a:schemeClr val="tx1"/>
                        </a:solidFill>
                        <a:effectLst/>
                        <a:latin typeface="+mn-lt"/>
                        <a:ea typeface="Times New Roman" panose="02020603050405020304" pitchFamily="18" charset="0"/>
                      </a:endParaRPr>
                    </a:p>
                  </a:txBody>
                  <a:tcPr marL="68580" marR="68580" marT="0" marB="0"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25400" cap="flat" cmpd="sng" algn="ctr">
                      <a:solidFill>
                        <a:srgbClr val="4F81BD"/>
                      </a:solidFill>
                      <a:prstDash val="solid"/>
                    </a:lnT>
                    <a:lnB w="25400" cap="flat" cmpd="sng" algn="ctr">
                      <a:solidFill>
                        <a:srgbClr val="4F81BD"/>
                      </a:solidFill>
                      <a:prstDash val="solid"/>
                    </a:lnB>
                    <a:lnTlToBr w="12700" cmpd="sng">
                      <a:noFill/>
                      <a:prstDash val="solid"/>
                    </a:lnTlToBr>
                    <a:lnBlToTr w="12700" cmpd="sng">
                      <a:noFill/>
                      <a:prstDash val="solid"/>
                    </a:lnBlToTr>
                    <a:solidFill>
                      <a:srgbClr val="4F81BD">
                        <a:lumMod val="20000"/>
                        <a:lumOff val="80000"/>
                        <a:alpha val="40000"/>
                      </a:srgbClr>
                    </a:solidFill>
                  </a:tcPr>
                </a:tc>
              </a:tr>
              <a:tr h="670332">
                <a:tc>
                  <a:txBody>
                    <a:bodyPr/>
                    <a:lstStyle/>
                    <a:p>
                      <a:pPr marL="0" marR="0" algn="l">
                        <a:spcBef>
                          <a:spcPts val="0"/>
                        </a:spcBef>
                        <a:spcAft>
                          <a:spcPts val="1000"/>
                        </a:spcAft>
                      </a:pPr>
                      <a:r>
                        <a:rPr lang="en-US" sz="1400" b="0" dirty="0" smtClean="0">
                          <a:solidFill>
                            <a:schemeClr val="tx1"/>
                          </a:solidFill>
                          <a:effectLst/>
                          <a:latin typeface="+mn-lt"/>
                          <a:ea typeface="Times New Roman" panose="02020603050405020304" pitchFamily="18" charset="0"/>
                        </a:rPr>
                        <a:t>Result 3.1.2: Complementary products and services developed</a:t>
                      </a:r>
                      <a:endParaRPr lang="en-US" sz="1400" b="0" dirty="0">
                        <a:solidFill>
                          <a:schemeClr val="tx1"/>
                        </a:solidFill>
                        <a:effectLst/>
                        <a:latin typeface="+mn-lt"/>
                        <a:ea typeface="Times New Roman" panose="02020603050405020304" pitchFamily="18" charset="0"/>
                      </a:endParaRPr>
                    </a:p>
                  </a:txBody>
                  <a:tcPr marL="68580" marR="68580" marT="0" marB="0" anchor="ctr">
                    <a:lnL w="9525" cap="flat" cmpd="sng" algn="ctr">
                      <a:solidFill>
                        <a:srgbClr val="4F81BD">
                          <a:shade val="95000"/>
                          <a:satMod val="105000"/>
                        </a:srgbClr>
                      </a:solidFill>
                      <a:prstDash val="solid"/>
                    </a:lnL>
                    <a:lnR w="25400" cap="flat" cmpd="sng" algn="ctr">
                      <a:solidFill>
                        <a:srgbClr val="4F81BD"/>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lumMod val="20000"/>
                        <a:lumOff val="80000"/>
                        <a:alpha val="40000"/>
                      </a:srgbClr>
                    </a:solidFill>
                  </a:tcPr>
                </a:tc>
                <a:tc>
                  <a:txBody>
                    <a:bodyPr/>
                    <a:lstStyle/>
                    <a:p>
                      <a:pPr marL="0" marR="0" algn="just">
                        <a:spcBef>
                          <a:spcPts val="0"/>
                        </a:spcBef>
                        <a:spcAft>
                          <a:spcPts val="1000"/>
                        </a:spcAft>
                      </a:pPr>
                      <a:r>
                        <a:rPr lang="sr-Latn-RS" sz="1400" dirty="0" smtClean="0">
                          <a:solidFill>
                            <a:schemeClr val="tx1"/>
                          </a:solidFill>
                          <a:effectLst/>
                          <a:latin typeface="+mn-lt"/>
                          <a:ea typeface="Times New Roman" panose="02020603050405020304" pitchFamily="18" charset="0"/>
                        </a:rPr>
                        <a:t>EUR 150.000,00</a:t>
                      </a:r>
                      <a:endParaRPr lang="en-US" sz="1400" dirty="0">
                        <a:solidFill>
                          <a:schemeClr val="tx1"/>
                        </a:solidFill>
                        <a:effectLst/>
                        <a:latin typeface="+mn-lt"/>
                        <a:ea typeface="Times New Roman" panose="02020603050405020304" pitchFamily="18" charset="0"/>
                      </a:endParaRPr>
                    </a:p>
                  </a:txBody>
                  <a:tcPr marL="68580" marR="68580" marT="0" marB="0" anchor="ctr">
                    <a:lnL w="25400" cap="flat" cmpd="sng" algn="ctr">
                      <a:solidFill>
                        <a:srgbClr val="4F81BD"/>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25400" cap="flat" cmpd="sng" algn="ctr">
                      <a:solidFill>
                        <a:srgbClr val="4F81BD"/>
                      </a:solidFill>
                      <a:prstDash val="solid"/>
                      <a:round/>
                      <a:headEnd type="none" w="med" len="med"/>
                      <a:tailEnd type="none" w="med" len="med"/>
                    </a:lnT>
                    <a:lnB w="25400" cap="flat" cmpd="sng" algn="ctr">
                      <a:solidFill>
                        <a:srgbClr val="4F81BD"/>
                      </a:solidFill>
                      <a:prstDash val="solid"/>
                    </a:lnB>
                    <a:lnTlToBr w="12700" cmpd="sng">
                      <a:noFill/>
                      <a:prstDash val="solid"/>
                    </a:lnTlToBr>
                    <a:lnBlToTr w="12700" cmpd="sng">
                      <a:noFill/>
                      <a:prstDash val="solid"/>
                    </a:lnBlToTr>
                    <a:solidFill>
                      <a:srgbClr val="4F81BD">
                        <a:lumMod val="20000"/>
                        <a:lumOff val="80000"/>
                        <a:alpha val="40000"/>
                      </a:srgbClr>
                    </a:solidFill>
                  </a:tcPr>
                </a:tc>
                <a:tc>
                  <a:txBody>
                    <a:bodyPr/>
                    <a:lstStyle/>
                    <a:p>
                      <a:pPr marL="0" marR="0" algn="just">
                        <a:spcBef>
                          <a:spcPts val="0"/>
                        </a:spcBef>
                        <a:spcAft>
                          <a:spcPts val="1000"/>
                        </a:spcAft>
                      </a:pPr>
                      <a:r>
                        <a:rPr lang="sr-Latn-RS" sz="1400" dirty="0" smtClean="0">
                          <a:solidFill>
                            <a:schemeClr val="tx1"/>
                          </a:solidFill>
                          <a:effectLst/>
                          <a:latin typeface="+mn-lt"/>
                          <a:ea typeface="Times New Roman" panose="02020603050405020304" pitchFamily="18" charset="0"/>
                        </a:rPr>
                        <a:t>EUR 300.000,00</a:t>
                      </a:r>
                      <a:endParaRPr lang="en-US" sz="1400" dirty="0">
                        <a:solidFill>
                          <a:schemeClr val="tx1"/>
                        </a:solidFill>
                        <a:effectLst/>
                        <a:latin typeface="+mn-lt"/>
                        <a:ea typeface="Times New Roman" panose="02020603050405020304" pitchFamily="18" charset="0"/>
                      </a:endParaRPr>
                    </a:p>
                  </a:txBody>
                  <a:tcPr marL="68580" marR="68580" marT="0" marB="0" anchor="ctr">
                    <a:lnL w="9525" cap="flat" cmpd="sng" algn="ctr">
                      <a:solidFill>
                        <a:srgbClr val="4F81BD">
                          <a:shade val="95000"/>
                          <a:satMod val="105000"/>
                        </a:srgbClr>
                      </a:solidFill>
                      <a:prstDash val="solid"/>
                      <a:round/>
                      <a:headEnd type="none" w="med" len="med"/>
                      <a:tailEnd type="none" w="med" len="med"/>
                    </a:lnL>
                    <a:lnR w="9525" cap="flat" cmpd="sng" algn="ctr">
                      <a:solidFill>
                        <a:srgbClr val="4F81BD">
                          <a:shade val="95000"/>
                          <a:satMod val="105000"/>
                        </a:srgbClr>
                      </a:solidFill>
                      <a:prstDash val="solid"/>
                    </a:lnR>
                    <a:lnT w="25400" cap="flat" cmpd="sng" algn="ctr">
                      <a:solidFill>
                        <a:srgbClr val="4F81BD"/>
                      </a:solidFill>
                      <a:prstDash val="solid"/>
                      <a:round/>
                      <a:headEnd type="none" w="med" len="med"/>
                      <a:tailEnd type="none" w="med" len="med"/>
                    </a:lnT>
                    <a:lnB w="25400" cap="flat" cmpd="sng" algn="ctr">
                      <a:solidFill>
                        <a:srgbClr val="4F81BD"/>
                      </a:solidFill>
                      <a:prstDash val="solid"/>
                    </a:lnB>
                    <a:lnTlToBr w="12700" cmpd="sng">
                      <a:noFill/>
                      <a:prstDash val="solid"/>
                    </a:lnTlToBr>
                    <a:lnBlToTr w="12700" cmpd="sng">
                      <a:noFill/>
                      <a:prstDash val="solid"/>
                    </a:lnBlToTr>
                    <a:solidFill>
                      <a:srgbClr val="4F81BD">
                        <a:lumMod val="20000"/>
                        <a:lumOff val="80000"/>
                        <a:alpha val="40000"/>
                      </a:srgbClr>
                    </a:solidFill>
                  </a:tcPr>
                </a:tc>
              </a:tr>
            </a:tbl>
          </a:graphicData>
        </a:graphic>
      </p:graphicFrame>
    </p:spTree>
    <p:extLst>
      <p:ext uri="{BB962C8B-B14F-4D97-AF65-F5344CB8AC3E}">
        <p14:creationId xmlns:p14="http://schemas.microsoft.com/office/powerpoint/2010/main" val="27699715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7406" y="1172865"/>
            <a:ext cx="7075487" cy="558800"/>
          </a:xfrm>
          <a:prstGeom prst="rect">
            <a:avLst/>
          </a:prstGeom>
          <a:solidFill>
            <a:sysClr val="window" lastClr="FFFFFF">
              <a:lumMod val="75000"/>
            </a:sysClr>
          </a:solidFill>
          <a:ln w="25400" cap="flat" cmpd="sng" algn="ctr">
            <a:noFill/>
            <a:prstDash val="solid"/>
          </a:ln>
          <a:effectLst/>
        </p:spPr>
        <p:txBody>
          <a:bodyPr anchor="ctr"/>
          <a:lstStyle/>
          <a:p>
            <a:pPr algn="ctr">
              <a:defRPr/>
            </a:pPr>
            <a:r>
              <a:rPr lang="en-US" sz="2400" b="1" kern="0" dirty="0" smtClean="0">
                <a:solidFill>
                  <a:srgbClr val="C00000"/>
                </a:solidFill>
                <a:ea typeface="MS PGothic" pitchFamily="34" charset="-128"/>
              </a:rPr>
              <a:t>Financial structure of the action</a:t>
            </a:r>
            <a:r>
              <a:rPr lang="sr-Latn-RS" sz="2400" b="1" kern="0" dirty="0" smtClean="0">
                <a:solidFill>
                  <a:srgbClr val="C00000"/>
                </a:solidFill>
                <a:ea typeface="MS PGothic" pitchFamily="34" charset="-128"/>
              </a:rPr>
              <a:t>- </a:t>
            </a:r>
            <a:r>
              <a:rPr lang="en-US" sz="2400" b="1" kern="0" dirty="0" smtClean="0">
                <a:solidFill>
                  <a:srgbClr val="C00000"/>
                </a:solidFill>
                <a:ea typeface="MS PGothic" pitchFamily="34" charset="-128"/>
              </a:rPr>
              <a:t>C</a:t>
            </a:r>
            <a:r>
              <a:rPr lang="sr-Latn-RS" sz="2400" b="1" kern="0" dirty="0" smtClean="0">
                <a:solidFill>
                  <a:srgbClr val="C00000"/>
                </a:solidFill>
                <a:ea typeface="MS PGothic" pitchFamily="34" charset="-128"/>
              </a:rPr>
              <a:t>o</a:t>
            </a:r>
            <a:r>
              <a:rPr lang="en-US" sz="2400" b="1" kern="0" dirty="0" smtClean="0">
                <a:solidFill>
                  <a:srgbClr val="C00000"/>
                </a:solidFill>
                <a:ea typeface="MS PGothic" pitchFamily="34" charset="-128"/>
              </a:rPr>
              <a:t>-</a:t>
            </a:r>
            <a:r>
              <a:rPr lang="sr-Latn-RS" sz="2400" b="1" kern="0" dirty="0" smtClean="0">
                <a:solidFill>
                  <a:srgbClr val="C00000"/>
                </a:solidFill>
                <a:ea typeface="MS PGothic" pitchFamily="34" charset="-128"/>
              </a:rPr>
              <a:t>finan</a:t>
            </a:r>
            <a:r>
              <a:rPr lang="en-US" sz="2400" b="1" kern="0" dirty="0" err="1" smtClean="0">
                <a:solidFill>
                  <a:srgbClr val="C00000"/>
                </a:solidFill>
                <a:ea typeface="MS PGothic" pitchFamily="34" charset="-128"/>
              </a:rPr>
              <a:t>cing</a:t>
            </a:r>
            <a:endParaRPr lang="sr-Latn-RS" sz="2400" b="1" kern="0" dirty="0">
              <a:solidFill>
                <a:srgbClr val="C00000"/>
              </a:solidFill>
              <a:ea typeface="MS PGothic" pitchFamily="34" charset="-128"/>
            </a:endParaRPr>
          </a:p>
        </p:txBody>
      </p:sp>
      <p:pic>
        <p:nvPicPr>
          <p:cNvPr id="5" name="Picture 4"/>
          <p:cNvPicPr>
            <a:picLocks noChangeAspect="1"/>
          </p:cNvPicPr>
          <p:nvPr/>
        </p:nvPicPr>
        <p:blipFill>
          <a:blip r:embed="rId2"/>
          <a:stretch>
            <a:fillRect/>
          </a:stretch>
        </p:blipFill>
        <p:spPr>
          <a:xfrm>
            <a:off x="808892" y="2013438"/>
            <a:ext cx="7781194" cy="3921370"/>
          </a:xfrm>
          <a:prstGeom prst="rect">
            <a:avLst/>
          </a:prstGeom>
        </p:spPr>
      </p:pic>
    </p:spTree>
    <p:extLst>
      <p:ext uri="{BB962C8B-B14F-4D97-AF65-F5344CB8AC3E}">
        <p14:creationId xmlns:p14="http://schemas.microsoft.com/office/powerpoint/2010/main" val="2403796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14053" y="1193925"/>
            <a:ext cx="4645555" cy="859611"/>
          </a:xfrm>
          <a:prstGeom prst="rect">
            <a:avLst/>
          </a:prstGeom>
        </p:spPr>
      </p:pic>
      <p:pic>
        <p:nvPicPr>
          <p:cNvPr id="5" name="Picture 4"/>
          <p:cNvPicPr>
            <a:picLocks noChangeAspect="1"/>
          </p:cNvPicPr>
          <p:nvPr/>
        </p:nvPicPr>
        <p:blipFill>
          <a:blip r:embed="rId3"/>
          <a:stretch>
            <a:fillRect/>
          </a:stretch>
        </p:blipFill>
        <p:spPr>
          <a:xfrm>
            <a:off x="704800" y="2385893"/>
            <a:ext cx="2511770" cy="2420322"/>
          </a:xfrm>
          <a:prstGeom prst="rect">
            <a:avLst/>
          </a:prstGeom>
        </p:spPr>
      </p:pic>
      <p:pic>
        <p:nvPicPr>
          <p:cNvPr id="6" name="Picture 5"/>
          <p:cNvPicPr>
            <a:picLocks noChangeAspect="1"/>
          </p:cNvPicPr>
          <p:nvPr/>
        </p:nvPicPr>
        <p:blipFill>
          <a:blip r:embed="rId4"/>
          <a:stretch>
            <a:fillRect/>
          </a:stretch>
        </p:blipFill>
        <p:spPr>
          <a:xfrm>
            <a:off x="3268752" y="2398086"/>
            <a:ext cx="2536156" cy="2408129"/>
          </a:xfrm>
          <a:prstGeom prst="rect">
            <a:avLst/>
          </a:prstGeom>
        </p:spPr>
      </p:pic>
      <p:pic>
        <p:nvPicPr>
          <p:cNvPr id="7" name="Picture 6"/>
          <p:cNvPicPr>
            <a:picLocks noChangeAspect="1"/>
          </p:cNvPicPr>
          <p:nvPr/>
        </p:nvPicPr>
        <p:blipFill>
          <a:blip r:embed="rId5"/>
          <a:stretch>
            <a:fillRect/>
          </a:stretch>
        </p:blipFill>
        <p:spPr>
          <a:xfrm>
            <a:off x="5962246" y="2388941"/>
            <a:ext cx="2530059" cy="2414225"/>
          </a:xfrm>
          <a:prstGeom prst="rect">
            <a:avLst/>
          </a:prstGeom>
        </p:spPr>
      </p:pic>
    </p:spTree>
    <p:extLst>
      <p:ext uri="{BB962C8B-B14F-4D97-AF65-F5344CB8AC3E}">
        <p14:creationId xmlns:p14="http://schemas.microsoft.com/office/powerpoint/2010/main" val="1584273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6886" y="1100242"/>
            <a:ext cx="7075487" cy="558800"/>
          </a:xfrm>
          <a:prstGeom prst="rect">
            <a:avLst/>
          </a:prstGeom>
          <a:solidFill>
            <a:sysClr val="window" lastClr="FFFFFF">
              <a:lumMod val="75000"/>
            </a:sysClr>
          </a:solidFill>
          <a:ln w="25400" cap="flat" cmpd="sng" algn="ctr">
            <a:noFill/>
            <a:prstDash val="solid"/>
          </a:ln>
          <a:effectLst/>
        </p:spPr>
        <p:txBody>
          <a:bodyPr anchor="ctr"/>
          <a:lstStyle/>
          <a:p>
            <a:pPr algn="ctr">
              <a:defRPr/>
            </a:pPr>
            <a:r>
              <a:rPr lang="sr-Latn-RS" sz="2800" b="1" kern="0" dirty="0">
                <a:solidFill>
                  <a:srgbClr val="C00000"/>
                </a:solidFill>
              </a:rPr>
              <a:t>A</a:t>
            </a:r>
            <a:r>
              <a:rPr lang="en-US" sz="2800" b="1" kern="0" dirty="0" err="1">
                <a:solidFill>
                  <a:srgbClr val="C00000"/>
                </a:solidFill>
              </a:rPr>
              <a:t>ctors</a:t>
            </a:r>
            <a:r>
              <a:rPr lang="sr-Latn-RS" sz="2800" b="1" kern="0" dirty="0">
                <a:solidFill>
                  <a:srgbClr val="C00000"/>
                </a:solidFill>
              </a:rPr>
              <a:t> </a:t>
            </a:r>
            <a:endParaRPr lang="en-US" sz="2800" b="1" kern="0" dirty="0">
              <a:solidFill>
                <a:srgbClr val="C00000"/>
              </a:solidFill>
            </a:endParaRPr>
          </a:p>
        </p:txBody>
      </p:sp>
      <p:pic>
        <p:nvPicPr>
          <p:cNvPr id="7" name="Picture 6"/>
          <p:cNvPicPr>
            <a:picLocks noChangeAspect="1"/>
          </p:cNvPicPr>
          <p:nvPr/>
        </p:nvPicPr>
        <p:blipFill>
          <a:blip r:embed="rId2"/>
          <a:stretch>
            <a:fillRect/>
          </a:stretch>
        </p:blipFill>
        <p:spPr>
          <a:xfrm>
            <a:off x="876886" y="1902801"/>
            <a:ext cx="7305675" cy="3790950"/>
          </a:xfrm>
          <a:prstGeom prst="rect">
            <a:avLst/>
          </a:prstGeom>
        </p:spPr>
      </p:pic>
    </p:spTree>
    <p:extLst>
      <p:ext uri="{BB962C8B-B14F-4D97-AF65-F5344CB8AC3E}">
        <p14:creationId xmlns:p14="http://schemas.microsoft.com/office/powerpoint/2010/main" val="2150198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549703"/>
            <a:ext cx="9144000" cy="13252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smtClean="0">
                <a:solidFill>
                  <a:sysClr val="windowText" lastClr="000000"/>
                </a:solidFill>
                <a:latin typeface="Calibri"/>
              </a:rPr>
              <a:t>Cross-border </a:t>
            </a:r>
            <a:r>
              <a:rPr lang="sr-Latn-RS" sz="2400" b="1" dirty="0" err="1" smtClean="0">
                <a:solidFill>
                  <a:sysClr val="windowText" lastClr="000000"/>
                </a:solidFill>
                <a:latin typeface="Calibri"/>
              </a:rPr>
              <a:t>Cooperation</a:t>
            </a:r>
            <a:r>
              <a:rPr lang="sr-Latn-RS" sz="2400" b="1" dirty="0" smtClean="0">
                <a:solidFill>
                  <a:sysClr val="windowText" lastClr="000000"/>
                </a:solidFill>
                <a:latin typeface="Calibri"/>
              </a:rPr>
              <a:t> </a:t>
            </a:r>
            <a:r>
              <a:rPr lang="en-GB" sz="2400" b="1" dirty="0" smtClean="0">
                <a:solidFill>
                  <a:sysClr val="windowText" lastClr="000000"/>
                </a:solidFill>
                <a:latin typeface="Calibri"/>
              </a:rPr>
              <a:t>Programme Serbia</a:t>
            </a:r>
            <a:r>
              <a:rPr lang="sr-Latn-RS" sz="2400" b="1" dirty="0" smtClean="0">
                <a:solidFill>
                  <a:sysClr val="windowText" lastClr="000000"/>
                </a:solidFill>
                <a:latin typeface="Calibri"/>
              </a:rPr>
              <a:t>-</a:t>
            </a:r>
            <a:r>
              <a:rPr lang="en-GB" sz="2400" b="1" dirty="0" smtClean="0">
                <a:solidFill>
                  <a:sysClr val="windowText" lastClr="000000"/>
                </a:solidFill>
                <a:latin typeface="Calibri"/>
              </a:rPr>
              <a:t>Montenegro 2014-2020 under the Instrument of Pre-accession Assistance (IPA II),</a:t>
            </a:r>
            <a:endParaRPr lang="sr-Latn-RS" sz="2400" b="1" dirty="0" smtClean="0">
              <a:solidFill>
                <a:prstClr val="black"/>
              </a:solidFill>
            </a:endParaRPr>
          </a:p>
          <a:p>
            <a:r>
              <a:rPr lang="en-GB" sz="2400" b="1" dirty="0" smtClean="0">
                <a:solidFill>
                  <a:prstClr val="black"/>
                </a:solidFill>
              </a:rPr>
              <a:t>allocations </a:t>
            </a:r>
            <a:r>
              <a:rPr lang="en-GB" sz="2400" b="1" dirty="0">
                <a:solidFill>
                  <a:prstClr val="black"/>
                </a:solidFill>
              </a:rPr>
              <a:t>2016, 2017 and 2018*</a:t>
            </a:r>
            <a:endParaRPr lang="en-US" sz="2400" b="1" dirty="0">
              <a:solidFill>
                <a:prstClr val="black"/>
              </a:solidFill>
            </a:endParaRPr>
          </a:p>
          <a:p>
            <a:pPr>
              <a:defRPr/>
            </a:pPr>
            <a:endParaRPr lang="en-US" altLang="en-US" sz="2400" b="1" dirty="0" smtClean="0">
              <a:solidFill>
                <a:sysClr val="windowText" lastClr="000000">
                  <a:lumMod val="75000"/>
                  <a:lumOff val="25000"/>
                </a:sysClr>
              </a:solidFill>
              <a:latin typeface="Calibri"/>
            </a:endParaRPr>
          </a:p>
        </p:txBody>
      </p:sp>
      <p:sp>
        <p:nvSpPr>
          <p:cNvPr id="3" name="Rectangle 2"/>
          <p:cNvSpPr/>
          <p:nvPr/>
        </p:nvSpPr>
        <p:spPr>
          <a:xfrm>
            <a:off x="2997691" y="3021412"/>
            <a:ext cx="3148619" cy="492443"/>
          </a:xfrm>
          <a:prstGeom prst="rect">
            <a:avLst/>
          </a:prstGeom>
        </p:spPr>
        <p:txBody>
          <a:bodyPr wrap="none">
            <a:spAutoFit/>
          </a:bodyPr>
          <a:lstStyle/>
          <a:p>
            <a:pPr algn="ctr">
              <a:spcBef>
                <a:spcPct val="20000"/>
              </a:spcBef>
              <a:defRPr/>
            </a:pPr>
            <a:r>
              <a:rPr lang="en-GB" sz="2600" b="1" kern="0" dirty="0" smtClean="0">
                <a:solidFill>
                  <a:prstClr val="black"/>
                </a:solidFill>
              </a:rPr>
              <a:t>2</a:t>
            </a:r>
            <a:r>
              <a:rPr lang="en-GB" sz="2600" b="1" kern="0" baseline="30000" dirty="0" smtClean="0">
                <a:solidFill>
                  <a:prstClr val="black"/>
                </a:solidFill>
              </a:rPr>
              <a:t>nd</a:t>
            </a:r>
            <a:r>
              <a:rPr lang="en-GB" sz="2600" b="1" kern="0" dirty="0" smtClean="0">
                <a:solidFill>
                  <a:prstClr val="black"/>
                </a:solidFill>
              </a:rPr>
              <a:t> Call for Proposals </a:t>
            </a:r>
            <a:endParaRPr lang="en-US" sz="2600" b="1" kern="0" dirty="0" smtClean="0">
              <a:solidFill>
                <a:prstClr val="black"/>
              </a:solidFill>
            </a:endParaRPr>
          </a:p>
        </p:txBody>
      </p:sp>
      <p:sp>
        <p:nvSpPr>
          <p:cNvPr id="5" name="Rectangle 4"/>
          <p:cNvSpPr/>
          <p:nvPr/>
        </p:nvSpPr>
        <p:spPr>
          <a:xfrm>
            <a:off x="2217634" y="3800507"/>
            <a:ext cx="4572000" cy="1015663"/>
          </a:xfrm>
          <a:prstGeom prst="rect">
            <a:avLst/>
          </a:prstGeom>
        </p:spPr>
        <p:txBody>
          <a:bodyPr>
            <a:spAutoFit/>
          </a:bodyPr>
          <a:lstStyle/>
          <a:p>
            <a:pPr marL="11430" algn="ctr">
              <a:spcBef>
                <a:spcPts val="5"/>
              </a:spcBef>
              <a:defRPr/>
            </a:pPr>
            <a:r>
              <a:rPr lang="en-US" sz="3000" b="1" i="1" kern="0" spc="35" dirty="0" smtClean="0">
                <a:solidFill>
                  <a:prstClr val="black"/>
                </a:solidFill>
                <a:cs typeface="Lucida Sans Unicode"/>
              </a:rPr>
              <a:t>Information</a:t>
            </a:r>
            <a:r>
              <a:rPr lang="en-US" sz="3000" b="1" i="1" kern="0" spc="-185" dirty="0" smtClean="0">
                <a:solidFill>
                  <a:prstClr val="black"/>
                </a:solidFill>
                <a:cs typeface="Lucida Sans Unicode"/>
              </a:rPr>
              <a:t> </a:t>
            </a:r>
            <a:r>
              <a:rPr lang="sr-Latn-RS" sz="3000" b="1" i="1" kern="0" spc="40" dirty="0">
                <a:solidFill>
                  <a:prstClr val="black"/>
                </a:solidFill>
                <a:cs typeface="Lucida Sans Unicode"/>
              </a:rPr>
              <a:t>S</a:t>
            </a:r>
            <a:r>
              <a:rPr lang="en-US" sz="3000" b="1" i="1" kern="0" spc="40" dirty="0" err="1" smtClean="0">
                <a:solidFill>
                  <a:prstClr val="black"/>
                </a:solidFill>
                <a:cs typeface="Lucida Sans Unicode"/>
              </a:rPr>
              <a:t>ession</a:t>
            </a:r>
            <a:endParaRPr lang="sr-Latn-RS" sz="3000" b="1" i="1" kern="0" spc="40" dirty="0" smtClean="0">
              <a:solidFill>
                <a:prstClr val="black"/>
              </a:solidFill>
              <a:cs typeface="Lucida Sans Unicode"/>
            </a:endParaRPr>
          </a:p>
          <a:p>
            <a:pPr marL="11430" algn="ctr">
              <a:spcBef>
                <a:spcPts val="5"/>
              </a:spcBef>
              <a:defRPr/>
            </a:pPr>
            <a:r>
              <a:rPr lang="sr-Latn-RS" sz="3000" b="1" i="1" kern="0" spc="40" dirty="0" err="1" smtClean="0">
                <a:solidFill>
                  <a:srgbClr val="013299"/>
                </a:solidFill>
                <a:effectLst>
                  <a:outerShdw blurRad="38100" dist="38100" dir="2700000" algn="tl">
                    <a:srgbClr val="000000">
                      <a:alpha val="43137"/>
                    </a:srgbClr>
                  </a:outerShdw>
                </a:effectLst>
                <a:cs typeface="Lucida Sans Unicode"/>
              </a:rPr>
              <a:t>Guidelines</a:t>
            </a:r>
            <a:r>
              <a:rPr lang="sr-Latn-RS" sz="3000" b="1" i="1" kern="0" spc="40" dirty="0" smtClean="0">
                <a:solidFill>
                  <a:srgbClr val="013299"/>
                </a:solidFill>
                <a:effectLst>
                  <a:outerShdw blurRad="38100" dist="38100" dir="2700000" algn="tl">
                    <a:srgbClr val="000000">
                      <a:alpha val="43137"/>
                    </a:srgbClr>
                  </a:outerShdw>
                </a:effectLst>
                <a:cs typeface="Lucida Sans Unicode"/>
              </a:rPr>
              <a:t> </a:t>
            </a:r>
            <a:r>
              <a:rPr lang="sr-Latn-RS" sz="3000" b="1" i="1" kern="0" spc="40" dirty="0" err="1" smtClean="0">
                <a:solidFill>
                  <a:srgbClr val="013299"/>
                </a:solidFill>
                <a:effectLst>
                  <a:outerShdw blurRad="38100" dist="38100" dir="2700000" algn="tl">
                    <a:srgbClr val="000000">
                      <a:alpha val="43137"/>
                    </a:srgbClr>
                  </a:outerShdw>
                </a:effectLst>
                <a:cs typeface="Lucida Sans Unicode"/>
              </a:rPr>
              <a:t>for</a:t>
            </a:r>
            <a:r>
              <a:rPr lang="sr-Latn-RS" sz="3000" b="1" i="1" kern="0" spc="40" dirty="0" smtClean="0">
                <a:solidFill>
                  <a:srgbClr val="013299"/>
                </a:solidFill>
                <a:effectLst>
                  <a:outerShdw blurRad="38100" dist="38100" dir="2700000" algn="tl">
                    <a:srgbClr val="000000">
                      <a:alpha val="43137"/>
                    </a:srgbClr>
                  </a:outerShdw>
                </a:effectLst>
                <a:cs typeface="Lucida Sans Unicode"/>
              </a:rPr>
              <a:t> </a:t>
            </a:r>
            <a:r>
              <a:rPr lang="sr-Latn-RS" sz="3000" b="1" i="1" kern="0" spc="40" dirty="0" err="1" smtClean="0">
                <a:solidFill>
                  <a:srgbClr val="013299"/>
                </a:solidFill>
                <a:effectLst>
                  <a:outerShdw blurRad="38100" dist="38100" dir="2700000" algn="tl">
                    <a:srgbClr val="000000">
                      <a:alpha val="43137"/>
                    </a:srgbClr>
                  </a:outerShdw>
                </a:effectLst>
                <a:cs typeface="Lucida Sans Unicode"/>
              </a:rPr>
              <a:t>Applicants</a:t>
            </a:r>
            <a:endParaRPr lang="en-US" sz="3000" i="1" kern="0" dirty="0" smtClean="0">
              <a:solidFill>
                <a:srgbClr val="013299"/>
              </a:solidFill>
              <a:effectLst>
                <a:outerShdw blurRad="38100" dist="38100" dir="2700000" algn="tl">
                  <a:srgbClr val="000000">
                    <a:alpha val="43137"/>
                  </a:srgbClr>
                </a:outerShdw>
              </a:effectLst>
              <a:cs typeface="Lucida Sans Unicode"/>
            </a:endParaRPr>
          </a:p>
        </p:txBody>
      </p:sp>
      <p:sp>
        <p:nvSpPr>
          <p:cNvPr id="6" name="Rectangle 5"/>
          <p:cNvSpPr/>
          <p:nvPr/>
        </p:nvSpPr>
        <p:spPr>
          <a:xfrm>
            <a:off x="151667" y="5729362"/>
            <a:ext cx="4599080" cy="307777"/>
          </a:xfrm>
          <a:prstGeom prst="rect">
            <a:avLst/>
          </a:prstGeom>
        </p:spPr>
        <p:txBody>
          <a:bodyPr wrap="none">
            <a:spAutoFit/>
          </a:bodyPr>
          <a:lstStyle/>
          <a:p>
            <a:pPr algn="ctr">
              <a:spcAft>
                <a:spcPts val="1200"/>
              </a:spcAft>
            </a:pPr>
            <a:r>
              <a:rPr lang="en-GB" sz="1400" i="1" dirty="0">
                <a:solidFill>
                  <a:prstClr val="black"/>
                </a:solidFill>
                <a:ea typeface="Times New Roman" panose="02020603050405020304" pitchFamily="18" charset="0"/>
              </a:rPr>
              <a:t>*This call for proposals is launched with a suspension clause</a:t>
            </a:r>
            <a:endParaRPr lang="en-US" sz="1600" b="1" dirty="0">
              <a:solidFill>
                <a:prstClr val="black"/>
              </a:solidFill>
              <a:ea typeface="Times New Roman" panose="02020603050405020304" pitchFamily="18" charset="0"/>
            </a:endParaRPr>
          </a:p>
        </p:txBody>
      </p:sp>
    </p:spTree>
    <p:extLst>
      <p:ext uri="{BB962C8B-B14F-4D97-AF65-F5344CB8AC3E}">
        <p14:creationId xmlns:p14="http://schemas.microsoft.com/office/powerpoint/2010/main" val="3760616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7701" y="1859340"/>
            <a:ext cx="6363007" cy="2308324"/>
          </a:xfrm>
          <a:prstGeom prst="rect">
            <a:avLst/>
          </a:prstGeom>
        </p:spPr>
        <p:txBody>
          <a:bodyPr wrap="square">
            <a:spAutoFit/>
          </a:bodyPr>
          <a:lstStyle/>
          <a:p>
            <a:r>
              <a:rPr lang="en-US" dirty="0">
                <a:solidFill>
                  <a:prstClr val="black"/>
                </a:solidFill>
              </a:rPr>
              <a:t>In order to be eligible for a grant, the lead applicant </a:t>
            </a:r>
            <a:r>
              <a:rPr lang="en-US" dirty="0" smtClean="0">
                <a:solidFill>
                  <a:prstClr val="black"/>
                </a:solidFill>
              </a:rPr>
              <a:t> </a:t>
            </a:r>
            <a:r>
              <a:rPr lang="sr-Latn-RS" b="1" u="sng" dirty="0" smtClean="0">
                <a:solidFill>
                  <a:prstClr val="black"/>
                </a:solidFill>
              </a:rPr>
              <a:t>MUST</a:t>
            </a:r>
            <a:r>
              <a:rPr lang="en-US" dirty="0" smtClean="0">
                <a:solidFill>
                  <a:prstClr val="black"/>
                </a:solidFill>
              </a:rPr>
              <a:t>:</a:t>
            </a:r>
            <a:endParaRPr lang="en-US" dirty="0">
              <a:solidFill>
                <a:prstClr val="black"/>
              </a:solidFill>
            </a:endParaRPr>
          </a:p>
          <a:p>
            <a:endParaRPr lang="en-US" dirty="0">
              <a:solidFill>
                <a:prstClr val="black"/>
              </a:solidFill>
            </a:endParaRPr>
          </a:p>
          <a:p>
            <a:pPr marL="742950" lvl="1" indent="-285750">
              <a:buFont typeface="Wingdings" panose="05000000000000000000" pitchFamily="2" charset="2"/>
              <a:buChar char="§"/>
            </a:pPr>
            <a:r>
              <a:rPr lang="en-US" dirty="0">
                <a:solidFill>
                  <a:prstClr val="black"/>
                </a:solidFill>
              </a:rPr>
              <a:t>be a legal person, </a:t>
            </a:r>
            <a:r>
              <a:rPr lang="en-US" b="1" dirty="0">
                <a:solidFill>
                  <a:prstClr val="black"/>
                </a:solidFill>
              </a:rPr>
              <a:t>and</a:t>
            </a:r>
            <a:r>
              <a:rPr lang="en-US" dirty="0">
                <a:solidFill>
                  <a:prstClr val="black"/>
                </a:solidFill>
              </a:rPr>
              <a:t> </a:t>
            </a:r>
          </a:p>
          <a:p>
            <a:pPr marL="742950" lvl="1" indent="-285750">
              <a:buFont typeface="Wingdings" panose="05000000000000000000" pitchFamily="2" charset="2"/>
              <a:buChar char="§"/>
            </a:pPr>
            <a:r>
              <a:rPr lang="en-US" dirty="0">
                <a:solidFill>
                  <a:prstClr val="black"/>
                </a:solidFill>
              </a:rPr>
              <a:t>be non-profit-making, </a:t>
            </a:r>
            <a:r>
              <a:rPr lang="en-US" b="1" dirty="0">
                <a:solidFill>
                  <a:prstClr val="black"/>
                </a:solidFill>
              </a:rPr>
              <a:t>and</a:t>
            </a:r>
          </a:p>
          <a:p>
            <a:pPr marL="742950" lvl="1" indent="-285750">
              <a:buFont typeface="Wingdings" panose="05000000000000000000" pitchFamily="2" charset="2"/>
              <a:buChar char="§"/>
            </a:pPr>
            <a:r>
              <a:rPr lang="en-US" dirty="0">
                <a:solidFill>
                  <a:prstClr val="black"/>
                </a:solidFill>
              </a:rPr>
              <a:t>be established in either Serbia or </a:t>
            </a:r>
            <a:r>
              <a:rPr lang="en-US" dirty="0" smtClean="0">
                <a:solidFill>
                  <a:prstClr val="black"/>
                </a:solidFill>
              </a:rPr>
              <a:t>Montenegro, </a:t>
            </a:r>
            <a:r>
              <a:rPr lang="en-US" b="1" dirty="0" smtClean="0">
                <a:solidFill>
                  <a:prstClr val="black"/>
                </a:solidFill>
              </a:rPr>
              <a:t>and</a:t>
            </a:r>
            <a:r>
              <a:rPr lang="en-US" dirty="0" smtClean="0">
                <a:solidFill>
                  <a:prstClr val="black"/>
                </a:solidFill>
              </a:rPr>
              <a:t> </a:t>
            </a:r>
            <a:endParaRPr lang="en-US" dirty="0">
              <a:solidFill>
                <a:prstClr val="black"/>
              </a:solidFill>
            </a:endParaRPr>
          </a:p>
          <a:p>
            <a:pPr marL="742950" lvl="1" indent="-285750">
              <a:buFont typeface="Wingdings" panose="05000000000000000000" pitchFamily="2" charset="2"/>
              <a:buChar char="§"/>
            </a:pPr>
            <a:r>
              <a:rPr lang="en-US" dirty="0">
                <a:solidFill>
                  <a:prstClr val="black"/>
                </a:solidFill>
              </a:rPr>
              <a:t>be directly responsible for the preparation and management of the action with the co-applicant(s) and affiliated entity(</a:t>
            </a:r>
            <a:r>
              <a:rPr lang="en-US" dirty="0" err="1">
                <a:solidFill>
                  <a:prstClr val="black"/>
                </a:solidFill>
              </a:rPr>
              <a:t>ies</a:t>
            </a:r>
            <a:r>
              <a:rPr lang="en-US" dirty="0">
                <a:solidFill>
                  <a:prstClr val="black"/>
                </a:solidFill>
              </a:rPr>
              <a:t>), not acting as an </a:t>
            </a:r>
            <a:r>
              <a:rPr lang="en-US" dirty="0" smtClean="0">
                <a:solidFill>
                  <a:prstClr val="black"/>
                </a:solidFill>
              </a:rPr>
              <a:t>intermediary, </a:t>
            </a:r>
            <a:r>
              <a:rPr lang="en-US" b="1" dirty="0" smtClean="0">
                <a:solidFill>
                  <a:prstClr val="black"/>
                </a:solidFill>
              </a:rPr>
              <a:t>and </a:t>
            </a:r>
            <a:endParaRPr lang="en-US" b="1" dirty="0">
              <a:solidFill>
                <a:prstClr val="black"/>
              </a:solidFill>
            </a:endParaRPr>
          </a:p>
        </p:txBody>
      </p:sp>
      <p:sp>
        <p:nvSpPr>
          <p:cNvPr id="7" name="Rectangle 6"/>
          <p:cNvSpPr/>
          <p:nvPr/>
        </p:nvSpPr>
        <p:spPr>
          <a:xfrm>
            <a:off x="981502" y="1175494"/>
            <a:ext cx="7075487" cy="558800"/>
          </a:xfrm>
          <a:prstGeom prst="rect">
            <a:avLst/>
          </a:prstGeom>
          <a:solidFill>
            <a:sysClr val="window" lastClr="FFFFFF">
              <a:lumMod val="75000"/>
            </a:sysClr>
          </a:solidFill>
          <a:ln w="25400" cap="flat" cmpd="sng" algn="ctr">
            <a:noFill/>
            <a:prstDash val="solid"/>
          </a:ln>
          <a:effectLst/>
        </p:spPr>
        <p:txBody>
          <a:bodyPr anchor="ctr"/>
          <a:lstStyle/>
          <a:p>
            <a:pPr algn="ctr">
              <a:defRPr/>
            </a:pPr>
            <a:r>
              <a:rPr lang="en-GB" sz="2800" b="1" kern="0" dirty="0" smtClean="0">
                <a:solidFill>
                  <a:srgbClr val="C00000"/>
                </a:solidFill>
              </a:rPr>
              <a:t>Lead applicant  </a:t>
            </a:r>
            <a:endParaRPr lang="en-US" sz="2800" kern="0" dirty="0" smtClean="0">
              <a:solidFill>
                <a:srgbClr val="C00000"/>
              </a:solidFill>
            </a:endParaRPr>
          </a:p>
        </p:txBody>
      </p:sp>
    </p:spTree>
    <p:extLst>
      <p:ext uri="{BB962C8B-B14F-4D97-AF65-F5344CB8AC3E}">
        <p14:creationId xmlns:p14="http://schemas.microsoft.com/office/powerpoint/2010/main" val="2789659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45343902"/>
              </p:ext>
            </p:extLst>
          </p:nvPr>
        </p:nvGraphicFramePr>
        <p:xfrm>
          <a:off x="457200" y="2039814"/>
          <a:ext cx="7886700" cy="3666393"/>
        </p:xfrm>
        <a:graphic>
          <a:graphicData uri="http://schemas.openxmlformats.org/drawingml/2006/table">
            <a:tbl>
              <a:tblPr firstRow="1" firstCol="1" bandRow="1"/>
              <a:tblGrid>
                <a:gridCol w="3892875"/>
                <a:gridCol w="3993825"/>
              </a:tblGrid>
              <a:tr h="389665">
                <a:tc>
                  <a:txBody>
                    <a:bodyPr/>
                    <a:lstStyle/>
                    <a:p>
                      <a:pPr marL="0" marR="0" algn="just">
                        <a:spcBef>
                          <a:spcPts val="0"/>
                        </a:spcBef>
                        <a:spcAft>
                          <a:spcPts val="1000"/>
                        </a:spcAft>
                      </a:pPr>
                      <a:r>
                        <a:rPr lang="en-GB" sz="1200" dirty="0">
                          <a:effectLst/>
                          <a:latin typeface="+mn-lt"/>
                          <a:ea typeface="Times New Roman" panose="02020603050405020304" pitchFamily="18" charset="0"/>
                        </a:rPr>
                        <a:t>Under the </a:t>
                      </a:r>
                      <a:r>
                        <a:rPr lang="en-GB" sz="1200" b="1" dirty="0">
                          <a:effectLst/>
                          <a:latin typeface="+mn-lt"/>
                          <a:ea typeface="Times New Roman" panose="02020603050405020304" pitchFamily="18" charset="0"/>
                        </a:rPr>
                        <a:t>specific objective 1.2</a:t>
                      </a:r>
                      <a:r>
                        <a:rPr lang="en-GB" sz="1200" dirty="0">
                          <a:effectLst/>
                          <a:latin typeface="+mn-lt"/>
                          <a:ea typeface="Times New Roman" panose="02020603050405020304" pitchFamily="18" charset="0"/>
                        </a:rPr>
                        <a:t> ‘Strengthening social and cultural inclusion of vulnerable groups’</a:t>
                      </a:r>
                      <a:endParaRPr lang="en-US" sz="12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1000"/>
                        </a:spcAft>
                      </a:pPr>
                      <a:r>
                        <a:rPr lang="en-GB" sz="1200" dirty="0">
                          <a:effectLst/>
                          <a:latin typeface="+mn-lt"/>
                          <a:ea typeface="Times New Roman" panose="02020603050405020304" pitchFamily="18" charset="0"/>
                        </a:rPr>
                        <a:t>Under the </a:t>
                      </a:r>
                      <a:r>
                        <a:rPr lang="en-GB" sz="1200" b="1" dirty="0">
                          <a:effectLst/>
                          <a:latin typeface="+mn-lt"/>
                          <a:ea typeface="Times New Roman" panose="02020603050405020304" pitchFamily="18" charset="0"/>
                        </a:rPr>
                        <a:t>specific objective 3.1</a:t>
                      </a:r>
                      <a:r>
                        <a:rPr lang="en-GB" sz="1200" dirty="0">
                          <a:effectLst/>
                          <a:latin typeface="+mn-lt"/>
                          <a:ea typeface="Times New Roman" panose="02020603050405020304" pitchFamily="18" charset="0"/>
                        </a:rPr>
                        <a:t> ‘Improving capacities for exploiting tourism potentials of the programme area’</a:t>
                      </a:r>
                      <a:endParaRPr lang="en-US" sz="12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6728">
                <a:tc>
                  <a:txBody>
                    <a:bodyPr/>
                    <a:lstStyle/>
                    <a:p>
                      <a:pPr marL="342900" marR="0" lvl="0" indent="-342900" algn="just">
                        <a:spcBef>
                          <a:spcPts val="0"/>
                        </a:spcBef>
                        <a:spcAft>
                          <a:spcPts val="1000"/>
                        </a:spcAft>
                        <a:buFont typeface="Symbol" panose="05050102010706020507" pitchFamily="18" charset="2"/>
                        <a:buChar char=""/>
                      </a:pPr>
                      <a:r>
                        <a:rPr lang="en-GB" sz="1200" dirty="0">
                          <a:effectLst/>
                          <a:latin typeface="+mn-lt"/>
                          <a:ea typeface="Times New Roman" panose="02020603050405020304" pitchFamily="18" charset="0"/>
                        </a:rPr>
                        <a:t>Employment services</a:t>
                      </a:r>
                      <a:endParaRPr lang="en-US" sz="1200" dirty="0">
                        <a:effectLst/>
                        <a:latin typeface="+mn-lt"/>
                        <a:ea typeface="Times New Roman" panose="02020603050405020304" pitchFamily="18" charset="0"/>
                      </a:endParaRPr>
                    </a:p>
                    <a:p>
                      <a:pPr marL="342900" marR="0" lvl="0" indent="-342900" algn="just">
                        <a:spcBef>
                          <a:spcPts val="0"/>
                        </a:spcBef>
                        <a:spcAft>
                          <a:spcPts val="1000"/>
                        </a:spcAft>
                        <a:buFont typeface="Symbol" panose="05050102010706020507" pitchFamily="18" charset="2"/>
                        <a:buChar char=""/>
                      </a:pPr>
                      <a:r>
                        <a:rPr lang="en-GB" sz="1200" dirty="0">
                          <a:effectLst/>
                          <a:latin typeface="+mn-lt"/>
                          <a:ea typeface="Times New Roman" panose="02020603050405020304" pitchFamily="18" charset="0"/>
                        </a:rPr>
                        <a:t>Educational and research institutions and organisations</a:t>
                      </a:r>
                      <a:endParaRPr lang="en-US" sz="1200" dirty="0">
                        <a:effectLst/>
                        <a:latin typeface="+mn-lt"/>
                        <a:ea typeface="Times New Roman" panose="02020603050405020304" pitchFamily="18" charset="0"/>
                      </a:endParaRPr>
                    </a:p>
                    <a:p>
                      <a:pPr marL="342900" marR="0" lvl="0" indent="-342900" algn="just">
                        <a:spcBef>
                          <a:spcPts val="0"/>
                        </a:spcBef>
                        <a:spcAft>
                          <a:spcPts val="1000"/>
                        </a:spcAft>
                        <a:buFont typeface="Symbol" panose="05050102010706020507" pitchFamily="18" charset="2"/>
                        <a:buChar char=""/>
                      </a:pPr>
                      <a:r>
                        <a:rPr lang="en-GB" sz="1200" dirty="0">
                          <a:effectLst/>
                          <a:latin typeface="+mn-lt"/>
                          <a:ea typeface="Times New Roman" panose="02020603050405020304" pitchFamily="18" charset="0"/>
                        </a:rPr>
                        <a:t>Chambers of commerce and crafts, associations of enterprises, clusters</a:t>
                      </a:r>
                      <a:endParaRPr lang="en-US" sz="1200" dirty="0">
                        <a:effectLst/>
                        <a:latin typeface="+mn-lt"/>
                        <a:ea typeface="Times New Roman" panose="02020603050405020304" pitchFamily="18" charset="0"/>
                      </a:endParaRPr>
                    </a:p>
                    <a:p>
                      <a:pPr marL="342900" marR="0" lvl="0" indent="-342900" algn="just">
                        <a:spcBef>
                          <a:spcPts val="0"/>
                        </a:spcBef>
                        <a:spcAft>
                          <a:spcPts val="1000"/>
                        </a:spcAft>
                        <a:buFont typeface="Symbol" panose="05050102010706020507" pitchFamily="18" charset="2"/>
                        <a:buChar char=""/>
                      </a:pPr>
                      <a:r>
                        <a:rPr lang="en-GB" sz="1200" dirty="0">
                          <a:effectLst/>
                          <a:latin typeface="+mn-lt"/>
                          <a:ea typeface="Times New Roman" panose="02020603050405020304" pitchFamily="18" charset="0"/>
                        </a:rPr>
                        <a:t>Trade unions</a:t>
                      </a:r>
                      <a:endParaRPr lang="en-US" sz="1200" dirty="0">
                        <a:effectLst/>
                        <a:latin typeface="+mn-lt"/>
                        <a:ea typeface="Times New Roman" panose="02020603050405020304" pitchFamily="18" charset="0"/>
                      </a:endParaRPr>
                    </a:p>
                    <a:p>
                      <a:pPr marL="342900" marR="0" lvl="0" indent="-342900" algn="just">
                        <a:spcBef>
                          <a:spcPts val="0"/>
                        </a:spcBef>
                        <a:spcAft>
                          <a:spcPts val="1000"/>
                        </a:spcAft>
                        <a:buFont typeface="Symbol" panose="05050102010706020507" pitchFamily="18" charset="2"/>
                        <a:buChar char=""/>
                      </a:pPr>
                      <a:r>
                        <a:rPr lang="en-GB" sz="1200" dirty="0">
                          <a:effectLst/>
                          <a:latin typeface="+mn-lt"/>
                          <a:ea typeface="Times New Roman" panose="02020603050405020304" pitchFamily="18" charset="0"/>
                        </a:rPr>
                        <a:t>Civil society organisations/NGOs</a:t>
                      </a:r>
                      <a:endParaRPr lang="en-US" sz="1200" dirty="0">
                        <a:effectLst/>
                        <a:latin typeface="+mn-lt"/>
                        <a:ea typeface="Times New Roman" panose="02020603050405020304" pitchFamily="18" charset="0"/>
                      </a:endParaRPr>
                    </a:p>
                    <a:p>
                      <a:pPr marL="342900" marR="0" lvl="0" indent="-342900" algn="just">
                        <a:spcBef>
                          <a:spcPts val="0"/>
                        </a:spcBef>
                        <a:spcAft>
                          <a:spcPts val="1000"/>
                        </a:spcAft>
                        <a:buFont typeface="Symbol" panose="05050102010706020507" pitchFamily="18" charset="2"/>
                        <a:buChar char=""/>
                      </a:pPr>
                      <a:r>
                        <a:rPr lang="en-GB" sz="1200" dirty="0">
                          <a:effectLst/>
                          <a:latin typeface="+mn-lt"/>
                          <a:ea typeface="Times New Roman" panose="02020603050405020304" pitchFamily="18" charset="0"/>
                        </a:rPr>
                        <a:t>National, local and regional authorities</a:t>
                      </a:r>
                      <a:endParaRPr lang="en-US" sz="1200" dirty="0">
                        <a:effectLst/>
                        <a:latin typeface="+mn-lt"/>
                        <a:ea typeface="Times New Roman" panose="02020603050405020304" pitchFamily="18" charset="0"/>
                      </a:endParaRPr>
                    </a:p>
                    <a:p>
                      <a:pPr marL="342900" marR="0" lvl="0" indent="-342900" algn="just">
                        <a:spcBef>
                          <a:spcPts val="0"/>
                        </a:spcBef>
                        <a:spcAft>
                          <a:spcPts val="1000"/>
                        </a:spcAft>
                        <a:buFont typeface="Symbol" panose="05050102010706020507" pitchFamily="18" charset="2"/>
                        <a:buChar char=""/>
                      </a:pPr>
                      <a:r>
                        <a:rPr lang="en-GB" sz="1200" dirty="0">
                          <a:effectLst/>
                          <a:latin typeface="+mn-lt"/>
                          <a:ea typeface="Times New Roman" panose="02020603050405020304" pitchFamily="18" charset="0"/>
                        </a:rPr>
                        <a:t>Local and regional development agencies</a:t>
                      </a:r>
                      <a:endParaRPr lang="en-US" sz="1200" dirty="0">
                        <a:effectLst/>
                        <a:latin typeface="+mn-lt"/>
                        <a:ea typeface="Times New Roman" panose="02020603050405020304" pitchFamily="18" charset="0"/>
                      </a:endParaRPr>
                    </a:p>
                    <a:p>
                      <a:pPr marL="342900" marR="0" lvl="0" indent="-342900" algn="just">
                        <a:spcBef>
                          <a:spcPts val="0"/>
                        </a:spcBef>
                        <a:spcAft>
                          <a:spcPts val="1000"/>
                        </a:spcAft>
                        <a:buFont typeface="Symbol" panose="05050102010706020507" pitchFamily="18" charset="2"/>
                        <a:buChar char=""/>
                      </a:pPr>
                      <a:r>
                        <a:rPr lang="en-GB" sz="1200" dirty="0">
                          <a:effectLst/>
                          <a:latin typeface="+mn-lt"/>
                          <a:ea typeface="Times New Roman" panose="02020603050405020304" pitchFamily="18" charset="0"/>
                        </a:rPr>
                        <a:t>Organisations providing business support environment</a:t>
                      </a:r>
                      <a:endParaRPr lang="en-US" sz="1200" dirty="0">
                        <a:effectLst/>
                        <a:latin typeface="+mn-lt"/>
                        <a:ea typeface="Times New Roman" panose="02020603050405020304" pitchFamily="18" charset="0"/>
                      </a:endParaRPr>
                    </a:p>
                    <a:p>
                      <a:pPr marL="342900" marR="0" lvl="0" indent="-342900" algn="just">
                        <a:spcBef>
                          <a:spcPts val="0"/>
                        </a:spcBef>
                        <a:spcAft>
                          <a:spcPts val="1000"/>
                        </a:spcAft>
                        <a:buFont typeface="Symbol" panose="05050102010706020507" pitchFamily="18" charset="2"/>
                        <a:buChar char=""/>
                      </a:pPr>
                      <a:r>
                        <a:rPr lang="en-GB" sz="1200" dirty="0">
                          <a:effectLst/>
                          <a:latin typeface="+mn-lt"/>
                          <a:ea typeface="Times New Roman" panose="02020603050405020304" pitchFamily="18" charset="0"/>
                        </a:rPr>
                        <a:t>Local communities</a:t>
                      </a:r>
                      <a:endParaRPr lang="en-US" sz="12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spcBef>
                          <a:spcPts val="0"/>
                        </a:spcBef>
                        <a:spcAft>
                          <a:spcPts val="1000"/>
                        </a:spcAft>
                        <a:buFont typeface="Symbol" panose="05050102010706020507" pitchFamily="18" charset="2"/>
                        <a:buChar char=""/>
                      </a:pPr>
                      <a:r>
                        <a:rPr lang="en-GB" sz="1200" dirty="0">
                          <a:effectLst/>
                          <a:latin typeface="+mn-lt"/>
                          <a:ea typeface="Times New Roman" panose="02020603050405020304" pitchFamily="18" charset="0"/>
                        </a:rPr>
                        <a:t>Tourism and related clusters</a:t>
                      </a:r>
                      <a:endParaRPr lang="en-US" sz="1200" dirty="0">
                        <a:effectLst/>
                        <a:latin typeface="+mn-lt"/>
                        <a:ea typeface="Times New Roman" panose="02020603050405020304" pitchFamily="18" charset="0"/>
                      </a:endParaRPr>
                    </a:p>
                    <a:p>
                      <a:pPr marL="342900" marR="0" lvl="0" indent="-342900" algn="just">
                        <a:spcBef>
                          <a:spcPts val="0"/>
                        </a:spcBef>
                        <a:spcAft>
                          <a:spcPts val="1000"/>
                        </a:spcAft>
                        <a:buFont typeface="Symbol" panose="05050102010706020507" pitchFamily="18" charset="2"/>
                        <a:buChar char=""/>
                      </a:pPr>
                      <a:r>
                        <a:rPr lang="en-GB" sz="1200" dirty="0">
                          <a:effectLst/>
                          <a:latin typeface="+mn-lt"/>
                          <a:ea typeface="Times New Roman" panose="02020603050405020304" pitchFamily="18" charset="0"/>
                        </a:rPr>
                        <a:t>Tourism organisations at national/regional/local levels</a:t>
                      </a:r>
                      <a:endParaRPr lang="en-US" sz="1200" dirty="0">
                        <a:effectLst/>
                        <a:latin typeface="+mn-lt"/>
                        <a:ea typeface="Times New Roman" panose="02020603050405020304" pitchFamily="18" charset="0"/>
                      </a:endParaRPr>
                    </a:p>
                    <a:p>
                      <a:pPr marL="342900" marR="0" lvl="0" indent="-342900" algn="just">
                        <a:spcBef>
                          <a:spcPts val="0"/>
                        </a:spcBef>
                        <a:spcAft>
                          <a:spcPts val="1000"/>
                        </a:spcAft>
                        <a:buFont typeface="Symbol" panose="05050102010706020507" pitchFamily="18" charset="2"/>
                        <a:buChar char=""/>
                      </a:pPr>
                      <a:r>
                        <a:rPr lang="en-GB" sz="1200" dirty="0">
                          <a:effectLst/>
                          <a:latin typeface="+mn-lt"/>
                          <a:ea typeface="Times New Roman" panose="02020603050405020304" pitchFamily="18" charset="0"/>
                        </a:rPr>
                        <a:t>National/nature park organisations</a:t>
                      </a:r>
                      <a:endParaRPr lang="en-US" sz="1200" dirty="0">
                        <a:effectLst/>
                        <a:latin typeface="+mn-lt"/>
                        <a:ea typeface="Times New Roman" panose="02020603050405020304" pitchFamily="18" charset="0"/>
                      </a:endParaRPr>
                    </a:p>
                    <a:p>
                      <a:pPr marL="342900" marR="0" lvl="0" indent="-342900" algn="just">
                        <a:spcBef>
                          <a:spcPts val="0"/>
                        </a:spcBef>
                        <a:spcAft>
                          <a:spcPts val="1000"/>
                        </a:spcAft>
                        <a:buFont typeface="Symbol" panose="05050102010706020507" pitchFamily="18" charset="2"/>
                        <a:buChar char=""/>
                      </a:pPr>
                      <a:r>
                        <a:rPr lang="en-GB" sz="1200" dirty="0">
                          <a:effectLst/>
                          <a:latin typeface="+mn-lt"/>
                          <a:ea typeface="Times New Roman" panose="02020603050405020304" pitchFamily="18" charset="0"/>
                        </a:rPr>
                        <a:t>Educational and research institutions and organisations</a:t>
                      </a:r>
                      <a:endParaRPr lang="en-US" sz="1200" dirty="0">
                        <a:effectLst/>
                        <a:latin typeface="+mn-lt"/>
                        <a:ea typeface="Times New Roman" panose="02020603050405020304" pitchFamily="18" charset="0"/>
                      </a:endParaRPr>
                    </a:p>
                    <a:p>
                      <a:pPr marL="342900" marR="0" lvl="0" indent="-342900" algn="just">
                        <a:spcBef>
                          <a:spcPts val="0"/>
                        </a:spcBef>
                        <a:spcAft>
                          <a:spcPts val="1000"/>
                        </a:spcAft>
                        <a:buFont typeface="Symbol" panose="05050102010706020507" pitchFamily="18" charset="2"/>
                        <a:buChar char=""/>
                      </a:pPr>
                      <a:r>
                        <a:rPr lang="en-GB" sz="1200" dirty="0">
                          <a:effectLst/>
                          <a:latin typeface="+mn-lt"/>
                          <a:ea typeface="Times New Roman" panose="02020603050405020304" pitchFamily="18" charset="0"/>
                        </a:rPr>
                        <a:t>Civil society organisations/NGOs</a:t>
                      </a:r>
                      <a:endParaRPr lang="en-US" sz="1200" dirty="0">
                        <a:effectLst/>
                        <a:latin typeface="+mn-lt"/>
                        <a:ea typeface="Times New Roman" panose="02020603050405020304" pitchFamily="18" charset="0"/>
                      </a:endParaRPr>
                    </a:p>
                    <a:p>
                      <a:pPr marL="342900" marR="0" lvl="0" indent="-342900" algn="just">
                        <a:spcBef>
                          <a:spcPts val="0"/>
                        </a:spcBef>
                        <a:spcAft>
                          <a:spcPts val="1000"/>
                        </a:spcAft>
                        <a:buFont typeface="Symbol" panose="05050102010706020507" pitchFamily="18" charset="2"/>
                        <a:buChar char=""/>
                      </a:pPr>
                      <a:r>
                        <a:rPr lang="en-GB" sz="1200" dirty="0">
                          <a:effectLst/>
                          <a:latin typeface="+mn-lt"/>
                          <a:ea typeface="Times New Roman" panose="02020603050405020304" pitchFamily="18" charset="0"/>
                        </a:rPr>
                        <a:t>National, local and regional authorities</a:t>
                      </a:r>
                      <a:endParaRPr lang="en-US" sz="1200" dirty="0">
                        <a:effectLst/>
                        <a:latin typeface="+mn-lt"/>
                        <a:ea typeface="Times New Roman" panose="02020603050405020304" pitchFamily="18" charset="0"/>
                      </a:endParaRPr>
                    </a:p>
                    <a:p>
                      <a:pPr marL="342900" marR="0" lvl="0" indent="-342900" algn="just">
                        <a:spcBef>
                          <a:spcPts val="0"/>
                        </a:spcBef>
                        <a:spcAft>
                          <a:spcPts val="1000"/>
                        </a:spcAft>
                        <a:buFont typeface="Symbol" panose="05050102010706020507" pitchFamily="18" charset="2"/>
                        <a:buChar char=""/>
                      </a:pPr>
                      <a:r>
                        <a:rPr lang="en-GB" sz="1200" dirty="0">
                          <a:effectLst/>
                          <a:latin typeface="+mn-lt"/>
                          <a:ea typeface="Times New Roman" panose="02020603050405020304" pitchFamily="18" charset="0"/>
                        </a:rPr>
                        <a:t>Local and regional development agencies</a:t>
                      </a:r>
                      <a:endParaRPr lang="en-US" sz="1200" dirty="0">
                        <a:effectLst/>
                        <a:latin typeface="+mn-lt"/>
                        <a:ea typeface="Times New Roman" panose="02020603050405020304" pitchFamily="18" charset="0"/>
                      </a:endParaRPr>
                    </a:p>
                    <a:p>
                      <a:pPr marL="342900" marR="0" lvl="0" indent="-342900" algn="just">
                        <a:spcBef>
                          <a:spcPts val="0"/>
                        </a:spcBef>
                        <a:spcAft>
                          <a:spcPts val="1000"/>
                        </a:spcAft>
                        <a:buFont typeface="Symbol" panose="05050102010706020507" pitchFamily="18" charset="2"/>
                        <a:buChar char=""/>
                      </a:pPr>
                      <a:r>
                        <a:rPr lang="en-GB" sz="1200" dirty="0">
                          <a:effectLst/>
                          <a:latin typeface="+mn-lt"/>
                          <a:ea typeface="Times New Roman" panose="02020603050405020304" pitchFamily="18" charset="0"/>
                        </a:rPr>
                        <a:t>Associations of producers and tourism providers</a:t>
                      </a:r>
                      <a:endParaRPr lang="en-US" sz="1200" dirty="0">
                        <a:effectLst/>
                        <a:latin typeface="+mn-lt"/>
                        <a:ea typeface="Times New Roman" panose="02020603050405020304" pitchFamily="18" charset="0"/>
                      </a:endParaRPr>
                    </a:p>
                    <a:p>
                      <a:pPr marL="342900" marR="0" lvl="0" indent="-342900" algn="just">
                        <a:spcBef>
                          <a:spcPts val="0"/>
                        </a:spcBef>
                        <a:spcAft>
                          <a:spcPts val="1000"/>
                        </a:spcAft>
                        <a:buFont typeface="Symbol" panose="05050102010706020507" pitchFamily="18" charset="2"/>
                        <a:buChar char=""/>
                      </a:pPr>
                      <a:r>
                        <a:rPr lang="en-GB" sz="1200" dirty="0">
                          <a:effectLst/>
                          <a:latin typeface="+mn-lt"/>
                          <a:ea typeface="Times New Roman" panose="02020603050405020304" pitchFamily="18" charset="0"/>
                        </a:rPr>
                        <a:t>Cultural institutions</a:t>
                      </a:r>
                      <a:endParaRPr lang="en-US" sz="1200" dirty="0">
                        <a:effectLst/>
                        <a:latin typeface="+mn-lt"/>
                        <a:ea typeface="Times New Roman" panose="02020603050405020304" pitchFamily="18" charset="0"/>
                      </a:endParaRPr>
                    </a:p>
                    <a:p>
                      <a:pPr marL="342900" marR="0" lvl="0" indent="-342900" algn="just">
                        <a:spcBef>
                          <a:spcPts val="0"/>
                        </a:spcBef>
                        <a:spcAft>
                          <a:spcPts val="1000"/>
                        </a:spcAft>
                        <a:buFont typeface="Symbol" panose="05050102010706020507" pitchFamily="18" charset="2"/>
                        <a:buChar char=""/>
                      </a:pPr>
                      <a:r>
                        <a:rPr lang="en-GB" sz="1200" dirty="0">
                          <a:effectLst/>
                          <a:latin typeface="+mn-lt"/>
                          <a:ea typeface="Times New Roman" panose="02020603050405020304" pitchFamily="18" charset="0"/>
                        </a:rPr>
                        <a:t>Chambers</a:t>
                      </a:r>
                      <a:endParaRPr lang="en-US" sz="12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298937" y="1435278"/>
            <a:ext cx="7631723" cy="369332"/>
          </a:xfrm>
          <a:prstGeom prst="rect">
            <a:avLst/>
          </a:prstGeom>
        </p:spPr>
        <p:txBody>
          <a:bodyPr wrap="square">
            <a:spAutoFit/>
          </a:bodyPr>
          <a:lstStyle/>
          <a:p>
            <a:pPr marL="457200" indent="-457200">
              <a:spcBef>
                <a:spcPct val="20000"/>
              </a:spcBef>
              <a:buFont typeface="Wingdings" panose="05000000000000000000" pitchFamily="2" charset="2"/>
              <a:buChar char="§"/>
              <a:defRPr/>
            </a:pPr>
            <a:r>
              <a:rPr lang="en-GB" kern="0" dirty="0" smtClean="0">
                <a:solidFill>
                  <a:prstClr val="black"/>
                </a:solidFill>
              </a:rPr>
              <a:t>be a specific type of institution or organisation such as: </a:t>
            </a:r>
          </a:p>
        </p:txBody>
      </p:sp>
    </p:spTree>
    <p:extLst>
      <p:ext uri="{BB962C8B-B14F-4D97-AF65-F5344CB8AC3E}">
        <p14:creationId xmlns:p14="http://schemas.microsoft.com/office/powerpoint/2010/main" val="18140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622" y="1976719"/>
            <a:ext cx="8229600" cy="2586318"/>
          </a:xfrm>
        </p:spPr>
        <p:txBody>
          <a:bodyPr/>
          <a:lstStyle/>
          <a:p>
            <a:r>
              <a:rPr lang="en-US" sz="1600" b="1" dirty="0"/>
              <a:t>The lead applicant must act with at least one co-applicant as specified hereafter:</a:t>
            </a:r>
          </a:p>
          <a:p>
            <a:r>
              <a:rPr lang="en-US" sz="1600" b="1" dirty="0"/>
              <a:t>If the lead applicant is established in the Republic of Serbia, at least one co-applicant must be established in Montenegro, and vice versa. </a:t>
            </a:r>
          </a:p>
          <a:p>
            <a:r>
              <a:rPr lang="en-US" sz="1600" b="1" dirty="0"/>
              <a:t>At least one legal entity in the partnership (being the lead applicant or the co-applicant) must be effectively established or have an office in the </a:t>
            </a:r>
            <a:r>
              <a:rPr lang="en-US" sz="1600" b="1" dirty="0" err="1"/>
              <a:t>programme</a:t>
            </a:r>
            <a:r>
              <a:rPr lang="en-US" sz="1600" b="1" dirty="0"/>
              <a:t> eligible area of each participating country.</a:t>
            </a:r>
          </a:p>
          <a:p>
            <a:r>
              <a:rPr lang="en-US" sz="1600" b="1" dirty="0"/>
              <a:t>The </a:t>
            </a:r>
            <a:r>
              <a:rPr lang="en-US" sz="1600" b="1" dirty="0" smtClean="0"/>
              <a:t>maximum </a:t>
            </a:r>
            <a:r>
              <a:rPr lang="en-US" sz="1600" b="1" dirty="0"/>
              <a:t>number of co-applicants that could be involved in the action is 3</a:t>
            </a:r>
            <a:r>
              <a:rPr lang="en-US" sz="1600" b="1" dirty="0" smtClean="0"/>
              <a:t>.</a:t>
            </a:r>
            <a:endParaRPr lang="sr-Latn-RS" sz="1600" b="1" dirty="0" smtClean="0"/>
          </a:p>
          <a:p>
            <a:r>
              <a:rPr lang="en-US" sz="1600" b="1" dirty="0"/>
              <a:t>Co-applicant(s) must satisfy the eligibility criteria as applicable to the lead applicant </a:t>
            </a:r>
          </a:p>
        </p:txBody>
      </p:sp>
      <p:sp>
        <p:nvSpPr>
          <p:cNvPr id="4" name="Rectangle 3"/>
          <p:cNvSpPr/>
          <p:nvPr/>
        </p:nvSpPr>
        <p:spPr>
          <a:xfrm>
            <a:off x="524987" y="1404845"/>
            <a:ext cx="2109873" cy="461665"/>
          </a:xfrm>
          <a:prstGeom prst="rect">
            <a:avLst/>
          </a:prstGeom>
        </p:spPr>
        <p:txBody>
          <a:bodyPr wrap="none">
            <a:spAutoFit/>
          </a:bodyPr>
          <a:lstStyle/>
          <a:p>
            <a:pPr>
              <a:spcBef>
                <a:spcPct val="20000"/>
              </a:spcBef>
              <a:defRPr/>
            </a:pPr>
            <a:r>
              <a:rPr lang="en-GB" sz="2400" b="1" kern="0" dirty="0" smtClean="0">
                <a:solidFill>
                  <a:srgbClr val="C00000"/>
                </a:solidFill>
              </a:rPr>
              <a:t>Co-applicant(s)</a:t>
            </a:r>
            <a:endParaRPr lang="en-US" sz="2400" kern="0" dirty="0">
              <a:solidFill>
                <a:srgbClr val="C00000"/>
              </a:solidFill>
            </a:endParaRPr>
          </a:p>
        </p:txBody>
      </p:sp>
    </p:spTree>
    <p:extLst>
      <p:ext uri="{BB962C8B-B14F-4D97-AF65-F5344CB8AC3E}">
        <p14:creationId xmlns:p14="http://schemas.microsoft.com/office/powerpoint/2010/main" val="34422768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8700"/>
            <a:ext cx="8229600" cy="1143000"/>
          </a:xfrm>
        </p:spPr>
        <p:txBody>
          <a:bodyPr/>
          <a:lstStyle/>
          <a:p>
            <a:pPr>
              <a:buFont typeface="Wingdings" panose="05000000000000000000" pitchFamily="2" charset="2"/>
              <a:buChar char="§"/>
            </a:pPr>
            <a:r>
              <a:rPr lang="en-GB" sz="2400" b="1" dirty="0">
                <a:solidFill>
                  <a:srgbClr val="C00000"/>
                </a:solidFill>
                <a:latin typeface="Calibri"/>
              </a:rPr>
              <a:t>Affiliated </a:t>
            </a:r>
            <a:r>
              <a:rPr lang="en-GB" sz="2400" b="1" dirty="0" smtClean="0">
                <a:solidFill>
                  <a:srgbClr val="C00000"/>
                </a:solidFill>
                <a:latin typeface="Calibri"/>
              </a:rPr>
              <a:t>entities</a:t>
            </a:r>
            <a:r>
              <a:rPr lang="sr-Latn-RS" sz="2400" b="1" dirty="0" smtClean="0">
                <a:solidFill>
                  <a:srgbClr val="C00000"/>
                </a:solidFill>
                <a:latin typeface="Calibri"/>
              </a:rPr>
              <a:t/>
            </a:r>
            <a:br>
              <a:rPr lang="sr-Latn-RS" sz="2400" b="1" dirty="0" smtClean="0">
                <a:solidFill>
                  <a:srgbClr val="C00000"/>
                </a:solidFill>
                <a:latin typeface="Calibri"/>
              </a:rPr>
            </a:br>
            <a:r>
              <a:rPr lang="sr-Latn-RS" sz="1800" b="1" dirty="0" smtClean="0">
                <a:solidFill>
                  <a:srgbClr val="C00000"/>
                </a:solidFill>
                <a:latin typeface="Calibri"/>
              </a:rPr>
              <a:t/>
            </a:r>
            <a:br>
              <a:rPr lang="sr-Latn-RS" sz="1800" b="1" dirty="0" smtClean="0">
                <a:solidFill>
                  <a:srgbClr val="C00000"/>
                </a:solidFill>
                <a:latin typeface="Calibri"/>
              </a:rPr>
            </a:br>
            <a:r>
              <a:rPr lang="en-GB" sz="1800" dirty="0">
                <a:latin typeface="+mn-lt"/>
              </a:rPr>
              <a:t>The lead applicant and its co-applicant(s) may act with affiliated entity(</a:t>
            </a:r>
            <a:r>
              <a:rPr lang="en-GB" sz="1800" dirty="0" err="1">
                <a:latin typeface="+mn-lt"/>
              </a:rPr>
              <a:t>ies</a:t>
            </a:r>
            <a:r>
              <a:rPr lang="en-GB" sz="1800" dirty="0">
                <a:latin typeface="+mn-lt"/>
              </a:rPr>
              <a:t>).</a:t>
            </a:r>
            <a:r>
              <a:rPr lang="en-US" sz="1800" dirty="0">
                <a:latin typeface="+mn-lt"/>
              </a:rPr>
              <a:t/>
            </a:r>
            <a:br>
              <a:rPr lang="en-US" sz="1800" dirty="0">
                <a:latin typeface="+mn-lt"/>
              </a:rPr>
            </a:br>
            <a:r>
              <a:rPr lang="en-GB" sz="1800" dirty="0">
                <a:latin typeface="+mn-lt"/>
              </a:rPr>
              <a:t>Only entities that have a structural link with the applicants (i.e. the lead applicant or a co-applicant), in particular a legal or capital link, </a:t>
            </a:r>
            <a:r>
              <a:rPr lang="en-GB" sz="1800" b="1" dirty="0">
                <a:latin typeface="+mn-lt"/>
              </a:rPr>
              <a:t>may be considered as affiliated entities </a:t>
            </a:r>
            <a:br>
              <a:rPr lang="en-GB" sz="1800" b="1" dirty="0">
                <a:latin typeface="+mn-lt"/>
              </a:rPr>
            </a:br>
            <a:r>
              <a:rPr lang="en-GB" sz="1400" b="1" dirty="0">
                <a:latin typeface="+mn-lt"/>
              </a:rPr>
              <a:t/>
            </a:r>
            <a:br>
              <a:rPr lang="en-GB" sz="1400" b="1" dirty="0">
                <a:latin typeface="+mn-lt"/>
              </a:rPr>
            </a:br>
            <a:r>
              <a:rPr lang="sr-Latn-RS" sz="1800" b="1" dirty="0" smtClean="0">
                <a:solidFill>
                  <a:srgbClr val="C00000"/>
                </a:solidFill>
                <a:latin typeface="Calibri"/>
              </a:rPr>
              <a:t/>
            </a:r>
            <a:br>
              <a:rPr lang="sr-Latn-RS" sz="1800" b="1" dirty="0" smtClean="0">
                <a:solidFill>
                  <a:srgbClr val="C00000"/>
                </a:solidFill>
                <a:latin typeface="Calibri"/>
              </a:rPr>
            </a:br>
            <a:r>
              <a:rPr lang="sr-Latn-RS" sz="1800" b="1" dirty="0">
                <a:solidFill>
                  <a:srgbClr val="C00000"/>
                </a:solidFill>
                <a:latin typeface="Calibri"/>
              </a:rPr>
              <a:t/>
            </a:r>
            <a:br>
              <a:rPr lang="sr-Latn-RS" sz="1800" b="1" dirty="0">
                <a:solidFill>
                  <a:srgbClr val="C00000"/>
                </a:solidFill>
                <a:latin typeface="Calibri"/>
              </a:rPr>
            </a:br>
            <a:endParaRPr lang="en-US" dirty="0"/>
          </a:p>
        </p:txBody>
      </p:sp>
      <p:sp>
        <p:nvSpPr>
          <p:cNvPr id="3" name="Content Placeholder 2"/>
          <p:cNvSpPr>
            <a:spLocks noGrp="1"/>
          </p:cNvSpPr>
          <p:nvPr>
            <p:ph idx="1"/>
          </p:nvPr>
        </p:nvSpPr>
        <p:spPr>
          <a:xfrm>
            <a:off x="342899" y="2593731"/>
            <a:ext cx="8150469" cy="2751992"/>
          </a:xfrm>
        </p:spPr>
        <p:txBody>
          <a:bodyPr/>
          <a:lstStyle/>
          <a:p>
            <a:pPr marL="457200" lvl="1" indent="0">
              <a:buNone/>
            </a:pPr>
            <a:r>
              <a:rPr lang="en-GB" sz="1600" b="1" u="sng" dirty="0"/>
              <a:t>What is not an affiliated entity? </a:t>
            </a:r>
            <a:endParaRPr lang="en-US" sz="1800" dirty="0"/>
          </a:p>
          <a:p>
            <a:pPr marR="0" lvl="0" algn="just">
              <a:lnSpc>
                <a:spcPct val="115000"/>
              </a:lnSpc>
              <a:spcBef>
                <a:spcPts val="0"/>
              </a:spcBef>
              <a:spcAft>
                <a:spcPts val="0"/>
              </a:spcAft>
              <a:buSzPts val="900"/>
              <a:buFont typeface="Wingdings" panose="05000000000000000000" pitchFamily="2" charset="2"/>
              <a:buChar char="§"/>
            </a:pPr>
            <a:r>
              <a:rPr lang="en-GB" sz="1800" dirty="0">
                <a:ea typeface="Times New Roman" panose="02020603050405020304" pitchFamily="18" charset="0"/>
              </a:rPr>
              <a:t>Entities that have entered into a (procurement) contract or subcontract with an applicant, act as concessionaires or </a:t>
            </a:r>
            <a:r>
              <a:rPr lang="en-GB" sz="1800" dirty="0" err="1">
                <a:ea typeface="Times New Roman" panose="02020603050405020304" pitchFamily="18" charset="0"/>
              </a:rPr>
              <a:t>delegatees</a:t>
            </a:r>
            <a:r>
              <a:rPr lang="en-GB" sz="1800" dirty="0">
                <a:ea typeface="Times New Roman" panose="02020603050405020304" pitchFamily="18" charset="0"/>
              </a:rPr>
              <a:t> for public services for an applicant,</a:t>
            </a:r>
            <a:endParaRPr lang="en-US" sz="1800" dirty="0">
              <a:ea typeface="Times New Roman" panose="02020603050405020304" pitchFamily="18" charset="0"/>
            </a:endParaRPr>
          </a:p>
          <a:p>
            <a:pPr marR="0" lvl="0" algn="just">
              <a:lnSpc>
                <a:spcPct val="115000"/>
              </a:lnSpc>
              <a:spcBef>
                <a:spcPts val="0"/>
              </a:spcBef>
              <a:spcAft>
                <a:spcPts val="0"/>
              </a:spcAft>
              <a:buSzPts val="900"/>
              <a:buFont typeface="Wingdings" panose="05000000000000000000" pitchFamily="2" charset="2"/>
              <a:buChar char="§"/>
            </a:pPr>
            <a:r>
              <a:rPr lang="en-GB" sz="1800" dirty="0">
                <a:ea typeface="Times New Roman" panose="02020603050405020304" pitchFamily="18" charset="0"/>
              </a:rPr>
              <a:t>Entities that receive financial support from the applicant,</a:t>
            </a:r>
            <a:endParaRPr lang="en-US" sz="1800" dirty="0">
              <a:ea typeface="Times New Roman" panose="02020603050405020304" pitchFamily="18" charset="0"/>
            </a:endParaRPr>
          </a:p>
          <a:p>
            <a:pPr marR="0" lvl="0" algn="just">
              <a:lnSpc>
                <a:spcPct val="115000"/>
              </a:lnSpc>
              <a:spcBef>
                <a:spcPts val="0"/>
              </a:spcBef>
              <a:spcAft>
                <a:spcPts val="0"/>
              </a:spcAft>
              <a:buSzPts val="900"/>
              <a:buFont typeface="Wingdings" panose="05000000000000000000" pitchFamily="2" charset="2"/>
              <a:buChar char="§"/>
            </a:pPr>
            <a:r>
              <a:rPr lang="en-GB" sz="1800" dirty="0">
                <a:ea typeface="Times New Roman" panose="02020603050405020304" pitchFamily="18" charset="0"/>
              </a:rPr>
              <a:t>Entities that cooperate on a regular basis with an applicant on the basis of a memorandum of understanding or share some assets,</a:t>
            </a:r>
            <a:endParaRPr lang="en-US" sz="1800" dirty="0">
              <a:ea typeface="Times New Roman" panose="02020603050405020304" pitchFamily="18" charset="0"/>
            </a:endParaRPr>
          </a:p>
          <a:p>
            <a:pPr marR="0" lvl="0" algn="just">
              <a:lnSpc>
                <a:spcPct val="115000"/>
              </a:lnSpc>
              <a:spcBef>
                <a:spcPts val="0"/>
              </a:spcBef>
              <a:spcAft>
                <a:spcPts val="0"/>
              </a:spcAft>
              <a:buSzPts val="900"/>
              <a:buFont typeface="Wingdings" panose="05000000000000000000" pitchFamily="2" charset="2"/>
              <a:buChar char="§"/>
            </a:pPr>
            <a:r>
              <a:rPr lang="en-GB" sz="1800" dirty="0">
                <a:ea typeface="Times New Roman" panose="02020603050405020304" pitchFamily="18" charset="0"/>
              </a:rPr>
              <a:t>Entities that have signed a consortium agreement under the grant contract (unless this consortium agreement leads to the creation of a ‘sole applicant’ as described above).</a:t>
            </a:r>
            <a:endParaRPr lang="en-US" sz="1800" dirty="0">
              <a:ea typeface="Times New Roman" panose="02020603050405020304" pitchFamily="18" charset="0"/>
            </a:endParaRPr>
          </a:p>
          <a:p>
            <a:endParaRPr lang="en-US" dirty="0"/>
          </a:p>
        </p:txBody>
      </p:sp>
    </p:spTree>
    <p:extLst>
      <p:ext uri="{BB962C8B-B14F-4D97-AF65-F5344CB8AC3E}">
        <p14:creationId xmlns:p14="http://schemas.microsoft.com/office/powerpoint/2010/main" val="40176914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161" y="2570465"/>
            <a:ext cx="7921870" cy="2477601"/>
          </a:xfrm>
          <a:prstGeom prst="rect">
            <a:avLst/>
          </a:prstGeom>
          <a:solidFill>
            <a:schemeClr val="accent1">
              <a:lumMod val="40000"/>
              <a:lumOff val="60000"/>
            </a:schemeClr>
          </a:solidFill>
          <a:ln>
            <a:solidFill>
              <a:schemeClr val="accent1">
                <a:lumMod val="40000"/>
                <a:lumOff val="60000"/>
              </a:schemeClr>
            </a:solidFill>
          </a:ln>
        </p:spPr>
        <p:txBody>
          <a:bodyPr wrap="square">
            <a:spAutoFit/>
          </a:bodyPr>
          <a:lstStyle/>
          <a:p>
            <a:pPr marL="342900" indent="-342900" algn="just">
              <a:spcAft>
                <a:spcPts val="1000"/>
              </a:spcAft>
              <a:buFont typeface="Symbol" panose="05050102010706020507" pitchFamily="18" charset="2"/>
              <a:buChar char=""/>
            </a:pPr>
            <a:r>
              <a:rPr lang="en-GB" sz="1600" b="1" dirty="0">
                <a:solidFill>
                  <a:prstClr val="black"/>
                </a:solidFill>
                <a:ea typeface="Times New Roman" panose="02020603050405020304" pitchFamily="18" charset="0"/>
              </a:rPr>
              <a:t>Associates</a:t>
            </a:r>
            <a:endParaRPr lang="en-US" sz="1600" b="1" dirty="0">
              <a:solidFill>
                <a:prstClr val="black"/>
              </a:solidFill>
              <a:ea typeface="Times New Roman" panose="02020603050405020304" pitchFamily="18" charset="0"/>
            </a:endParaRPr>
          </a:p>
          <a:p>
            <a:pPr algn="just">
              <a:spcAft>
                <a:spcPts val="1000"/>
              </a:spcAft>
            </a:pPr>
            <a:r>
              <a:rPr lang="en-GB" sz="1400" dirty="0">
                <a:solidFill>
                  <a:prstClr val="black"/>
                </a:solidFill>
                <a:ea typeface="Times New Roman" panose="02020603050405020304" pitchFamily="18" charset="0"/>
              </a:rPr>
              <a:t>Other organisations or individuals may be involved in the action. Such associates play a real role in the action but may not receive funding from the grant, with the exception of per diem or travel costs. Associates do not have to meet the eligibility criteria referred to in Section 2.1.1. Associates must be mentioned in Part B Section 6 — ‘Associates participating in the action’ — of the grant application form. </a:t>
            </a:r>
            <a:endParaRPr lang="en-US" sz="1400" dirty="0">
              <a:solidFill>
                <a:prstClr val="black"/>
              </a:solidFill>
              <a:ea typeface="Times New Roman" panose="02020603050405020304" pitchFamily="18" charset="0"/>
            </a:endParaRPr>
          </a:p>
          <a:p>
            <a:pPr marL="342900" indent="-342900" algn="just">
              <a:spcAft>
                <a:spcPts val="1000"/>
              </a:spcAft>
              <a:buFont typeface="Symbol" panose="05050102010706020507" pitchFamily="18" charset="2"/>
              <a:buChar char=""/>
            </a:pPr>
            <a:r>
              <a:rPr lang="en-GB" sz="1600" b="1" dirty="0">
                <a:solidFill>
                  <a:prstClr val="black"/>
                </a:solidFill>
                <a:ea typeface="Times New Roman" panose="02020603050405020304" pitchFamily="18" charset="0"/>
              </a:rPr>
              <a:t>Contractors</a:t>
            </a:r>
            <a:endParaRPr lang="en-US" sz="1600" b="1" dirty="0">
              <a:solidFill>
                <a:prstClr val="black"/>
              </a:solidFill>
              <a:ea typeface="Times New Roman" panose="02020603050405020304" pitchFamily="18" charset="0"/>
            </a:endParaRPr>
          </a:p>
          <a:p>
            <a:pPr algn="just">
              <a:spcAft>
                <a:spcPts val="1000"/>
              </a:spcAft>
            </a:pPr>
            <a:r>
              <a:rPr lang="en-GB" sz="1400" dirty="0">
                <a:solidFill>
                  <a:prstClr val="black"/>
                </a:solidFill>
                <a:ea typeface="Times New Roman" panose="02020603050405020304" pitchFamily="18" charset="0"/>
              </a:rPr>
              <a:t>The beneficiaries and their affiliated entities are permitted to award contracts. Associates or affiliated entity(</a:t>
            </a:r>
            <a:r>
              <a:rPr lang="en-GB" sz="1400" dirty="0" err="1">
                <a:solidFill>
                  <a:prstClr val="black"/>
                </a:solidFill>
                <a:ea typeface="Times New Roman" panose="02020603050405020304" pitchFamily="18" charset="0"/>
              </a:rPr>
              <a:t>ies</a:t>
            </a:r>
            <a:r>
              <a:rPr lang="en-GB" sz="1400" dirty="0">
                <a:solidFill>
                  <a:prstClr val="black"/>
                </a:solidFill>
                <a:ea typeface="Times New Roman" panose="02020603050405020304" pitchFamily="18" charset="0"/>
              </a:rPr>
              <a:t>) cannot be also contractors in the project. Contractors are subject to the procurement rules set out in Annex IV to the standard grant contract.</a:t>
            </a:r>
            <a:endParaRPr lang="en-US" sz="1400" dirty="0">
              <a:solidFill>
                <a:prstClr val="black"/>
              </a:solidFill>
              <a:ea typeface="Times New Roman" panose="02020603050405020304" pitchFamily="18" charset="0"/>
            </a:endParaRPr>
          </a:p>
        </p:txBody>
      </p:sp>
      <p:sp>
        <p:nvSpPr>
          <p:cNvPr id="5" name="Rectangle 4"/>
          <p:cNvSpPr/>
          <p:nvPr/>
        </p:nvSpPr>
        <p:spPr>
          <a:xfrm>
            <a:off x="1069121" y="1324708"/>
            <a:ext cx="7075487" cy="548054"/>
          </a:xfrm>
          <a:prstGeom prst="rect">
            <a:avLst/>
          </a:prstGeom>
          <a:solidFill>
            <a:sysClr val="window" lastClr="FFFFFF">
              <a:lumMod val="85000"/>
            </a:sysClr>
          </a:solidFill>
          <a:ln w="25400" cap="flat" cmpd="sng" algn="ctr">
            <a:noFill/>
            <a:prstDash val="solid"/>
          </a:ln>
          <a:effectLst/>
        </p:spPr>
        <p:txBody>
          <a:bodyPr anchor="ctr"/>
          <a:lstStyle/>
          <a:p>
            <a:pPr algn="ctr">
              <a:defRPr/>
            </a:pPr>
            <a:r>
              <a:rPr lang="en-GB" sz="2000" b="1" kern="0" dirty="0">
                <a:solidFill>
                  <a:srgbClr val="C00000"/>
                </a:solidFill>
              </a:rPr>
              <a:t>Associates and contractors</a:t>
            </a:r>
            <a:endParaRPr lang="sr-Latn-RS" sz="2000" b="1" kern="0" dirty="0">
              <a:solidFill>
                <a:srgbClr val="C00000"/>
              </a:solidFill>
              <a:ea typeface="MS PGothic" pitchFamily="34" charset="-128"/>
            </a:endParaRPr>
          </a:p>
        </p:txBody>
      </p:sp>
    </p:spTree>
    <p:extLst>
      <p:ext uri="{BB962C8B-B14F-4D97-AF65-F5344CB8AC3E}">
        <p14:creationId xmlns:p14="http://schemas.microsoft.com/office/powerpoint/2010/main" val="2839692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9231" y="1216959"/>
            <a:ext cx="7075487" cy="567017"/>
          </a:xfrm>
          <a:prstGeom prst="rect">
            <a:avLst/>
          </a:prstGeom>
          <a:solidFill>
            <a:sysClr val="window" lastClr="FFFFFF">
              <a:lumMod val="85000"/>
            </a:sysClr>
          </a:solidFill>
          <a:ln w="25400" cap="flat" cmpd="sng" algn="ctr">
            <a:noFill/>
            <a:prstDash val="solid"/>
          </a:ln>
          <a:effectLst/>
        </p:spPr>
        <p:txBody>
          <a:bodyPr anchor="ctr"/>
          <a:lstStyle/>
          <a:p>
            <a:pPr algn="ctr">
              <a:defRPr/>
            </a:pPr>
            <a:r>
              <a:rPr lang="en-GB" sz="2400" b="1" kern="0" dirty="0">
                <a:solidFill>
                  <a:srgbClr val="C00000"/>
                </a:solidFill>
              </a:rPr>
              <a:t>Eligible </a:t>
            </a:r>
            <a:r>
              <a:rPr lang="en-GB" sz="2400" b="1" kern="0" dirty="0" smtClean="0">
                <a:solidFill>
                  <a:srgbClr val="C00000"/>
                </a:solidFill>
              </a:rPr>
              <a:t>actions</a:t>
            </a:r>
            <a:endParaRPr lang="sr-Latn-RS" sz="2400" b="1" kern="0" dirty="0">
              <a:solidFill>
                <a:srgbClr val="C00000"/>
              </a:solidFill>
              <a:ea typeface="MS PGothic" pitchFamily="34" charset="-128"/>
            </a:endParaRPr>
          </a:p>
        </p:txBody>
      </p:sp>
      <p:sp>
        <p:nvSpPr>
          <p:cNvPr id="5" name="Content Placeholder 2"/>
          <p:cNvSpPr>
            <a:spLocks noGrp="1"/>
          </p:cNvSpPr>
          <p:nvPr>
            <p:ph idx="1"/>
          </p:nvPr>
        </p:nvSpPr>
        <p:spPr>
          <a:xfrm>
            <a:off x="457200" y="1600200"/>
            <a:ext cx="8229600" cy="4525963"/>
          </a:xfrm>
        </p:spPr>
        <p:txBody>
          <a:bodyPr/>
          <a:lstStyle/>
          <a:p>
            <a:pPr marL="0" indent="0">
              <a:buNone/>
            </a:pPr>
            <a:endParaRPr lang="sr-Latn-RS" sz="1800" b="1" dirty="0" smtClean="0">
              <a:solidFill>
                <a:srgbClr val="002060"/>
              </a:solidFill>
            </a:endParaRPr>
          </a:p>
          <a:p>
            <a:pPr marL="0" indent="0">
              <a:buNone/>
            </a:pPr>
            <a:r>
              <a:rPr lang="en-GB" sz="1800" b="1" dirty="0" smtClean="0">
                <a:solidFill>
                  <a:srgbClr val="002060"/>
                </a:solidFill>
              </a:rPr>
              <a:t>Duration </a:t>
            </a:r>
          </a:p>
          <a:p>
            <a:pPr>
              <a:buFont typeface="Wingdings" panose="05000000000000000000" pitchFamily="2" charset="2"/>
              <a:buChar char="§"/>
            </a:pPr>
            <a:r>
              <a:rPr lang="en-US" sz="1800" dirty="0" smtClean="0">
                <a:cs typeface="Arial" charset="0"/>
              </a:rPr>
              <a:t>Minimum duration: 12 months </a:t>
            </a:r>
          </a:p>
          <a:p>
            <a:pPr>
              <a:buFont typeface="Wingdings" panose="05000000000000000000" pitchFamily="2" charset="2"/>
              <a:buChar char="§"/>
            </a:pPr>
            <a:r>
              <a:rPr lang="en-US" sz="1800" dirty="0" smtClean="0">
                <a:cs typeface="Arial" charset="0"/>
              </a:rPr>
              <a:t>Maximum duration: </a:t>
            </a:r>
            <a:r>
              <a:rPr lang="sr-Latn-RS" sz="1800" dirty="0" smtClean="0"/>
              <a:t>24</a:t>
            </a:r>
            <a:r>
              <a:rPr lang="en-US" sz="1800" dirty="0" smtClean="0"/>
              <a:t> months</a:t>
            </a:r>
          </a:p>
          <a:p>
            <a:pPr marL="0" indent="0">
              <a:buNone/>
            </a:pPr>
            <a:endParaRPr lang="en-US" sz="1800" b="1" u="sng" dirty="0">
              <a:solidFill>
                <a:schemeClr val="tx2"/>
              </a:solidFill>
            </a:endParaRPr>
          </a:p>
          <a:p>
            <a:pPr marL="0" indent="0">
              <a:buNone/>
            </a:pPr>
            <a:endParaRPr lang="en-GB" sz="1800" u="sng" dirty="0" smtClean="0">
              <a:solidFill>
                <a:srgbClr val="C00000"/>
              </a:solidFill>
            </a:endParaRPr>
          </a:p>
          <a:p>
            <a:pPr>
              <a:buFont typeface="Wingdings" panose="05000000000000000000" pitchFamily="2" charset="2"/>
              <a:buChar char="§"/>
            </a:pPr>
            <a:endParaRPr lang="en-GB" sz="1800" u="sng" dirty="0">
              <a:solidFill>
                <a:srgbClr val="C00000"/>
              </a:solidFill>
            </a:endParaRPr>
          </a:p>
          <a:p>
            <a:pPr marL="0" indent="0">
              <a:buNone/>
            </a:pPr>
            <a:endParaRPr lang="en-US" sz="1800" dirty="0">
              <a:solidFill>
                <a:srgbClr val="C00000"/>
              </a:solidFill>
            </a:endParaRPr>
          </a:p>
          <a:p>
            <a:endParaRPr lang="en-US" dirty="0"/>
          </a:p>
        </p:txBody>
      </p:sp>
      <p:graphicFrame>
        <p:nvGraphicFramePr>
          <p:cNvPr id="6" name="Object 7"/>
          <p:cNvGraphicFramePr>
            <a:graphicFrameLocks noChangeAspect="1"/>
          </p:cNvGraphicFramePr>
          <p:nvPr>
            <p:extLst/>
          </p:nvPr>
        </p:nvGraphicFramePr>
        <p:xfrm>
          <a:off x="3241431" y="3387969"/>
          <a:ext cx="2514600" cy="2382838"/>
        </p:xfrm>
        <a:graphic>
          <a:graphicData uri="http://schemas.openxmlformats.org/presentationml/2006/ole">
            <mc:AlternateContent xmlns:mc="http://schemas.openxmlformats.org/markup-compatibility/2006">
              <mc:Choice xmlns:v="urn:schemas-microsoft-com:vml" Requires="v">
                <p:oleObj spid="_x0000_s2062" name="Clip" r:id="rId3" imgW="1629461" imgH="1931213" progId="">
                  <p:embed/>
                </p:oleObj>
              </mc:Choice>
              <mc:Fallback>
                <p:oleObj name="Clip" r:id="rId3" imgW="1629461" imgH="193121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1431" y="3387969"/>
                        <a:ext cx="2514600" cy="2382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2803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8215" y="1188390"/>
            <a:ext cx="7075487" cy="362170"/>
          </a:xfrm>
          <a:prstGeom prst="rect">
            <a:avLst/>
          </a:prstGeom>
          <a:solidFill>
            <a:sysClr val="window" lastClr="FFFFFF">
              <a:lumMod val="85000"/>
            </a:sysClr>
          </a:solidFill>
          <a:ln w="25400" cap="flat" cmpd="sng" algn="ctr">
            <a:noFill/>
            <a:prstDash val="solid"/>
          </a:ln>
          <a:effectLst/>
        </p:spPr>
        <p:txBody>
          <a:bodyPr anchor="ctr"/>
          <a:lstStyle/>
          <a:p>
            <a:pPr algn="ctr">
              <a:defRPr/>
            </a:pPr>
            <a:r>
              <a:rPr lang="en-GB" sz="2400" b="1" kern="0" dirty="0">
                <a:solidFill>
                  <a:srgbClr val="C00000"/>
                </a:solidFill>
              </a:rPr>
              <a:t>Eligible </a:t>
            </a:r>
            <a:r>
              <a:rPr lang="en-GB" sz="2400" b="1" kern="0" dirty="0" smtClean="0">
                <a:solidFill>
                  <a:srgbClr val="C00000"/>
                </a:solidFill>
              </a:rPr>
              <a:t>actions</a:t>
            </a:r>
            <a:endParaRPr lang="sr-Latn-RS" sz="2400" b="1" kern="0" dirty="0">
              <a:solidFill>
                <a:srgbClr val="C00000"/>
              </a:solidFill>
              <a:ea typeface="MS PGothic" pitchFamily="34" charset="-128"/>
            </a:endParaRPr>
          </a:p>
        </p:txBody>
      </p:sp>
      <p:sp>
        <p:nvSpPr>
          <p:cNvPr id="7" name="Rectangle 1"/>
          <p:cNvSpPr>
            <a:spLocks noChangeArrowheads="1"/>
          </p:cNvSpPr>
          <p:nvPr/>
        </p:nvSpPr>
        <p:spPr bwMode="auto">
          <a:xfrm>
            <a:off x="281361" y="1117002"/>
            <a:ext cx="8754702" cy="4601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spcAft>
                <a:spcPts val="1000"/>
              </a:spcAft>
            </a:pPr>
            <a:endParaRPr lang="sr-Latn-RS" sz="1400" b="1" u="sng" dirty="0" smtClean="0">
              <a:solidFill>
                <a:prstClr val="black"/>
              </a:solidFill>
              <a:ea typeface="Times New Roman" panose="02020603050405020304" pitchFamily="18" charset="0"/>
            </a:endParaRPr>
          </a:p>
          <a:p>
            <a:pPr algn="just">
              <a:spcAft>
                <a:spcPts val="1000"/>
              </a:spcAft>
            </a:pPr>
            <a:endParaRPr lang="sr-Latn-RS" sz="1400" b="1" u="sng" dirty="0">
              <a:solidFill>
                <a:prstClr val="black"/>
              </a:solidFill>
              <a:ea typeface="Times New Roman" panose="02020603050405020304" pitchFamily="18" charset="0"/>
            </a:endParaRPr>
          </a:p>
          <a:p>
            <a:pPr algn="just">
              <a:spcAft>
                <a:spcPts val="1000"/>
              </a:spcAft>
            </a:pPr>
            <a:r>
              <a:rPr lang="en-GB" sz="1400" b="1" u="sng" dirty="0" smtClean="0">
                <a:solidFill>
                  <a:prstClr val="black"/>
                </a:solidFill>
                <a:ea typeface="Times New Roman" panose="02020603050405020304" pitchFamily="18" charset="0"/>
              </a:rPr>
              <a:t>Sectors </a:t>
            </a:r>
            <a:r>
              <a:rPr lang="en-GB" sz="1400" b="1" u="sng" dirty="0">
                <a:solidFill>
                  <a:prstClr val="black"/>
                </a:solidFill>
                <a:ea typeface="Times New Roman" panose="02020603050405020304" pitchFamily="18" charset="0"/>
              </a:rPr>
              <a:t>or themes</a:t>
            </a:r>
            <a:endParaRPr lang="en-US" sz="1400" b="1" u="sng" dirty="0">
              <a:solidFill>
                <a:prstClr val="black"/>
              </a:solidFill>
              <a:ea typeface="Times New Roman" panose="02020603050405020304" pitchFamily="18" charset="0"/>
            </a:endParaRPr>
          </a:p>
          <a:p>
            <a:pPr algn="just" eaLnBrk="0" fontAlgn="base" hangingPunct="0">
              <a:spcBef>
                <a:spcPct val="0"/>
              </a:spcBef>
              <a:spcAft>
                <a:spcPct val="0"/>
              </a:spcAft>
            </a:pPr>
            <a:r>
              <a:rPr lang="sr-Latn-RS" altLang="en-US" sz="1100" dirty="0">
                <a:solidFill>
                  <a:prstClr val="black"/>
                </a:solidFill>
                <a:ea typeface="Times New Roman" panose="02020603050405020304" pitchFamily="18" charset="0"/>
              </a:rPr>
              <a:t>O</a:t>
            </a:r>
            <a:r>
              <a:rPr lang="en-GB" altLang="en-US" sz="1100" dirty="0" err="1" smtClean="0">
                <a:solidFill>
                  <a:prstClr val="black"/>
                </a:solidFill>
                <a:ea typeface="Times New Roman" panose="02020603050405020304" pitchFamily="18" charset="0"/>
              </a:rPr>
              <a:t>perations</a:t>
            </a:r>
            <a:r>
              <a:rPr lang="en-GB" altLang="en-US" sz="1100" dirty="0" smtClean="0">
                <a:solidFill>
                  <a:prstClr val="black"/>
                </a:solidFill>
                <a:ea typeface="Times New Roman" panose="02020603050405020304" pitchFamily="18" charset="0"/>
              </a:rPr>
              <a:t> will fall under only one of the following specific objectives and will have to prove their contribution to attain one or more of their intended results:</a:t>
            </a:r>
            <a:endParaRPr lang="sr-Latn-RS" altLang="en-US" sz="1100" dirty="0" smtClean="0">
              <a:solidFill>
                <a:prstClr val="black"/>
              </a:solidFill>
              <a:ea typeface="Times New Roman" panose="02020603050405020304" pitchFamily="18" charset="0"/>
            </a:endParaRPr>
          </a:p>
          <a:p>
            <a:pPr algn="just" eaLnBrk="0" fontAlgn="base" hangingPunct="0">
              <a:spcBef>
                <a:spcPct val="0"/>
              </a:spcBef>
              <a:spcAft>
                <a:spcPct val="0"/>
              </a:spcAft>
            </a:pPr>
            <a:endParaRPr lang="sr-Latn-RS" altLang="en-US" sz="1100" dirty="0">
              <a:solidFill>
                <a:prstClr val="black"/>
              </a:solidFill>
            </a:endParaRPr>
          </a:p>
          <a:p>
            <a:pPr algn="just" eaLnBrk="0" fontAlgn="base" hangingPunct="0">
              <a:spcBef>
                <a:spcPct val="0"/>
              </a:spcBef>
              <a:spcAft>
                <a:spcPct val="0"/>
              </a:spcAft>
            </a:pPr>
            <a:endParaRPr lang="sr-Latn-RS" altLang="en-US" sz="1100" dirty="0" smtClean="0">
              <a:solidFill>
                <a:prstClr val="black"/>
              </a:solidFill>
            </a:endParaRPr>
          </a:p>
          <a:p>
            <a:pPr algn="just" eaLnBrk="0" fontAlgn="base" hangingPunct="0">
              <a:spcBef>
                <a:spcPct val="0"/>
              </a:spcBef>
              <a:spcAft>
                <a:spcPct val="0"/>
              </a:spcAft>
            </a:pPr>
            <a:endParaRPr lang="sr-Latn-RS" altLang="en-US" sz="1100" dirty="0">
              <a:solidFill>
                <a:prstClr val="black"/>
              </a:solidFill>
            </a:endParaRPr>
          </a:p>
          <a:p>
            <a:pPr algn="just" eaLnBrk="0" fontAlgn="base" hangingPunct="0">
              <a:spcBef>
                <a:spcPct val="0"/>
              </a:spcBef>
              <a:spcAft>
                <a:spcPct val="0"/>
              </a:spcAft>
            </a:pPr>
            <a:endParaRPr lang="sr-Latn-RS" altLang="en-US" sz="1100" dirty="0" smtClean="0">
              <a:solidFill>
                <a:prstClr val="black"/>
              </a:solidFill>
            </a:endParaRPr>
          </a:p>
          <a:p>
            <a:pPr algn="just" eaLnBrk="0" fontAlgn="base" hangingPunct="0">
              <a:spcBef>
                <a:spcPct val="0"/>
              </a:spcBef>
              <a:spcAft>
                <a:spcPct val="0"/>
              </a:spcAft>
            </a:pPr>
            <a:endParaRPr lang="sr-Latn-RS" altLang="en-US" sz="1100" dirty="0">
              <a:solidFill>
                <a:prstClr val="black"/>
              </a:solidFill>
            </a:endParaRPr>
          </a:p>
          <a:p>
            <a:pPr algn="just" eaLnBrk="0" fontAlgn="base" hangingPunct="0">
              <a:spcBef>
                <a:spcPct val="0"/>
              </a:spcBef>
              <a:spcAft>
                <a:spcPct val="0"/>
              </a:spcAft>
            </a:pPr>
            <a:endParaRPr lang="sr-Latn-RS" altLang="en-US" sz="1100" dirty="0" smtClean="0">
              <a:solidFill>
                <a:prstClr val="black"/>
              </a:solidFill>
            </a:endParaRPr>
          </a:p>
          <a:p>
            <a:pPr algn="just" eaLnBrk="0" fontAlgn="base" hangingPunct="0">
              <a:spcBef>
                <a:spcPct val="0"/>
              </a:spcBef>
              <a:spcAft>
                <a:spcPct val="0"/>
              </a:spcAft>
            </a:pPr>
            <a:endParaRPr lang="sr-Latn-RS" altLang="en-US" sz="1100" dirty="0">
              <a:solidFill>
                <a:prstClr val="black"/>
              </a:solidFill>
            </a:endParaRPr>
          </a:p>
          <a:p>
            <a:pPr algn="just" eaLnBrk="0" fontAlgn="base" hangingPunct="0">
              <a:spcBef>
                <a:spcPct val="0"/>
              </a:spcBef>
              <a:spcAft>
                <a:spcPct val="0"/>
              </a:spcAft>
            </a:pPr>
            <a:endParaRPr lang="sr-Latn-RS" altLang="en-US" sz="1100" dirty="0" smtClean="0">
              <a:solidFill>
                <a:prstClr val="black"/>
              </a:solidFill>
            </a:endParaRPr>
          </a:p>
          <a:p>
            <a:pPr algn="just" eaLnBrk="0" fontAlgn="base" hangingPunct="0">
              <a:spcBef>
                <a:spcPct val="0"/>
              </a:spcBef>
              <a:spcAft>
                <a:spcPct val="0"/>
              </a:spcAft>
            </a:pPr>
            <a:endParaRPr lang="sr-Latn-RS" altLang="en-US" sz="1100" dirty="0">
              <a:solidFill>
                <a:prstClr val="black"/>
              </a:solidFill>
            </a:endParaRPr>
          </a:p>
          <a:p>
            <a:pPr algn="just" eaLnBrk="0" fontAlgn="base" hangingPunct="0">
              <a:spcBef>
                <a:spcPct val="0"/>
              </a:spcBef>
              <a:spcAft>
                <a:spcPct val="0"/>
              </a:spcAft>
            </a:pPr>
            <a:endParaRPr lang="sr-Latn-RS" altLang="en-US" sz="1100" dirty="0" smtClean="0">
              <a:solidFill>
                <a:prstClr val="black"/>
              </a:solidFill>
            </a:endParaRPr>
          </a:p>
          <a:p>
            <a:pPr algn="just" eaLnBrk="0" fontAlgn="base" hangingPunct="0">
              <a:spcBef>
                <a:spcPct val="0"/>
              </a:spcBef>
              <a:spcAft>
                <a:spcPct val="0"/>
              </a:spcAft>
            </a:pPr>
            <a:endParaRPr lang="en-US" altLang="en-US" sz="600" dirty="0" smtClean="0">
              <a:solidFill>
                <a:prstClr val="black"/>
              </a:solidFill>
            </a:endParaRPr>
          </a:p>
          <a:p>
            <a:pPr algn="just" eaLnBrk="0" fontAlgn="base" hangingPunct="0">
              <a:spcBef>
                <a:spcPct val="0"/>
              </a:spcBef>
              <a:spcAft>
                <a:spcPct val="0"/>
              </a:spcAft>
            </a:pPr>
            <a:endParaRPr lang="sr-Latn-RS" altLang="en-US" sz="1100" dirty="0" smtClean="0">
              <a:solidFill>
                <a:prstClr val="black"/>
              </a:solidFill>
              <a:ea typeface="Times New Roman" panose="02020603050405020304" pitchFamily="18" charset="0"/>
            </a:endParaRPr>
          </a:p>
          <a:p>
            <a:pPr algn="just" eaLnBrk="0" fontAlgn="base" hangingPunct="0">
              <a:spcBef>
                <a:spcPct val="0"/>
              </a:spcBef>
              <a:spcAft>
                <a:spcPct val="0"/>
              </a:spcAft>
            </a:pPr>
            <a:endParaRPr lang="sr-Latn-RS" altLang="en-US" sz="1100" dirty="0">
              <a:solidFill>
                <a:prstClr val="black"/>
              </a:solidFill>
              <a:ea typeface="Times New Roman" panose="02020603050405020304" pitchFamily="18" charset="0"/>
            </a:endParaRPr>
          </a:p>
          <a:p>
            <a:pPr algn="just" eaLnBrk="0" fontAlgn="base" hangingPunct="0">
              <a:spcBef>
                <a:spcPct val="0"/>
              </a:spcBef>
              <a:spcAft>
                <a:spcPct val="0"/>
              </a:spcAft>
            </a:pPr>
            <a:r>
              <a:rPr lang="en-GB" altLang="en-US" sz="1100" dirty="0" smtClean="0">
                <a:solidFill>
                  <a:prstClr val="black"/>
                </a:solidFill>
                <a:ea typeface="Times New Roman" panose="02020603050405020304" pitchFamily="18" charset="0"/>
              </a:rPr>
              <a:t>In their application, the lead applicant and its co-applicant(s) will have to refer the programme’s specific objective under which their action is meant to contribute, as well as the programme’s result affected by the action, and the programme’s indicators that will be instrumental to measure the action’s success. </a:t>
            </a:r>
            <a:endParaRPr lang="sr-Latn-RS" altLang="en-US" sz="1100" dirty="0" smtClean="0">
              <a:solidFill>
                <a:prstClr val="black"/>
              </a:solidFill>
              <a:ea typeface="Times New Roman" panose="02020603050405020304" pitchFamily="18" charset="0"/>
            </a:endParaRPr>
          </a:p>
          <a:p>
            <a:pPr algn="just" eaLnBrk="0" fontAlgn="base" hangingPunct="0">
              <a:spcBef>
                <a:spcPct val="0"/>
              </a:spcBef>
              <a:spcAft>
                <a:spcPct val="0"/>
              </a:spcAft>
            </a:pPr>
            <a:r>
              <a:rPr lang="en-GB" altLang="en-US" sz="1100" dirty="0" smtClean="0">
                <a:solidFill>
                  <a:prstClr val="black"/>
                </a:solidFill>
                <a:ea typeface="Times New Roman" panose="02020603050405020304" pitchFamily="18" charset="0"/>
              </a:rPr>
              <a:t>For the sake of consistency and aggregation, applicants must have the same units to quantify their output, outcome and impact indicators in line with the programme output, outcome and impact indicators. Applicants are requested to introduce selected indicators in Sections of Grant Application Form (1.1. Summary of the action, 1.3.1. Relevance to the objectives/sectors/themes/specific priorities of the call for proposals, 2.1.1. Description).</a:t>
            </a:r>
            <a:endParaRPr lang="en-US" altLang="en-US" sz="600" dirty="0" smtClean="0">
              <a:solidFill>
                <a:prstClr val="black"/>
              </a:solidFill>
            </a:endParaRPr>
          </a:p>
        </p:txBody>
      </p:sp>
      <p:pic>
        <p:nvPicPr>
          <p:cNvPr id="8" name="Picture 7"/>
          <p:cNvPicPr>
            <a:picLocks noChangeAspect="1"/>
          </p:cNvPicPr>
          <p:nvPr/>
        </p:nvPicPr>
        <p:blipFill>
          <a:blip r:embed="rId2"/>
          <a:stretch>
            <a:fillRect/>
          </a:stretch>
        </p:blipFill>
        <p:spPr>
          <a:xfrm>
            <a:off x="560354" y="2733392"/>
            <a:ext cx="6285521" cy="1524132"/>
          </a:xfrm>
          <a:prstGeom prst="rect">
            <a:avLst/>
          </a:prstGeom>
        </p:spPr>
      </p:pic>
    </p:spTree>
    <p:extLst>
      <p:ext uri="{BB962C8B-B14F-4D97-AF65-F5344CB8AC3E}">
        <p14:creationId xmlns:p14="http://schemas.microsoft.com/office/powerpoint/2010/main" val="11702832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354" y="1099038"/>
            <a:ext cx="8737140" cy="4525963"/>
          </a:xfrm>
        </p:spPr>
        <p:txBody>
          <a:bodyPr/>
          <a:lstStyle/>
          <a:p>
            <a:pPr marL="0" lvl="0" indent="0">
              <a:lnSpc>
                <a:spcPct val="100000"/>
              </a:lnSpc>
              <a:spcBef>
                <a:spcPct val="20000"/>
              </a:spcBef>
              <a:buNone/>
            </a:pPr>
            <a:r>
              <a:rPr lang="en-GB" sz="2400" b="1" u="sng" dirty="0">
                <a:solidFill>
                  <a:srgbClr val="002060"/>
                </a:solidFill>
              </a:rPr>
              <a:t>Types of actions</a:t>
            </a:r>
          </a:p>
          <a:p>
            <a:r>
              <a:rPr lang="en-US" sz="1400" dirty="0"/>
              <a:t>Actions selected under this cross-border cooperation </a:t>
            </a:r>
            <a:r>
              <a:rPr lang="en-US" sz="1400" dirty="0" err="1"/>
              <a:t>programme</a:t>
            </a:r>
            <a:r>
              <a:rPr lang="en-US" sz="1400" dirty="0"/>
              <a:t> shall deliver clear cross-border impacts and benefits, that is, they must:</a:t>
            </a:r>
          </a:p>
          <a:p>
            <a:pPr marL="0" indent="447675">
              <a:buNone/>
            </a:pPr>
            <a:r>
              <a:rPr lang="en-US" sz="1400" dirty="0"/>
              <a:t>–	take place in the specific </a:t>
            </a:r>
            <a:r>
              <a:rPr lang="en-US" sz="1400" dirty="0" err="1"/>
              <a:t>programme</a:t>
            </a:r>
            <a:r>
              <a:rPr lang="en-US" sz="1400" dirty="0"/>
              <a:t> area of the Republic of Serbia and Montenegro;</a:t>
            </a:r>
          </a:p>
          <a:p>
            <a:pPr marL="0" indent="447675">
              <a:buNone/>
            </a:pPr>
            <a:r>
              <a:rPr lang="en-US" sz="1400" dirty="0"/>
              <a:t>–	have cross-border impacts and benefits in parts of the </a:t>
            </a:r>
            <a:r>
              <a:rPr lang="en-US" sz="1400" dirty="0" err="1"/>
              <a:t>programme</a:t>
            </a:r>
            <a:r>
              <a:rPr lang="en-US" sz="1400" dirty="0"/>
              <a:t> area of the Republic of Serbia and Montenegro;</a:t>
            </a:r>
          </a:p>
          <a:p>
            <a:pPr marL="0" indent="447675">
              <a:buNone/>
            </a:pPr>
            <a:r>
              <a:rPr lang="en-US" sz="1400" dirty="0"/>
              <a:t>–	foresee cooperation of the cross-border applicant and co-applicant(s) in both:</a:t>
            </a:r>
          </a:p>
          <a:p>
            <a:r>
              <a:rPr lang="en-US" sz="1400" dirty="0" smtClean="0"/>
              <a:t>joint </a:t>
            </a:r>
            <a:r>
              <a:rPr lang="en-US" sz="1400" dirty="0"/>
              <a:t>development: applicant and co-applicant(s) cooperate in designing the action, filling in a joint application form and drawing up their respective budget; </a:t>
            </a:r>
          </a:p>
          <a:p>
            <a:r>
              <a:rPr lang="en-US" sz="1400" dirty="0" smtClean="0"/>
              <a:t>joint </a:t>
            </a:r>
            <a:r>
              <a:rPr lang="en-US" sz="1400" dirty="0"/>
              <a:t>implementation: grant beneficiaries coordinate, in the frame of the operation, their activities across the border, and carry out most of the project activities together and not as independent, unrelated, mechanically reproduced and country-bound initiatives;</a:t>
            </a:r>
          </a:p>
          <a:p>
            <a:pPr marL="447675" indent="0">
              <a:buNone/>
            </a:pPr>
            <a:r>
              <a:rPr lang="en-US" sz="1400" dirty="0"/>
              <a:t>–	foresee cooperation of the cross-border applicant and co-applicant(s) in either:</a:t>
            </a:r>
          </a:p>
          <a:p>
            <a:r>
              <a:rPr lang="en-US" sz="1400" dirty="0" smtClean="0"/>
              <a:t>joint </a:t>
            </a:r>
            <a:r>
              <a:rPr lang="en-US" sz="1400" dirty="0"/>
              <a:t>staffing: staff on both sides of the border act as one project team (e.g. some staffers carry out their duties for all entities in the partnership: procurement, financial management, overall coordination, training planning, etc.); or</a:t>
            </a:r>
          </a:p>
          <a:p>
            <a:r>
              <a:rPr lang="en-US" sz="1400" dirty="0" smtClean="0"/>
              <a:t>joint </a:t>
            </a:r>
            <a:r>
              <a:rPr lang="en-US" sz="1400" dirty="0"/>
              <a:t>financing: activities are financed by the applicant’s and co-applicant(s)’s own budget;</a:t>
            </a:r>
          </a:p>
          <a:p>
            <a:r>
              <a:rPr lang="en-US" sz="1400" dirty="0" smtClean="0"/>
              <a:t>or </a:t>
            </a:r>
            <a:r>
              <a:rPr lang="en-US" sz="1400" dirty="0"/>
              <a:t>both joint staffing and financing. </a:t>
            </a:r>
          </a:p>
          <a:p>
            <a:endParaRPr lang="en-US" dirty="0"/>
          </a:p>
        </p:txBody>
      </p:sp>
    </p:spTree>
    <p:extLst>
      <p:ext uri="{BB962C8B-B14F-4D97-AF65-F5344CB8AC3E}">
        <p14:creationId xmlns:p14="http://schemas.microsoft.com/office/powerpoint/2010/main" val="20490703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1600" dirty="0" smtClean="0"/>
              <a:t>actions </a:t>
            </a:r>
            <a:r>
              <a:rPr lang="en-US" sz="1600" dirty="0"/>
              <a:t>concerned only or mainly with individual sponsorships for participation in workshops, seminars, conferences and congresses;</a:t>
            </a:r>
          </a:p>
          <a:p>
            <a:r>
              <a:rPr lang="en-US" sz="1600" dirty="0" smtClean="0"/>
              <a:t>actions </a:t>
            </a:r>
            <a:r>
              <a:rPr lang="en-US" sz="1600" dirty="0"/>
              <a:t>concerned only or mainly with individual scholarships for studies or training courses or research;</a:t>
            </a:r>
          </a:p>
          <a:p>
            <a:r>
              <a:rPr lang="en-US" sz="1600" dirty="0" smtClean="0"/>
              <a:t>actions </a:t>
            </a:r>
            <a:r>
              <a:rPr lang="en-US" sz="1600" dirty="0"/>
              <a:t>aimed at the upgrading of infrastructure and equipment in privately owned facilities;</a:t>
            </a:r>
          </a:p>
          <a:p>
            <a:r>
              <a:rPr lang="en-US" sz="1600" dirty="0" smtClean="0"/>
              <a:t>preparatory </a:t>
            </a:r>
            <a:r>
              <a:rPr lang="en-US" sz="1600" dirty="0"/>
              <a:t>studies or preparation of preliminary design for </a:t>
            </a:r>
            <a:r>
              <a:rPr lang="en-US" sz="1600" u="sng" dirty="0"/>
              <a:t>works to be carried out within the project;</a:t>
            </a:r>
          </a:p>
          <a:p>
            <a:r>
              <a:rPr lang="en-US" sz="1600" dirty="0" smtClean="0"/>
              <a:t>actions </a:t>
            </a:r>
            <a:r>
              <a:rPr lang="en-US" sz="1600" dirty="0"/>
              <a:t>without a real cross-border impact;</a:t>
            </a:r>
          </a:p>
          <a:p>
            <a:r>
              <a:rPr lang="en-US" sz="1600" dirty="0" smtClean="0"/>
              <a:t>actions </a:t>
            </a:r>
            <a:r>
              <a:rPr lang="en-US" sz="1600" dirty="0"/>
              <a:t>linked to political parties;</a:t>
            </a:r>
          </a:p>
          <a:p>
            <a:r>
              <a:rPr lang="en-US" sz="1600" dirty="0" smtClean="0"/>
              <a:t>actions </a:t>
            </a:r>
            <a:r>
              <a:rPr lang="en-US" sz="1600" dirty="0"/>
              <a:t>including commercial and profit-making activities </a:t>
            </a:r>
            <a:r>
              <a:rPr lang="en-US" sz="1600" dirty="0" smtClean="0"/>
              <a:t>;</a:t>
            </a:r>
            <a:endParaRPr lang="sr-Latn-RS" sz="1600" dirty="0" smtClean="0"/>
          </a:p>
          <a:p>
            <a:r>
              <a:rPr lang="en-US" sz="1600" dirty="0" smtClean="0"/>
              <a:t>actions </a:t>
            </a:r>
            <a:r>
              <a:rPr lang="en-US" sz="1600" dirty="0"/>
              <a:t>which fall within the general activities of competent state institutions or state administration services, including local government;</a:t>
            </a:r>
          </a:p>
          <a:p>
            <a:r>
              <a:rPr lang="en-US" sz="1600" dirty="0" smtClean="0"/>
              <a:t>actions </a:t>
            </a:r>
            <a:r>
              <a:rPr lang="en-US" sz="1600" dirty="0"/>
              <a:t>confined to charitable donations;</a:t>
            </a:r>
          </a:p>
          <a:p>
            <a:r>
              <a:rPr lang="en-US" sz="1600" dirty="0" smtClean="0"/>
              <a:t>actions </a:t>
            </a:r>
            <a:r>
              <a:rPr lang="en-US" sz="1600" dirty="0"/>
              <a:t>covered and financed by other EU funded </a:t>
            </a:r>
            <a:r>
              <a:rPr lang="en-US" sz="1600" dirty="0" err="1"/>
              <a:t>programmes</a:t>
            </a:r>
            <a:r>
              <a:rPr lang="en-US" sz="1600" dirty="0"/>
              <a:t>.</a:t>
            </a:r>
          </a:p>
          <a:p>
            <a:endParaRPr lang="en-US" sz="1400" dirty="0"/>
          </a:p>
          <a:p>
            <a:endParaRPr lang="en-US" dirty="0"/>
          </a:p>
        </p:txBody>
      </p:sp>
      <p:sp>
        <p:nvSpPr>
          <p:cNvPr id="4" name="Rectangle 3"/>
          <p:cNvSpPr/>
          <p:nvPr/>
        </p:nvSpPr>
        <p:spPr>
          <a:xfrm>
            <a:off x="1085440" y="1136681"/>
            <a:ext cx="6973120" cy="362170"/>
          </a:xfrm>
          <a:prstGeom prst="rect">
            <a:avLst/>
          </a:prstGeom>
          <a:solidFill>
            <a:sysClr val="window" lastClr="FFFFFF">
              <a:lumMod val="85000"/>
            </a:sysClr>
          </a:solidFill>
          <a:ln w="25400" cap="flat" cmpd="sng" algn="ctr">
            <a:noFill/>
            <a:prstDash val="solid"/>
          </a:ln>
          <a:effectLst/>
        </p:spPr>
        <p:txBody>
          <a:bodyPr anchor="ctr"/>
          <a:lstStyle/>
          <a:p>
            <a:pPr algn="ctr">
              <a:defRPr/>
            </a:pPr>
            <a:r>
              <a:rPr lang="en-GB" sz="2400" b="1" kern="0" dirty="0" smtClean="0">
                <a:solidFill>
                  <a:srgbClr val="C00000"/>
                </a:solidFill>
              </a:rPr>
              <a:t>Ineligible actions</a:t>
            </a:r>
            <a:endParaRPr lang="sr-Latn-RS" sz="2400" b="1" kern="0" dirty="0">
              <a:solidFill>
                <a:srgbClr val="C00000"/>
              </a:solidFill>
              <a:ea typeface="MS PGothic" pitchFamily="34" charset="-128"/>
            </a:endParaRPr>
          </a:p>
        </p:txBody>
      </p:sp>
    </p:spTree>
    <p:extLst>
      <p:ext uri="{BB962C8B-B14F-4D97-AF65-F5344CB8AC3E}">
        <p14:creationId xmlns:p14="http://schemas.microsoft.com/office/powerpoint/2010/main" val="16281046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4961" y="1427305"/>
            <a:ext cx="8662497" cy="4525963"/>
          </a:xfrm>
        </p:spPr>
        <p:txBody>
          <a:bodyPr/>
          <a:lstStyle/>
          <a:p>
            <a:pPr marL="268288"/>
            <a:r>
              <a:rPr lang="en-US" sz="1800" b="1" u="sng" dirty="0" smtClean="0"/>
              <a:t>Result </a:t>
            </a:r>
            <a:r>
              <a:rPr lang="en-US" sz="1800" b="1" u="sng" dirty="0"/>
              <a:t>1.2.1: Better services – Increased access to social and cultural services for vulnerable/excluded groups:</a:t>
            </a:r>
          </a:p>
          <a:p>
            <a:pPr marL="268288">
              <a:buNone/>
            </a:pPr>
            <a:r>
              <a:rPr lang="en-US" sz="1800" dirty="0" smtClean="0"/>
              <a:t>•</a:t>
            </a:r>
            <a:r>
              <a:rPr lang="sr-Latn-RS" sz="1800" dirty="0" smtClean="0"/>
              <a:t> </a:t>
            </a:r>
            <a:r>
              <a:rPr lang="en-US" sz="1800" dirty="0" smtClean="0"/>
              <a:t>Enhancement </a:t>
            </a:r>
            <a:r>
              <a:rPr lang="en-US" sz="1800" dirty="0"/>
              <a:t>of health care facilities, promoting access to health services in rural areas (mobile units, etc.)</a:t>
            </a:r>
          </a:p>
          <a:p>
            <a:pPr marL="268288">
              <a:buNone/>
            </a:pPr>
            <a:r>
              <a:rPr lang="en-US" sz="1800" dirty="0" smtClean="0"/>
              <a:t>•</a:t>
            </a:r>
            <a:r>
              <a:rPr lang="sr-Latn-RS" sz="1800" dirty="0" smtClean="0"/>
              <a:t> </a:t>
            </a:r>
            <a:r>
              <a:rPr lang="en-US" sz="1800" dirty="0" smtClean="0"/>
              <a:t>Promotion </a:t>
            </a:r>
            <a:r>
              <a:rPr lang="en-US" sz="1800" dirty="0"/>
              <a:t>of healthy life style and prevention activities</a:t>
            </a:r>
          </a:p>
          <a:p>
            <a:pPr marL="268288">
              <a:buNone/>
            </a:pPr>
            <a:r>
              <a:rPr lang="en-US" sz="1800" dirty="0" smtClean="0"/>
              <a:t>•</a:t>
            </a:r>
            <a:r>
              <a:rPr lang="sr-Latn-RS" sz="1800" dirty="0" smtClean="0"/>
              <a:t> </a:t>
            </a:r>
            <a:r>
              <a:rPr lang="en-US" sz="1800" dirty="0" smtClean="0"/>
              <a:t>Exchange </a:t>
            </a:r>
            <a:r>
              <a:rPr lang="en-US" sz="1800" dirty="0"/>
              <a:t>of experience and good practice, capacity building related to social innovation</a:t>
            </a:r>
          </a:p>
          <a:p>
            <a:pPr marL="268288">
              <a:buNone/>
            </a:pPr>
            <a:r>
              <a:rPr lang="en-US" sz="1800" dirty="0" smtClean="0"/>
              <a:t>•</a:t>
            </a:r>
            <a:r>
              <a:rPr lang="sr-Latn-RS" sz="1800" dirty="0" smtClean="0"/>
              <a:t> </a:t>
            </a:r>
            <a:r>
              <a:rPr lang="en-US" sz="1800" dirty="0" smtClean="0"/>
              <a:t>Demonstration/pilot </a:t>
            </a:r>
            <a:r>
              <a:rPr lang="en-US" sz="1800" dirty="0"/>
              <a:t>projects developing new </a:t>
            </a:r>
            <a:r>
              <a:rPr lang="en-US" sz="1800" dirty="0" err="1"/>
              <a:t>programmes</a:t>
            </a:r>
            <a:r>
              <a:rPr lang="en-US" sz="1800" dirty="0"/>
              <a:t> and services for vulnerable groups </a:t>
            </a:r>
            <a:r>
              <a:rPr lang="en-US" sz="1800" dirty="0" smtClean="0"/>
              <a:t>(deinstitutionalization, </a:t>
            </a:r>
            <a:r>
              <a:rPr lang="en-US" sz="1800" dirty="0"/>
              <a:t>women empowerment, services for elderly, children and young, and other vulnerable groups at risk of social exclusion etc.)</a:t>
            </a:r>
          </a:p>
          <a:p>
            <a:pPr marL="268288">
              <a:buNone/>
            </a:pPr>
            <a:r>
              <a:rPr lang="en-US" sz="1800" dirty="0" smtClean="0"/>
              <a:t>•</a:t>
            </a:r>
            <a:r>
              <a:rPr lang="sr-Latn-RS" sz="1800" dirty="0" smtClean="0"/>
              <a:t> </a:t>
            </a:r>
            <a:r>
              <a:rPr lang="en-US" sz="1800" dirty="0" smtClean="0"/>
              <a:t>Activities </a:t>
            </a:r>
            <a:r>
              <a:rPr lang="en-US" sz="1800" dirty="0"/>
              <a:t>fostering CB use of infrastructure/services</a:t>
            </a:r>
          </a:p>
          <a:p>
            <a:pPr marL="268288">
              <a:buNone/>
            </a:pPr>
            <a:r>
              <a:rPr lang="en-US" sz="1800" dirty="0" smtClean="0"/>
              <a:t>•</a:t>
            </a:r>
            <a:r>
              <a:rPr lang="sr-Latn-RS" sz="1800" dirty="0" smtClean="0"/>
              <a:t> </a:t>
            </a:r>
            <a:r>
              <a:rPr lang="en-US" sz="1800" dirty="0" smtClean="0"/>
              <a:t>Establishment </a:t>
            </a:r>
            <a:r>
              <a:rPr lang="en-US" sz="1800" dirty="0"/>
              <a:t>of centers/facilities providing opportunities for excluded groups to work, develop talents, </a:t>
            </a:r>
            <a:r>
              <a:rPr lang="en-US" sz="1800" dirty="0" err="1"/>
              <a:t>socialise</a:t>
            </a:r>
            <a:r>
              <a:rPr lang="en-US" sz="1800" dirty="0"/>
              <a:t>, etc.</a:t>
            </a:r>
          </a:p>
          <a:p>
            <a:pPr marL="268288">
              <a:buNone/>
            </a:pPr>
            <a:r>
              <a:rPr lang="en-US" sz="1800" dirty="0" smtClean="0"/>
              <a:t>•</a:t>
            </a:r>
            <a:r>
              <a:rPr lang="sr-Latn-RS" sz="1800" dirty="0" smtClean="0"/>
              <a:t> </a:t>
            </a:r>
            <a:r>
              <a:rPr lang="en-US" sz="1800" dirty="0" smtClean="0"/>
              <a:t>Activities</a:t>
            </a:r>
            <a:r>
              <a:rPr lang="en-US" sz="1800" dirty="0"/>
              <a:t>, events promoting cultural and social inclusion</a:t>
            </a:r>
          </a:p>
          <a:p>
            <a:endParaRPr lang="en-US" dirty="0"/>
          </a:p>
        </p:txBody>
      </p:sp>
      <p:sp>
        <p:nvSpPr>
          <p:cNvPr id="4" name="Rectangle 3"/>
          <p:cNvSpPr/>
          <p:nvPr/>
        </p:nvSpPr>
        <p:spPr>
          <a:xfrm>
            <a:off x="993202" y="1065135"/>
            <a:ext cx="6973120" cy="362170"/>
          </a:xfrm>
          <a:prstGeom prst="rect">
            <a:avLst/>
          </a:prstGeom>
          <a:solidFill>
            <a:sysClr val="window" lastClr="FFFFFF">
              <a:lumMod val="85000"/>
            </a:sysClr>
          </a:solidFill>
          <a:ln w="25400" cap="flat" cmpd="sng" algn="ctr">
            <a:noFill/>
            <a:prstDash val="solid"/>
          </a:ln>
          <a:effectLst/>
        </p:spPr>
        <p:txBody>
          <a:bodyPr anchor="ctr"/>
          <a:lstStyle/>
          <a:p>
            <a:pPr algn="ctr">
              <a:defRPr/>
            </a:pPr>
            <a:r>
              <a:rPr lang="en-GB" sz="2400" b="1" kern="0" dirty="0" smtClean="0">
                <a:solidFill>
                  <a:srgbClr val="C00000"/>
                </a:solidFill>
              </a:rPr>
              <a:t>Types of activities</a:t>
            </a:r>
            <a:endParaRPr lang="sr-Latn-RS" sz="2400" b="1" kern="0" dirty="0">
              <a:solidFill>
                <a:srgbClr val="C00000"/>
              </a:solidFill>
              <a:ea typeface="MS PGothic" pitchFamily="34" charset="-128"/>
            </a:endParaRPr>
          </a:p>
        </p:txBody>
      </p:sp>
    </p:spTree>
    <p:extLst>
      <p:ext uri="{BB962C8B-B14F-4D97-AF65-F5344CB8AC3E}">
        <p14:creationId xmlns:p14="http://schemas.microsoft.com/office/powerpoint/2010/main" val="958389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309562" y="1483829"/>
            <a:ext cx="8524876"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defRPr/>
            </a:pPr>
            <a:r>
              <a:rPr lang="en-GB" sz="1800" kern="0" dirty="0">
                <a:solidFill>
                  <a:prstClr val="black"/>
                </a:solidFill>
              </a:rPr>
              <a:t>Government of the Republic of Serbia, Ministry of Finance, Department for Contracting and Financing of EU Funded Programmes (CFCU)</a:t>
            </a:r>
            <a:endParaRPr lang="en-US" sz="1800" kern="0" dirty="0">
              <a:solidFill>
                <a:prstClr val="black"/>
              </a:solidFill>
            </a:endParaRPr>
          </a:p>
          <a:p>
            <a:pPr algn="ctr">
              <a:spcBef>
                <a:spcPct val="0"/>
              </a:spcBef>
              <a:buFontTx/>
              <a:buNone/>
              <a:defRPr/>
            </a:pPr>
            <a:endParaRPr lang="sr-Latn-RS" altLang="en-US" sz="1800" b="1" kern="0" dirty="0">
              <a:solidFill>
                <a:prstClr val="black"/>
              </a:solidFill>
            </a:endParaRPr>
          </a:p>
          <a:p>
            <a:pPr algn="ctr">
              <a:spcBef>
                <a:spcPct val="0"/>
              </a:spcBef>
              <a:buFont typeface="Arial" panose="020B0604020202020204" pitchFamily="34" charset="0"/>
              <a:buNone/>
              <a:defRPr/>
            </a:pPr>
            <a:r>
              <a:rPr lang="en-GB" sz="1800" b="1" kern="0" dirty="0">
                <a:solidFill>
                  <a:prstClr val="black"/>
                </a:solidFill>
              </a:rPr>
              <a:t>Cross-border Programme Serbia – </a:t>
            </a:r>
            <a:r>
              <a:rPr lang="en-GB" sz="1800" b="1" kern="0" dirty="0" smtClean="0">
                <a:solidFill>
                  <a:prstClr val="black"/>
                </a:solidFill>
              </a:rPr>
              <a:t>Montenegro 2014-2020 </a:t>
            </a:r>
            <a:r>
              <a:rPr lang="en-GB" sz="1800" kern="0" dirty="0">
                <a:solidFill>
                  <a:prstClr val="black"/>
                </a:solidFill>
              </a:rPr>
              <a:t>under the Instrument of Pre-accession Assistance (IPA II), </a:t>
            </a:r>
            <a:endParaRPr lang="en-US" sz="1800" kern="0" dirty="0">
              <a:solidFill>
                <a:prstClr val="black"/>
              </a:solidFill>
            </a:endParaRPr>
          </a:p>
          <a:p>
            <a:pPr algn="ctr">
              <a:spcBef>
                <a:spcPct val="0"/>
              </a:spcBef>
              <a:buFontTx/>
              <a:buNone/>
              <a:defRPr/>
            </a:pPr>
            <a:r>
              <a:rPr lang="en-GB" altLang="en-US" sz="1800" b="1" kern="0" dirty="0">
                <a:solidFill>
                  <a:prstClr val="black"/>
                </a:solidFill>
              </a:rPr>
              <a:t> </a:t>
            </a:r>
            <a:endParaRPr lang="en-US" altLang="en-US" sz="1800" b="1" kern="0" dirty="0">
              <a:solidFill>
                <a:prstClr val="black"/>
              </a:solidFill>
            </a:endParaRPr>
          </a:p>
          <a:p>
            <a:pPr algn="ctr">
              <a:buFont typeface="Arial" panose="020B0604020202020204" pitchFamily="34" charset="0"/>
              <a:buNone/>
              <a:defRPr/>
            </a:pPr>
            <a:r>
              <a:rPr lang="en-GB" sz="1800" b="1" kern="0" dirty="0" smtClean="0">
                <a:solidFill>
                  <a:prstClr val="black"/>
                </a:solidFill>
              </a:rPr>
              <a:t>Guidelines for </a:t>
            </a:r>
            <a:r>
              <a:rPr lang="en-GB" sz="1800" b="1" kern="0" dirty="0">
                <a:solidFill>
                  <a:prstClr val="black"/>
                </a:solidFill>
              </a:rPr>
              <a:t>grant applicants</a:t>
            </a:r>
            <a:endParaRPr lang="en-US" sz="1800" b="1" kern="0" dirty="0">
              <a:solidFill>
                <a:prstClr val="black"/>
              </a:solidFill>
            </a:endParaRPr>
          </a:p>
          <a:p>
            <a:pPr algn="ctr">
              <a:buFont typeface="Arial" panose="020B0604020202020204" pitchFamily="34" charset="0"/>
              <a:buNone/>
              <a:defRPr/>
            </a:pPr>
            <a:r>
              <a:rPr lang="en-GB" sz="1800" b="1" i="1" kern="0" dirty="0" smtClean="0">
                <a:solidFill>
                  <a:prstClr val="black"/>
                </a:solidFill>
              </a:rPr>
              <a:t>2</a:t>
            </a:r>
            <a:r>
              <a:rPr lang="en-GB" sz="1800" b="1" i="1" kern="0" baseline="30000" dirty="0" smtClean="0">
                <a:solidFill>
                  <a:prstClr val="black"/>
                </a:solidFill>
              </a:rPr>
              <a:t>nd</a:t>
            </a:r>
            <a:r>
              <a:rPr lang="en-GB" sz="1800" b="1" i="1" kern="0" dirty="0" smtClean="0">
                <a:solidFill>
                  <a:prstClr val="black"/>
                </a:solidFill>
              </a:rPr>
              <a:t> </a:t>
            </a:r>
            <a:r>
              <a:rPr lang="en-GB" sz="1800" b="1" i="1" kern="0" dirty="0">
                <a:solidFill>
                  <a:prstClr val="black"/>
                </a:solidFill>
              </a:rPr>
              <a:t>Call for </a:t>
            </a:r>
            <a:r>
              <a:rPr lang="en-GB" sz="1800" b="1" i="1" kern="0" dirty="0" smtClean="0">
                <a:solidFill>
                  <a:prstClr val="black"/>
                </a:solidFill>
              </a:rPr>
              <a:t>Proposals</a:t>
            </a:r>
            <a:endParaRPr lang="en-GB" sz="1800" dirty="0">
              <a:solidFill>
                <a:prstClr val="black"/>
              </a:solidFill>
              <a:latin typeface="Calibri"/>
              <a:ea typeface="Times New Roman" panose="02020603050405020304" pitchFamily="18" charset="0"/>
            </a:endParaRPr>
          </a:p>
          <a:p>
            <a:pPr algn="ctr">
              <a:buFont typeface="Arial" panose="020B0604020202020204" pitchFamily="34" charset="0"/>
              <a:buNone/>
              <a:defRPr/>
            </a:pPr>
            <a:endParaRPr lang="en-GB" sz="1800" dirty="0" smtClean="0">
              <a:solidFill>
                <a:prstClr val="black"/>
              </a:solidFill>
              <a:latin typeface="Calibri"/>
              <a:ea typeface="Times New Roman" panose="02020603050405020304" pitchFamily="18" charset="0"/>
            </a:endParaRPr>
          </a:p>
          <a:p>
            <a:pPr marL="342900" indent="-342900">
              <a:buFont typeface="Wingdings" panose="05000000000000000000" pitchFamily="2" charset="2"/>
              <a:buChar char="§"/>
            </a:pPr>
            <a:r>
              <a:rPr lang="en-US" sz="1800" kern="0" dirty="0">
                <a:solidFill>
                  <a:prstClr val="black"/>
                </a:solidFill>
              </a:rPr>
              <a:t>Budget </a:t>
            </a:r>
            <a:r>
              <a:rPr lang="en-US" sz="1800" kern="0" dirty="0" smtClean="0">
                <a:solidFill>
                  <a:prstClr val="black"/>
                </a:solidFill>
              </a:rPr>
              <a:t>line(s)BGUE-B2016-22.020401, BGUE-B2017-22.020401, BGUE-B2018-22.020401*</a:t>
            </a:r>
          </a:p>
          <a:p>
            <a:pPr marL="342900" indent="-342900">
              <a:buFont typeface="Wingdings" panose="05000000000000000000" pitchFamily="2" charset="2"/>
              <a:buChar char="§"/>
            </a:pPr>
            <a:r>
              <a:rPr lang="en-GB" sz="1800" kern="0" dirty="0" smtClean="0">
                <a:solidFill>
                  <a:prstClr val="black"/>
                </a:solidFill>
              </a:rPr>
              <a:t>Reference</a:t>
            </a:r>
            <a:r>
              <a:rPr lang="en-GB" sz="1800" kern="0" dirty="0">
                <a:solidFill>
                  <a:prstClr val="black"/>
                </a:solidFill>
              </a:rPr>
              <a:t>: </a:t>
            </a:r>
            <a:r>
              <a:rPr lang="en-GB" sz="1800" kern="0" dirty="0" err="1">
                <a:solidFill>
                  <a:prstClr val="black"/>
                </a:solidFill>
              </a:rPr>
              <a:t>EuropeAid</a:t>
            </a:r>
            <a:r>
              <a:rPr lang="en-GB" sz="1800" kern="0" dirty="0">
                <a:solidFill>
                  <a:prstClr val="black"/>
                </a:solidFill>
              </a:rPr>
              <a:t>/165238/IH/ACT/Multi</a:t>
            </a:r>
            <a:endParaRPr lang="en-US" sz="1800" b="1" kern="0" dirty="0">
              <a:solidFill>
                <a:prstClr val="black"/>
              </a:solidFill>
            </a:endParaRPr>
          </a:p>
        </p:txBody>
      </p:sp>
    </p:spTree>
    <p:extLst>
      <p:ext uri="{BB962C8B-B14F-4D97-AF65-F5344CB8AC3E}">
        <p14:creationId xmlns:p14="http://schemas.microsoft.com/office/powerpoint/2010/main" val="8948772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047" y="1600200"/>
            <a:ext cx="8839199" cy="4525963"/>
          </a:xfrm>
        </p:spPr>
        <p:txBody>
          <a:bodyPr/>
          <a:lstStyle/>
          <a:p>
            <a:r>
              <a:rPr lang="en-US" sz="1600" b="1" u="sng" dirty="0"/>
              <a:t>Result 3.1.1.: Joint tourist products enhanced:</a:t>
            </a:r>
          </a:p>
          <a:p>
            <a:r>
              <a:rPr lang="en-US" sz="1600" dirty="0" smtClean="0"/>
              <a:t>Activities </a:t>
            </a:r>
            <a:r>
              <a:rPr lang="en-US" sz="1600" dirty="0"/>
              <a:t>related to encourage cooperation and coordination among tourist </a:t>
            </a:r>
            <a:r>
              <a:rPr lang="en-US" sz="1600" dirty="0" err="1"/>
              <a:t>organisations</a:t>
            </a:r>
            <a:r>
              <a:rPr lang="en-US" sz="1600" dirty="0"/>
              <a:t> and providers from both sides of border; </a:t>
            </a:r>
          </a:p>
          <a:p>
            <a:r>
              <a:rPr lang="en-US" sz="1600" dirty="0" smtClean="0"/>
              <a:t>Development </a:t>
            </a:r>
            <a:r>
              <a:rPr lang="en-US" sz="1600" dirty="0"/>
              <a:t>of joint concept, visions, and future </a:t>
            </a:r>
            <a:r>
              <a:rPr lang="en-US" sz="1600" dirty="0" err="1"/>
              <a:t>programme</a:t>
            </a:r>
            <a:r>
              <a:rPr lang="en-US" sz="1600" dirty="0"/>
              <a:t> development;</a:t>
            </a:r>
          </a:p>
          <a:p>
            <a:r>
              <a:rPr lang="en-US" sz="1600" dirty="0" smtClean="0"/>
              <a:t>Promotion </a:t>
            </a:r>
            <a:r>
              <a:rPr lang="en-US" sz="1600" dirty="0"/>
              <a:t>of the institutional cooperation with public and nongovernmental </a:t>
            </a:r>
            <a:r>
              <a:rPr lang="en-US" sz="1600" dirty="0" err="1"/>
              <a:t>organisations</a:t>
            </a:r>
            <a:r>
              <a:rPr lang="en-US" sz="1600" dirty="0"/>
              <a:t> connected to tourism;</a:t>
            </a:r>
          </a:p>
          <a:p>
            <a:r>
              <a:rPr lang="en-US" sz="1600" dirty="0" smtClean="0"/>
              <a:t>Activities </a:t>
            </a:r>
            <a:r>
              <a:rPr lang="en-US" sz="1600" dirty="0"/>
              <a:t>aiming at encouraging investment opportunities in tourism of the </a:t>
            </a:r>
            <a:r>
              <a:rPr lang="en-US" sz="1600" dirty="0" err="1"/>
              <a:t>programme</a:t>
            </a:r>
            <a:r>
              <a:rPr lang="en-US" sz="1600" dirty="0"/>
              <a:t> area</a:t>
            </a:r>
          </a:p>
          <a:p>
            <a:r>
              <a:rPr lang="en-US" sz="1600" dirty="0" smtClean="0"/>
              <a:t>Integration </a:t>
            </a:r>
            <a:r>
              <a:rPr lang="en-US" sz="1600" dirty="0"/>
              <a:t>of existing individual offers into joint ones </a:t>
            </a:r>
            <a:r>
              <a:rPr lang="en-US" sz="1600" dirty="0" err="1"/>
              <a:t>centred</a:t>
            </a:r>
            <a:r>
              <a:rPr lang="en-US" sz="1600" dirty="0"/>
              <a:t> around main products, e.g. hiking, biking, spa, skiing, religious tourism, art and culture routes, nature protected areas, traditional food, etc.;</a:t>
            </a:r>
          </a:p>
          <a:p>
            <a:r>
              <a:rPr lang="en-US" sz="1600" dirty="0" smtClean="0"/>
              <a:t>Arrangement </a:t>
            </a:r>
            <a:r>
              <a:rPr lang="en-US" sz="1600" dirty="0"/>
              <a:t>of light infrastructure to support development of key products (e.g. visitor </a:t>
            </a:r>
            <a:r>
              <a:rPr lang="en-US" sz="1600" dirty="0" err="1"/>
              <a:t>centres</a:t>
            </a:r>
            <a:r>
              <a:rPr lang="en-US" sz="1600" dirty="0"/>
              <a:t>, sign posting, minor renovation of historical/cultural sites for the tourism purpose, recreational facilities, etc.);</a:t>
            </a:r>
          </a:p>
          <a:p>
            <a:r>
              <a:rPr lang="en-US" sz="1600" dirty="0" smtClean="0"/>
              <a:t>Capacity </a:t>
            </a:r>
            <a:r>
              <a:rPr lang="en-US" sz="1600" dirty="0"/>
              <a:t>building activities for tourist providers focusing on the development, quality and integration of offers, destination development and management;</a:t>
            </a:r>
          </a:p>
          <a:p>
            <a:endParaRPr lang="en-US" sz="1600" dirty="0"/>
          </a:p>
        </p:txBody>
      </p:sp>
      <p:pic>
        <p:nvPicPr>
          <p:cNvPr id="4" name="Picture 3"/>
          <p:cNvPicPr>
            <a:picLocks noChangeAspect="1"/>
          </p:cNvPicPr>
          <p:nvPr/>
        </p:nvPicPr>
        <p:blipFill>
          <a:blip r:embed="rId2"/>
          <a:stretch>
            <a:fillRect/>
          </a:stretch>
        </p:blipFill>
        <p:spPr>
          <a:xfrm>
            <a:off x="935834" y="1049666"/>
            <a:ext cx="6974428" cy="432854"/>
          </a:xfrm>
          <a:prstGeom prst="rect">
            <a:avLst/>
          </a:prstGeom>
        </p:spPr>
      </p:pic>
    </p:spTree>
    <p:extLst>
      <p:ext uri="{BB962C8B-B14F-4D97-AF65-F5344CB8AC3E}">
        <p14:creationId xmlns:p14="http://schemas.microsoft.com/office/powerpoint/2010/main" val="13920771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00000"/>
              </a:lnSpc>
              <a:spcBef>
                <a:spcPts val="0"/>
              </a:spcBef>
            </a:pPr>
            <a:r>
              <a:rPr lang="en-US" sz="1400" b="1" u="sng" dirty="0" smtClean="0"/>
              <a:t>Result </a:t>
            </a:r>
            <a:r>
              <a:rPr lang="en-US" sz="1400" b="1" u="sng" dirty="0"/>
              <a:t>3.1.2.: Complementary products and services developed</a:t>
            </a:r>
            <a:r>
              <a:rPr lang="en-US" sz="1400" b="1" u="sng" dirty="0" smtClean="0"/>
              <a:t>:</a:t>
            </a:r>
            <a:endParaRPr lang="sr-Latn-RS" sz="1400" b="1" u="sng" dirty="0" smtClean="0"/>
          </a:p>
          <a:p>
            <a:pPr>
              <a:lnSpc>
                <a:spcPct val="100000"/>
              </a:lnSpc>
              <a:spcBef>
                <a:spcPts val="0"/>
              </a:spcBef>
            </a:pPr>
            <a:r>
              <a:rPr lang="en-US" sz="1400" dirty="0" smtClean="0"/>
              <a:t>Capacity </a:t>
            </a:r>
            <a:r>
              <a:rPr lang="en-US" sz="1400" dirty="0"/>
              <a:t>building for the development of complementary services </a:t>
            </a:r>
            <a:r>
              <a:rPr lang="en-US" sz="1400" dirty="0" smtClean="0"/>
              <a:t>valorizing </a:t>
            </a:r>
            <a:r>
              <a:rPr lang="en-US" sz="1400" dirty="0"/>
              <a:t>natural and cultural, potentials (e.g. nature interpretation, guiding </a:t>
            </a:r>
            <a:r>
              <a:rPr lang="en-US" sz="1400" dirty="0" err="1"/>
              <a:t>programmes</a:t>
            </a:r>
            <a:r>
              <a:rPr lang="en-US" sz="1400" dirty="0"/>
              <a:t> for specific target groups, outdoor and indoor </a:t>
            </a:r>
            <a:r>
              <a:rPr lang="en-US" sz="1400" dirty="0" err="1"/>
              <a:t>programmes</a:t>
            </a:r>
            <a:r>
              <a:rPr lang="en-US" sz="1400" dirty="0"/>
              <a:t>) involving local population, the potential and existing businesses and </a:t>
            </a:r>
            <a:r>
              <a:rPr lang="en-US" sz="1400" dirty="0" smtClean="0"/>
              <a:t>organizations;</a:t>
            </a:r>
            <a:endParaRPr lang="en-US" sz="1400" dirty="0"/>
          </a:p>
          <a:p>
            <a:pPr>
              <a:lnSpc>
                <a:spcPct val="100000"/>
              </a:lnSpc>
              <a:spcBef>
                <a:spcPts val="0"/>
              </a:spcBef>
            </a:pPr>
            <a:r>
              <a:rPr lang="en-US" sz="1400" dirty="0" smtClean="0"/>
              <a:t>Activities </a:t>
            </a:r>
            <a:r>
              <a:rPr lang="en-US" sz="1400" dirty="0"/>
              <a:t>related to diversifying the offer by inclusion of other sectors (e.g. agriculture processing, organic food supply, handicrafts and other local products, culture, sustainable transport, etc.);</a:t>
            </a:r>
          </a:p>
          <a:p>
            <a:pPr>
              <a:lnSpc>
                <a:spcPct val="100000"/>
              </a:lnSpc>
              <a:spcBef>
                <a:spcPts val="0"/>
              </a:spcBef>
            </a:pPr>
            <a:r>
              <a:rPr lang="en-US" sz="1400" dirty="0" smtClean="0"/>
              <a:t>Activities </a:t>
            </a:r>
            <a:r>
              <a:rPr lang="en-US" sz="1400" dirty="0"/>
              <a:t>encouraging supply chains and clusters;</a:t>
            </a:r>
          </a:p>
          <a:p>
            <a:pPr>
              <a:lnSpc>
                <a:spcPct val="100000"/>
              </a:lnSpc>
              <a:spcBef>
                <a:spcPts val="0"/>
              </a:spcBef>
            </a:pPr>
            <a:r>
              <a:rPr lang="en-US" sz="1400" dirty="0" smtClean="0"/>
              <a:t>Development </a:t>
            </a:r>
            <a:r>
              <a:rPr lang="en-US" sz="1400" dirty="0"/>
              <a:t>of specific offers in rural and mountainous areas, especially for involvement of women;</a:t>
            </a:r>
          </a:p>
          <a:p>
            <a:pPr>
              <a:lnSpc>
                <a:spcPct val="100000"/>
              </a:lnSpc>
              <a:spcBef>
                <a:spcPts val="0"/>
              </a:spcBef>
            </a:pPr>
            <a:r>
              <a:rPr lang="en-US" sz="1400" dirty="0" smtClean="0"/>
              <a:t>Development </a:t>
            </a:r>
            <a:r>
              <a:rPr lang="en-US" sz="1400" dirty="0"/>
              <a:t>of innovative offers and services using ICT and other available technologies (e.g. GPS routes, booking systems, etc.);</a:t>
            </a:r>
          </a:p>
          <a:p>
            <a:pPr>
              <a:lnSpc>
                <a:spcPct val="100000"/>
              </a:lnSpc>
              <a:spcBef>
                <a:spcPts val="0"/>
              </a:spcBef>
            </a:pPr>
            <a:r>
              <a:rPr lang="en-US" sz="1400" dirty="0" smtClean="0"/>
              <a:t>Development </a:t>
            </a:r>
            <a:r>
              <a:rPr lang="en-US" sz="1400" dirty="0"/>
              <a:t>of attractions;</a:t>
            </a:r>
          </a:p>
          <a:p>
            <a:pPr>
              <a:lnSpc>
                <a:spcPct val="100000"/>
              </a:lnSpc>
              <a:spcBef>
                <a:spcPts val="0"/>
              </a:spcBef>
            </a:pPr>
            <a:r>
              <a:rPr lang="en-US" sz="1400" dirty="0" smtClean="0"/>
              <a:t>Increasing </a:t>
            </a:r>
            <a:r>
              <a:rPr lang="en-US" sz="1400" dirty="0"/>
              <a:t>capacities of specific services (e.g. mountain rescuing, guiding services, etc.);</a:t>
            </a:r>
          </a:p>
          <a:p>
            <a:pPr>
              <a:lnSpc>
                <a:spcPct val="100000"/>
              </a:lnSpc>
              <a:spcBef>
                <a:spcPts val="0"/>
              </a:spcBef>
            </a:pPr>
            <a:r>
              <a:rPr lang="en-US" sz="1400" dirty="0" smtClean="0"/>
              <a:t>Development </a:t>
            </a:r>
            <a:r>
              <a:rPr lang="en-US" sz="1400" dirty="0"/>
              <a:t>of innovative niche offers focusing on specific target groups (disabled, young, elderly, etc.);</a:t>
            </a:r>
          </a:p>
          <a:p>
            <a:pPr>
              <a:lnSpc>
                <a:spcPct val="100000"/>
              </a:lnSpc>
              <a:spcBef>
                <a:spcPts val="0"/>
              </a:spcBef>
            </a:pPr>
            <a:r>
              <a:rPr lang="en-US" sz="1400" dirty="0" smtClean="0"/>
              <a:t>Development </a:t>
            </a:r>
            <a:r>
              <a:rPr lang="en-US" sz="1400" dirty="0"/>
              <a:t>of tourist statistics, and a system of monitoring of the influence of tourism on the regional; </a:t>
            </a:r>
          </a:p>
          <a:p>
            <a:pPr>
              <a:lnSpc>
                <a:spcPct val="100000"/>
              </a:lnSpc>
              <a:spcBef>
                <a:spcPts val="0"/>
              </a:spcBef>
            </a:pPr>
            <a:r>
              <a:rPr lang="en-US" sz="1400" dirty="0" smtClean="0"/>
              <a:t>Assurance </a:t>
            </a:r>
            <a:r>
              <a:rPr lang="en-US" sz="1400" dirty="0"/>
              <a:t>of the standards of international quality in hotel industry;</a:t>
            </a:r>
          </a:p>
          <a:p>
            <a:pPr>
              <a:lnSpc>
                <a:spcPct val="100000"/>
              </a:lnSpc>
              <a:spcBef>
                <a:spcPts val="0"/>
              </a:spcBef>
            </a:pPr>
            <a:r>
              <a:rPr lang="en-US" sz="1400" dirty="0" smtClean="0"/>
              <a:t>Preparation </a:t>
            </a:r>
            <a:r>
              <a:rPr lang="en-US" sz="1400" dirty="0"/>
              <a:t>and implementation of a professional and comprehensive hospitality </a:t>
            </a:r>
            <a:r>
              <a:rPr lang="en-US" sz="1400" dirty="0" err="1"/>
              <a:t>programme</a:t>
            </a:r>
            <a:r>
              <a:rPr lang="en-US" sz="1400" dirty="0"/>
              <a:t>;</a:t>
            </a:r>
          </a:p>
          <a:p>
            <a:pPr>
              <a:lnSpc>
                <a:spcPct val="100000"/>
              </a:lnSpc>
              <a:spcBef>
                <a:spcPts val="0"/>
              </a:spcBef>
            </a:pPr>
            <a:r>
              <a:rPr lang="en-US" sz="1400" dirty="0" smtClean="0"/>
              <a:t>Improvement </a:t>
            </a:r>
            <a:r>
              <a:rPr lang="en-US" sz="1400" dirty="0"/>
              <a:t>of system of secondary professional schools for hotels and catering with provision of new profiles of professions in tourism;</a:t>
            </a:r>
          </a:p>
          <a:p>
            <a:pPr>
              <a:lnSpc>
                <a:spcPct val="100000"/>
              </a:lnSpc>
              <a:spcBef>
                <a:spcPts val="0"/>
              </a:spcBef>
            </a:pPr>
            <a:r>
              <a:rPr lang="en-US" sz="1400" dirty="0" smtClean="0"/>
              <a:t>Promotion </a:t>
            </a:r>
            <a:r>
              <a:rPr lang="en-US" sz="1400" dirty="0"/>
              <a:t>of activities that will </a:t>
            </a:r>
            <a:r>
              <a:rPr lang="en-US" sz="1400" dirty="0" smtClean="0"/>
              <a:t> lead </a:t>
            </a:r>
            <a:r>
              <a:rPr lang="en-US" sz="1400" dirty="0"/>
              <a:t>to raising the quality of destination management</a:t>
            </a:r>
            <a:r>
              <a:rPr lang="en-US" sz="1400" b="1" u="sng" dirty="0"/>
              <a:t>.</a:t>
            </a:r>
          </a:p>
          <a:p>
            <a:endParaRPr lang="en-US" sz="1400" b="1" u="sng" dirty="0"/>
          </a:p>
        </p:txBody>
      </p:sp>
      <p:pic>
        <p:nvPicPr>
          <p:cNvPr id="4" name="Picture 3"/>
          <p:cNvPicPr>
            <a:picLocks noChangeAspect="1"/>
          </p:cNvPicPr>
          <p:nvPr/>
        </p:nvPicPr>
        <p:blipFill>
          <a:blip r:embed="rId2"/>
          <a:stretch>
            <a:fillRect/>
          </a:stretch>
        </p:blipFill>
        <p:spPr>
          <a:xfrm>
            <a:off x="926524" y="1076042"/>
            <a:ext cx="6974428" cy="432854"/>
          </a:xfrm>
          <a:prstGeom prst="rect">
            <a:avLst/>
          </a:prstGeom>
        </p:spPr>
      </p:pic>
    </p:spTree>
    <p:extLst>
      <p:ext uri="{BB962C8B-B14F-4D97-AF65-F5344CB8AC3E}">
        <p14:creationId xmlns:p14="http://schemas.microsoft.com/office/powerpoint/2010/main" val="35629142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54" y="1145077"/>
            <a:ext cx="8229600" cy="1143000"/>
          </a:xfrm>
        </p:spPr>
        <p:txBody>
          <a:bodyPr/>
          <a:lstStyle/>
          <a:p>
            <a:r>
              <a:rPr lang="en-US" sz="1600" b="1" u="sng" dirty="0">
                <a:latin typeface="+mn-lt"/>
              </a:rPr>
              <a:t>Financial support to third parties</a:t>
            </a:r>
            <a:r>
              <a:rPr lang="en-US" sz="1800" dirty="0"/>
              <a:t/>
            </a:r>
            <a:br>
              <a:rPr lang="en-US" sz="1800" dirty="0"/>
            </a:br>
            <a:r>
              <a:rPr lang="en-US" sz="1800" dirty="0"/>
              <a:t/>
            </a:r>
            <a:br>
              <a:rPr lang="en-US" sz="1800" dirty="0"/>
            </a:br>
            <a:r>
              <a:rPr lang="en-US" sz="1400" dirty="0">
                <a:latin typeface="+mn-lt"/>
              </a:rPr>
              <a:t>Sub-granting is not allowed under this call for proposals. </a:t>
            </a:r>
            <a:r>
              <a:rPr lang="en-US" sz="1800" dirty="0"/>
              <a:t/>
            </a:r>
            <a:br>
              <a:rPr lang="en-US" sz="1800" dirty="0"/>
            </a:br>
            <a:endParaRPr lang="en-US" sz="1800" dirty="0"/>
          </a:p>
        </p:txBody>
      </p:sp>
      <p:sp>
        <p:nvSpPr>
          <p:cNvPr id="3" name="Content Placeholder 2"/>
          <p:cNvSpPr>
            <a:spLocks noGrp="1"/>
          </p:cNvSpPr>
          <p:nvPr>
            <p:ph idx="1"/>
          </p:nvPr>
        </p:nvSpPr>
        <p:spPr>
          <a:xfrm>
            <a:off x="395654" y="2523392"/>
            <a:ext cx="8229600" cy="4525963"/>
          </a:xfrm>
        </p:spPr>
        <p:txBody>
          <a:bodyPr/>
          <a:lstStyle/>
          <a:p>
            <a:pPr marL="0" indent="0">
              <a:buNone/>
            </a:pPr>
            <a:r>
              <a:rPr lang="en-US" sz="1600" b="1" u="sng" dirty="0"/>
              <a:t>Visibility</a:t>
            </a:r>
          </a:p>
          <a:p>
            <a:pPr marL="0" indent="0">
              <a:buNone/>
            </a:pPr>
            <a:r>
              <a:rPr lang="en-US" sz="1400" dirty="0" smtClean="0"/>
              <a:t>Applicants </a:t>
            </a:r>
            <a:r>
              <a:rPr lang="en-US" sz="1400" dirty="0"/>
              <a:t>must comply with the objectives and priorities and guarantee the visibility of the EU financing (see the Communication and Visibility Manual for EU external actions specified and published by the European Commission at </a:t>
            </a:r>
            <a:r>
              <a:rPr lang="en-US" sz="1400" b="1" u="sng" dirty="0"/>
              <a:t>http://ec.europa.eu/europeaid/funding/communication-and-visibility-manual-eu-external-actions_en).</a:t>
            </a:r>
          </a:p>
          <a:p>
            <a:endParaRPr lang="en-US" dirty="0"/>
          </a:p>
        </p:txBody>
      </p:sp>
    </p:spTree>
    <p:extLst>
      <p:ext uri="{BB962C8B-B14F-4D97-AF65-F5344CB8AC3E}">
        <p14:creationId xmlns:p14="http://schemas.microsoft.com/office/powerpoint/2010/main" val="22255959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9846" y="1193390"/>
            <a:ext cx="5998984" cy="426757"/>
          </a:xfrm>
          <a:prstGeom prst="rect">
            <a:avLst/>
          </a:prstGeom>
        </p:spPr>
      </p:pic>
      <p:sp>
        <p:nvSpPr>
          <p:cNvPr id="5" name="Rectangle 4"/>
          <p:cNvSpPr/>
          <p:nvPr/>
        </p:nvSpPr>
        <p:spPr>
          <a:xfrm>
            <a:off x="499846" y="1773677"/>
            <a:ext cx="8088342" cy="3662541"/>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dirty="0">
                <a:solidFill>
                  <a:prstClr val="black"/>
                </a:solidFill>
              </a:rPr>
              <a:t>The lead applicant may not submit more than 1 application per specific objective under this call for proposals.</a:t>
            </a:r>
          </a:p>
          <a:p>
            <a:pPr marL="285750" indent="-285750">
              <a:lnSpc>
                <a:spcPct val="150000"/>
              </a:lnSpc>
              <a:buFont typeface="Arial" panose="020B0604020202020204" pitchFamily="34" charset="0"/>
              <a:buChar char="•"/>
            </a:pPr>
            <a:r>
              <a:rPr lang="en-US" sz="1600" dirty="0">
                <a:solidFill>
                  <a:prstClr val="black"/>
                </a:solidFill>
              </a:rPr>
              <a:t>The lead applicant may not be awarded more than 1 grant under this call for proposals .</a:t>
            </a:r>
          </a:p>
          <a:p>
            <a:pPr marL="285750" indent="-285750">
              <a:lnSpc>
                <a:spcPct val="150000"/>
              </a:lnSpc>
              <a:buFont typeface="Arial" panose="020B0604020202020204" pitchFamily="34" charset="0"/>
              <a:buChar char="•"/>
            </a:pPr>
            <a:r>
              <a:rPr lang="en-US" sz="1600" dirty="0">
                <a:solidFill>
                  <a:prstClr val="black"/>
                </a:solidFill>
              </a:rPr>
              <a:t>The lead applicant may not be a co-applicant or an affiliated entity in another application at the same time under this call for proposals. </a:t>
            </a:r>
            <a:endParaRPr lang="sr-Latn-RS" sz="1600" dirty="0" smtClean="0">
              <a:solidFill>
                <a:prstClr val="black"/>
              </a:solidFill>
            </a:endParaRPr>
          </a:p>
          <a:p>
            <a:pPr marL="285750" indent="-285750">
              <a:lnSpc>
                <a:spcPct val="150000"/>
              </a:lnSpc>
              <a:buFont typeface="Arial" panose="020B0604020202020204" pitchFamily="34" charset="0"/>
              <a:buChar char="•"/>
            </a:pPr>
            <a:r>
              <a:rPr lang="en-US" sz="1600" dirty="0">
                <a:solidFill>
                  <a:prstClr val="black"/>
                </a:solidFill>
              </a:rPr>
              <a:t>A co-applicant/affiliated entity may not be the co-applicant or affiliated entity in more than 1 applications  per specific objective under this call for proposals.</a:t>
            </a:r>
          </a:p>
          <a:p>
            <a:pPr marL="285750" indent="-285750">
              <a:lnSpc>
                <a:spcPct val="150000"/>
              </a:lnSpc>
              <a:buFont typeface="Arial" panose="020B0604020202020204" pitchFamily="34" charset="0"/>
              <a:buChar char="•"/>
            </a:pPr>
            <a:r>
              <a:rPr lang="en-US" sz="1600" dirty="0">
                <a:solidFill>
                  <a:prstClr val="black"/>
                </a:solidFill>
              </a:rPr>
              <a:t>A co-applicant/affiliated entity may not be awarded more than 1 grant under this call for proposals</a:t>
            </a:r>
          </a:p>
          <a:p>
            <a:pPr marL="285750" indent="-285750">
              <a:buFont typeface="Arial" panose="020B0604020202020204" pitchFamily="34" charset="0"/>
              <a:buChar char="•"/>
            </a:pPr>
            <a:endParaRPr lang="en-US" sz="1600" dirty="0">
              <a:solidFill>
                <a:prstClr val="black"/>
              </a:solidFill>
            </a:endParaRPr>
          </a:p>
        </p:txBody>
      </p:sp>
    </p:spTree>
    <p:extLst>
      <p:ext uri="{BB962C8B-B14F-4D97-AF65-F5344CB8AC3E}">
        <p14:creationId xmlns:p14="http://schemas.microsoft.com/office/powerpoint/2010/main" val="28531668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87691" y="1155130"/>
            <a:ext cx="7827942" cy="457240"/>
          </a:xfrm>
          <a:prstGeom prst="rect">
            <a:avLst/>
          </a:prstGeom>
        </p:spPr>
      </p:pic>
      <p:sp>
        <p:nvSpPr>
          <p:cNvPr id="5" name="Rectangle 4"/>
          <p:cNvSpPr/>
          <p:nvPr/>
        </p:nvSpPr>
        <p:spPr>
          <a:xfrm>
            <a:off x="587690" y="1668482"/>
            <a:ext cx="7756209" cy="4478149"/>
          </a:xfrm>
          <a:prstGeom prst="rect">
            <a:avLst/>
          </a:prstGeom>
        </p:spPr>
        <p:txBody>
          <a:bodyPr wrap="square">
            <a:spAutoFit/>
          </a:bodyPr>
          <a:lstStyle/>
          <a:p>
            <a:pPr algn="just">
              <a:spcAft>
                <a:spcPts val="1000"/>
              </a:spcAft>
            </a:pPr>
            <a:r>
              <a:rPr lang="en-GB" sz="1400" b="1" dirty="0">
                <a:solidFill>
                  <a:prstClr val="black"/>
                </a:solidFill>
                <a:ea typeface="Times New Roman" panose="02020603050405020304" pitchFamily="18" charset="0"/>
              </a:rPr>
              <a:t>The reimbursement of eligible costs may be based on any or a combination of the following forms</a:t>
            </a:r>
            <a:r>
              <a:rPr lang="en-GB" sz="1400" dirty="0">
                <a:solidFill>
                  <a:prstClr val="black"/>
                </a:solidFill>
                <a:ea typeface="Times New Roman" panose="02020603050405020304" pitchFamily="18" charset="0"/>
              </a:rPr>
              <a:t>:</a:t>
            </a:r>
            <a:endParaRPr lang="en-US" sz="1400" dirty="0">
              <a:solidFill>
                <a:prstClr val="black"/>
              </a:solidFill>
              <a:ea typeface="Times New Roman" panose="02020603050405020304" pitchFamily="18" charset="0"/>
            </a:endParaRPr>
          </a:p>
          <a:p>
            <a:pPr marL="342900" indent="-342900" algn="just">
              <a:spcAft>
                <a:spcPts val="1000"/>
              </a:spcAft>
              <a:buFont typeface="Symbol" panose="05050102010706020507" pitchFamily="18" charset="2"/>
              <a:buChar char=""/>
            </a:pPr>
            <a:r>
              <a:rPr lang="en-GB" sz="1400" dirty="0">
                <a:solidFill>
                  <a:prstClr val="black"/>
                </a:solidFill>
                <a:ea typeface="Times New Roman" panose="02020603050405020304" pitchFamily="18" charset="0"/>
              </a:rPr>
              <a:t>financing not linked to costs of the relevant operations based on: .</a:t>
            </a:r>
            <a:endParaRPr lang="en-US" sz="1400" dirty="0">
              <a:solidFill>
                <a:prstClr val="black"/>
              </a:solidFill>
              <a:ea typeface="Times New Roman" panose="02020603050405020304" pitchFamily="18" charset="0"/>
            </a:endParaRPr>
          </a:p>
          <a:p>
            <a:pPr indent="457200" algn="just">
              <a:spcAft>
                <a:spcPts val="1000"/>
              </a:spcAft>
            </a:pPr>
            <a:r>
              <a:rPr lang="en-GB" sz="1400" dirty="0">
                <a:solidFill>
                  <a:prstClr val="black"/>
                </a:solidFill>
                <a:ea typeface="Times New Roman" panose="02020603050405020304" pitchFamily="18" charset="0"/>
              </a:rPr>
              <a:t> (</a:t>
            </a:r>
            <a:r>
              <a:rPr lang="en-GB" sz="1400" dirty="0" err="1">
                <a:solidFill>
                  <a:prstClr val="black"/>
                </a:solidFill>
                <a:ea typeface="Times New Roman" panose="02020603050405020304" pitchFamily="18" charset="0"/>
              </a:rPr>
              <a:t>i</a:t>
            </a:r>
            <a:r>
              <a:rPr lang="en-GB" sz="1400" dirty="0">
                <a:solidFill>
                  <a:prstClr val="black"/>
                </a:solidFill>
                <a:ea typeface="Times New Roman" panose="02020603050405020304" pitchFamily="18" charset="0"/>
              </a:rPr>
              <a:t>) either the fulfilment of conditions set out in sector specific legislation or Commission Decisions;  or</a:t>
            </a:r>
            <a:endParaRPr lang="en-US" sz="1400" dirty="0">
              <a:solidFill>
                <a:prstClr val="black"/>
              </a:solidFill>
              <a:ea typeface="Times New Roman" panose="02020603050405020304" pitchFamily="18" charset="0"/>
            </a:endParaRPr>
          </a:p>
          <a:p>
            <a:pPr marL="457200" indent="38100" algn="just">
              <a:spcAft>
                <a:spcPts val="1000"/>
              </a:spcAft>
            </a:pPr>
            <a:r>
              <a:rPr lang="en-GB" sz="1400" dirty="0">
                <a:solidFill>
                  <a:prstClr val="black"/>
                </a:solidFill>
                <a:ea typeface="Times New Roman" panose="02020603050405020304" pitchFamily="18" charset="0"/>
              </a:rPr>
              <a:t>(ii) the achievement of results measured by reference to the previously set milestones or through performance indicators;</a:t>
            </a:r>
            <a:endParaRPr lang="en-US" sz="1400" dirty="0">
              <a:solidFill>
                <a:prstClr val="black"/>
              </a:solidFill>
              <a:ea typeface="Times New Roman" panose="02020603050405020304" pitchFamily="18" charset="0"/>
            </a:endParaRPr>
          </a:p>
          <a:p>
            <a:pPr marL="342900" indent="-342900" algn="just">
              <a:spcAft>
                <a:spcPts val="1000"/>
              </a:spcAft>
              <a:buFont typeface="Symbol" panose="05050102010706020507" pitchFamily="18" charset="2"/>
              <a:buChar char=""/>
            </a:pPr>
            <a:r>
              <a:rPr lang="en-GB" sz="1400" dirty="0">
                <a:solidFill>
                  <a:prstClr val="black"/>
                </a:solidFill>
                <a:ea typeface="Times New Roman" panose="02020603050405020304" pitchFamily="18" charset="0"/>
              </a:rPr>
              <a:t>actual costs incurred by the beneficiary(</a:t>
            </a:r>
            <a:r>
              <a:rPr lang="en-GB" sz="1400" dirty="0" err="1">
                <a:solidFill>
                  <a:prstClr val="black"/>
                </a:solidFill>
                <a:ea typeface="Times New Roman" panose="02020603050405020304" pitchFamily="18" charset="0"/>
              </a:rPr>
              <a:t>ies</a:t>
            </a:r>
            <a:r>
              <a:rPr lang="en-GB" sz="1400" dirty="0">
                <a:solidFill>
                  <a:prstClr val="black"/>
                </a:solidFill>
                <a:ea typeface="Times New Roman" panose="02020603050405020304" pitchFamily="18" charset="0"/>
              </a:rPr>
              <a:t>) and affiliated entity(</a:t>
            </a:r>
            <a:r>
              <a:rPr lang="en-GB" sz="1400" dirty="0" err="1">
                <a:solidFill>
                  <a:prstClr val="black"/>
                </a:solidFill>
                <a:ea typeface="Times New Roman" panose="02020603050405020304" pitchFamily="18" charset="0"/>
              </a:rPr>
              <a:t>ies</a:t>
            </a:r>
            <a:r>
              <a:rPr lang="en-GB" sz="1400" dirty="0">
                <a:solidFill>
                  <a:prstClr val="black"/>
                </a:solidFill>
                <a:ea typeface="Times New Roman" panose="02020603050405020304" pitchFamily="18" charset="0"/>
              </a:rPr>
              <a:t>);</a:t>
            </a:r>
            <a:endParaRPr lang="en-US" sz="1400" dirty="0">
              <a:solidFill>
                <a:prstClr val="black"/>
              </a:solidFill>
              <a:ea typeface="Times New Roman" panose="02020603050405020304" pitchFamily="18" charset="0"/>
            </a:endParaRPr>
          </a:p>
          <a:p>
            <a:pPr marL="342900" indent="-342900" algn="just">
              <a:spcAft>
                <a:spcPts val="1000"/>
              </a:spcAft>
              <a:buFont typeface="Symbol" panose="05050102010706020507" pitchFamily="18" charset="2"/>
              <a:buChar char=""/>
            </a:pPr>
            <a:r>
              <a:rPr lang="en-GB" sz="1400" dirty="0">
                <a:solidFill>
                  <a:prstClr val="black"/>
                </a:solidFill>
                <a:ea typeface="Times New Roman" panose="02020603050405020304" pitchFamily="18" charset="0"/>
              </a:rPr>
              <a:t>one or more simplified cost options.</a:t>
            </a:r>
            <a:endParaRPr lang="en-US" sz="1400" dirty="0">
              <a:solidFill>
                <a:prstClr val="black"/>
              </a:solidFill>
              <a:ea typeface="Times New Roman" panose="02020603050405020304" pitchFamily="18" charset="0"/>
            </a:endParaRPr>
          </a:p>
          <a:p>
            <a:pPr algn="just">
              <a:spcAft>
                <a:spcPts val="1000"/>
              </a:spcAft>
            </a:pPr>
            <a:r>
              <a:rPr lang="en-GB" sz="1400" b="1" dirty="0">
                <a:solidFill>
                  <a:prstClr val="black"/>
                </a:solidFill>
                <a:ea typeface="Times New Roman" panose="02020603050405020304" pitchFamily="18" charset="0"/>
              </a:rPr>
              <a:t>Simplified cost options may take the form of:</a:t>
            </a:r>
            <a:endParaRPr lang="en-US" sz="1400" b="1" dirty="0">
              <a:solidFill>
                <a:prstClr val="black"/>
              </a:solidFill>
              <a:ea typeface="Times New Roman" panose="02020603050405020304" pitchFamily="18" charset="0"/>
            </a:endParaRPr>
          </a:p>
          <a:p>
            <a:pPr marL="342900" indent="-342900" algn="just">
              <a:spcAft>
                <a:spcPts val="1000"/>
              </a:spcAft>
              <a:buFont typeface="Symbol" panose="05050102010706020507" pitchFamily="18" charset="2"/>
              <a:buChar char=""/>
            </a:pPr>
            <a:r>
              <a:rPr lang="en-GB" sz="1400" b="1" dirty="0">
                <a:solidFill>
                  <a:prstClr val="black"/>
                </a:solidFill>
                <a:ea typeface="Times New Roman" panose="02020603050405020304" pitchFamily="18" charset="0"/>
              </a:rPr>
              <a:t>unit costs:</a:t>
            </a:r>
            <a:r>
              <a:rPr lang="en-GB" sz="1400" dirty="0">
                <a:solidFill>
                  <a:prstClr val="black"/>
                </a:solidFill>
                <a:ea typeface="Times New Roman" panose="02020603050405020304" pitchFamily="18" charset="0"/>
              </a:rPr>
              <a:t> covering all or certain specific categories of eligible costs which are clearly identified in advance by reference to an </a:t>
            </a:r>
            <a:r>
              <a:rPr lang="en-GB" sz="1400" u="sng" dirty="0">
                <a:solidFill>
                  <a:prstClr val="black"/>
                </a:solidFill>
                <a:ea typeface="Times New Roman" panose="02020603050405020304" pitchFamily="18" charset="0"/>
              </a:rPr>
              <a:t>amount per unit</a:t>
            </a:r>
            <a:r>
              <a:rPr lang="en-GB" sz="1400" dirty="0">
                <a:solidFill>
                  <a:prstClr val="black"/>
                </a:solidFill>
                <a:ea typeface="Times New Roman" panose="02020603050405020304" pitchFamily="18" charset="0"/>
              </a:rPr>
              <a:t>.</a:t>
            </a:r>
            <a:endParaRPr lang="en-US" sz="1400" dirty="0">
              <a:solidFill>
                <a:prstClr val="black"/>
              </a:solidFill>
              <a:ea typeface="Times New Roman" panose="02020603050405020304" pitchFamily="18" charset="0"/>
            </a:endParaRPr>
          </a:p>
          <a:p>
            <a:pPr marL="342900" indent="-342900" algn="just">
              <a:spcAft>
                <a:spcPts val="1000"/>
              </a:spcAft>
              <a:buFont typeface="Symbol" panose="05050102010706020507" pitchFamily="18" charset="2"/>
              <a:buChar char=""/>
            </a:pPr>
            <a:r>
              <a:rPr lang="en-GB" sz="1400" b="1" dirty="0">
                <a:solidFill>
                  <a:prstClr val="black"/>
                </a:solidFill>
                <a:ea typeface="Times New Roman" panose="02020603050405020304" pitchFamily="18" charset="0"/>
              </a:rPr>
              <a:t>lump sums: </a:t>
            </a:r>
            <a:r>
              <a:rPr lang="en-GB" sz="1400" dirty="0">
                <a:solidFill>
                  <a:prstClr val="black"/>
                </a:solidFill>
                <a:ea typeface="Times New Roman" panose="02020603050405020304" pitchFamily="18" charset="0"/>
              </a:rPr>
              <a:t>covering in </a:t>
            </a:r>
            <a:r>
              <a:rPr lang="en-GB" sz="1400" u="sng" dirty="0">
                <a:solidFill>
                  <a:prstClr val="black"/>
                </a:solidFill>
                <a:ea typeface="Times New Roman" panose="02020603050405020304" pitchFamily="18" charset="0"/>
              </a:rPr>
              <a:t>global terms</a:t>
            </a:r>
            <a:r>
              <a:rPr lang="en-GB" sz="1400" dirty="0">
                <a:solidFill>
                  <a:prstClr val="black"/>
                </a:solidFill>
                <a:ea typeface="Times New Roman" panose="02020603050405020304" pitchFamily="18" charset="0"/>
              </a:rPr>
              <a:t> all or certain specific categories of eligible costs which are clearly identified in advance.</a:t>
            </a:r>
            <a:endParaRPr lang="en-US" sz="1400" dirty="0">
              <a:solidFill>
                <a:prstClr val="black"/>
              </a:solidFill>
              <a:ea typeface="Times New Roman" panose="02020603050405020304" pitchFamily="18" charset="0"/>
            </a:endParaRPr>
          </a:p>
          <a:p>
            <a:pPr marL="342900" indent="-342900" algn="just">
              <a:spcAft>
                <a:spcPts val="1000"/>
              </a:spcAft>
              <a:buFont typeface="Symbol" panose="05050102010706020507" pitchFamily="18" charset="2"/>
              <a:buChar char=""/>
            </a:pPr>
            <a:r>
              <a:rPr lang="en-GB" sz="1400" b="1" dirty="0">
                <a:solidFill>
                  <a:prstClr val="black"/>
                </a:solidFill>
                <a:ea typeface="Times New Roman" panose="02020603050405020304" pitchFamily="18" charset="0"/>
              </a:rPr>
              <a:t>flat-rate financing: </a:t>
            </a:r>
            <a:r>
              <a:rPr lang="en-GB" sz="1400" dirty="0">
                <a:solidFill>
                  <a:prstClr val="black"/>
                </a:solidFill>
                <a:ea typeface="Times New Roman" panose="02020603050405020304" pitchFamily="18" charset="0"/>
              </a:rPr>
              <a:t>covering specific categories of eligible costs which are clearly identified in advance by </a:t>
            </a:r>
            <a:r>
              <a:rPr lang="en-GB" sz="1400" u="sng" dirty="0">
                <a:solidFill>
                  <a:prstClr val="black"/>
                </a:solidFill>
                <a:ea typeface="Times New Roman" panose="02020603050405020304" pitchFamily="18" charset="0"/>
              </a:rPr>
              <a:t>applying a percentage</a:t>
            </a:r>
            <a:r>
              <a:rPr lang="en-GB" sz="1400" dirty="0">
                <a:solidFill>
                  <a:prstClr val="black"/>
                </a:solidFill>
                <a:ea typeface="Times New Roman" panose="02020603050405020304" pitchFamily="18" charset="0"/>
              </a:rPr>
              <a:t> fixed ex ante.</a:t>
            </a:r>
            <a:endParaRPr lang="en-US" sz="1400" dirty="0">
              <a:solidFill>
                <a:prstClr val="black"/>
              </a:solidFill>
              <a:ea typeface="Times New Roman" panose="02020603050405020304" pitchFamily="18" charset="0"/>
            </a:endParaRPr>
          </a:p>
        </p:txBody>
      </p:sp>
    </p:spTree>
    <p:extLst>
      <p:ext uri="{BB962C8B-B14F-4D97-AF65-F5344CB8AC3E}">
        <p14:creationId xmlns:p14="http://schemas.microsoft.com/office/powerpoint/2010/main" val="26020517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5770" y="977108"/>
            <a:ext cx="1734383" cy="377985"/>
          </a:xfrm>
          <a:prstGeom prst="rect">
            <a:avLst/>
          </a:prstGeom>
        </p:spPr>
      </p:pic>
      <p:sp>
        <p:nvSpPr>
          <p:cNvPr id="5" name="Rectangle 4"/>
          <p:cNvSpPr/>
          <p:nvPr/>
        </p:nvSpPr>
        <p:spPr>
          <a:xfrm>
            <a:off x="206188" y="1256481"/>
            <a:ext cx="8937812" cy="4747453"/>
          </a:xfrm>
          <a:prstGeom prst="rect">
            <a:avLst/>
          </a:prstGeom>
        </p:spPr>
        <p:txBody>
          <a:bodyPr wrap="square">
            <a:spAutoFit/>
          </a:bodyPr>
          <a:lstStyle/>
          <a:p>
            <a:pPr algn="just">
              <a:spcAft>
                <a:spcPts val="300"/>
              </a:spcAft>
            </a:pPr>
            <a:r>
              <a:rPr lang="en-GB" sz="1100" dirty="0">
                <a:solidFill>
                  <a:prstClr val="black"/>
                </a:solidFill>
                <a:ea typeface="Times New Roman" panose="02020603050405020304" pitchFamily="18" charset="0"/>
              </a:rPr>
              <a:t>They are: necessary for project implementation; complete documentation has to exist; directly</a:t>
            </a:r>
          </a:p>
          <a:p>
            <a:pPr algn="just">
              <a:spcAft>
                <a:spcPts val="300"/>
              </a:spcAft>
            </a:pPr>
            <a:r>
              <a:rPr lang="en-GB" sz="1100" dirty="0">
                <a:solidFill>
                  <a:prstClr val="black"/>
                </a:solidFill>
                <a:ea typeface="Times New Roman" panose="02020603050405020304" pitchFamily="18" charset="0"/>
              </a:rPr>
              <a:t>contribute to the project; incurred during the implementation period.</a:t>
            </a:r>
          </a:p>
          <a:p>
            <a:pPr algn="just">
              <a:spcAft>
                <a:spcPts val="300"/>
              </a:spcAft>
            </a:pPr>
            <a:r>
              <a:rPr lang="en-GB" sz="1100" dirty="0" smtClean="0">
                <a:solidFill>
                  <a:prstClr val="black"/>
                </a:solidFill>
                <a:ea typeface="Times New Roman" panose="02020603050405020304" pitchFamily="18" charset="0"/>
              </a:rPr>
              <a:t>To </a:t>
            </a:r>
            <a:r>
              <a:rPr lang="en-GB" sz="1100" dirty="0">
                <a:solidFill>
                  <a:prstClr val="black"/>
                </a:solidFill>
                <a:ea typeface="Times New Roman" panose="02020603050405020304" pitchFamily="18" charset="0"/>
              </a:rPr>
              <a:t>be eligible under this call for proposals, costs must comply with the provisions of Article 14 of the general conditions to the standard grant contract (see Annex G of the guidelines).</a:t>
            </a:r>
            <a:endParaRPr lang="en-US" sz="1100" dirty="0">
              <a:solidFill>
                <a:prstClr val="black"/>
              </a:solidFill>
              <a:ea typeface="Times New Roman" panose="02020603050405020304" pitchFamily="18" charset="0"/>
            </a:endParaRPr>
          </a:p>
          <a:p>
            <a:pPr algn="just">
              <a:spcAft>
                <a:spcPts val="300"/>
              </a:spcAft>
            </a:pPr>
            <a:r>
              <a:rPr lang="en-GB" sz="1100" b="1" u="sng" dirty="0">
                <a:solidFill>
                  <a:prstClr val="black"/>
                </a:solidFill>
                <a:ea typeface="Times New Roman" panose="02020603050405020304" pitchFamily="18" charset="0"/>
              </a:rPr>
              <a:t>NOTE: The total costs for Human Resources (Budget Heading 1) and Local Office (Budget Heading 4) must not exceed the 30% of the total eligible costs.</a:t>
            </a:r>
            <a:endParaRPr lang="en-US" sz="1100" b="1" u="sng" dirty="0">
              <a:solidFill>
                <a:prstClr val="black"/>
              </a:solidFill>
              <a:ea typeface="Times New Roman" panose="02020603050405020304" pitchFamily="18" charset="0"/>
            </a:endParaRPr>
          </a:p>
          <a:p>
            <a:pPr algn="just">
              <a:spcAft>
                <a:spcPts val="300"/>
              </a:spcAft>
            </a:pPr>
            <a:r>
              <a:rPr lang="en-GB" sz="1100" b="1" dirty="0">
                <a:solidFill>
                  <a:prstClr val="black"/>
                </a:solidFill>
                <a:ea typeface="Times New Roman" panose="02020603050405020304" pitchFamily="18" charset="0"/>
              </a:rPr>
              <a:t>Salary costs of the personnel of national, regional or local administrations, as well as those of other publicly owned or controlled institutions or enterprises,</a:t>
            </a:r>
            <a:r>
              <a:rPr lang="en-GB" sz="1100" dirty="0">
                <a:solidFill>
                  <a:prstClr val="black"/>
                </a:solidFill>
                <a:ea typeface="Times New Roman" panose="02020603050405020304" pitchFamily="18" charset="0"/>
              </a:rPr>
              <a:t> may be eligible to the extent that they relate to the cost of activities which the relevant public authority would not carry out if the action or operation were not undertaken.</a:t>
            </a:r>
            <a:endParaRPr lang="en-US" sz="1100" dirty="0">
              <a:solidFill>
                <a:prstClr val="black"/>
              </a:solidFill>
              <a:ea typeface="Times New Roman" panose="02020603050405020304" pitchFamily="18" charset="0"/>
            </a:endParaRPr>
          </a:p>
          <a:p>
            <a:pPr algn="just">
              <a:spcAft>
                <a:spcPts val="300"/>
              </a:spcAft>
            </a:pPr>
            <a:r>
              <a:rPr lang="en-GB" sz="1100" b="1" dirty="0">
                <a:solidFill>
                  <a:prstClr val="black"/>
                </a:solidFill>
                <a:ea typeface="Times New Roman" panose="02020603050405020304" pitchFamily="18" charset="0"/>
              </a:rPr>
              <a:t>The personnel shall not receive for the engagement in the project activities any other remuneration than their standard, regular salaries in their respective institutions</a:t>
            </a:r>
            <a:r>
              <a:rPr lang="en-GB" sz="1100" b="1" dirty="0">
                <a:solidFill>
                  <a:srgbClr val="000000"/>
                </a:solidFill>
                <a:ea typeface="Times New Roman" panose="02020603050405020304" pitchFamily="18" charset="0"/>
              </a:rPr>
              <a:t>.</a:t>
            </a:r>
            <a:endParaRPr lang="en-US" sz="1100" dirty="0">
              <a:solidFill>
                <a:prstClr val="black"/>
              </a:solidFill>
              <a:ea typeface="Times New Roman" panose="02020603050405020304" pitchFamily="18" charset="0"/>
            </a:endParaRPr>
          </a:p>
          <a:p>
            <a:pPr algn="just">
              <a:spcAft>
                <a:spcPts val="300"/>
              </a:spcAft>
            </a:pPr>
            <a:r>
              <a:rPr lang="en-GB" sz="1100" b="1" dirty="0">
                <a:solidFill>
                  <a:srgbClr val="000000"/>
                </a:solidFill>
                <a:ea typeface="Times New Roman" panose="02020603050405020304" pitchFamily="18" charset="0"/>
              </a:rPr>
              <a:t>The total sum of the salaries of personnel shall not exceed the amount of co-financing provided by the applicant, co-applicant(s) and affiliated entity(</a:t>
            </a:r>
            <a:r>
              <a:rPr lang="en-GB" sz="1100" b="1" dirty="0" err="1">
                <a:solidFill>
                  <a:srgbClr val="000000"/>
                </a:solidFill>
                <a:ea typeface="Times New Roman" panose="02020603050405020304" pitchFamily="18" charset="0"/>
              </a:rPr>
              <a:t>ies</a:t>
            </a:r>
            <a:r>
              <a:rPr lang="en-GB" sz="1100" b="1" dirty="0">
                <a:solidFill>
                  <a:srgbClr val="000000"/>
                </a:solidFill>
                <a:ea typeface="Times New Roman" panose="02020603050405020304" pitchFamily="18" charset="0"/>
              </a:rPr>
              <a:t>).</a:t>
            </a:r>
            <a:endParaRPr lang="en-US" sz="1100" dirty="0">
              <a:solidFill>
                <a:prstClr val="black"/>
              </a:solidFill>
              <a:ea typeface="Times New Roman" panose="02020603050405020304" pitchFamily="18" charset="0"/>
            </a:endParaRPr>
          </a:p>
          <a:p>
            <a:pPr algn="just">
              <a:spcAft>
                <a:spcPts val="300"/>
              </a:spcAft>
            </a:pPr>
            <a:r>
              <a:rPr lang="en-GB" sz="1100" dirty="0">
                <a:solidFill>
                  <a:srgbClr val="000000"/>
                </a:solidFill>
                <a:ea typeface="Times New Roman" panose="02020603050405020304" pitchFamily="18" charset="0"/>
              </a:rPr>
              <a:t>Prior to the signature of a grant contract, the contracting authority may require from the relevant beneficiaries the appointment of these staffers by their authorised representative in writing (indicating their names, project function and gross salaries).</a:t>
            </a:r>
            <a:endParaRPr lang="en-US" sz="1100" dirty="0">
              <a:solidFill>
                <a:prstClr val="black"/>
              </a:solidFill>
              <a:ea typeface="Times New Roman" panose="02020603050405020304" pitchFamily="18" charset="0"/>
            </a:endParaRPr>
          </a:p>
          <a:p>
            <a:pPr algn="just">
              <a:spcAft>
                <a:spcPts val="300"/>
              </a:spcAft>
            </a:pPr>
            <a:r>
              <a:rPr lang="en-GB" sz="1100" dirty="0">
                <a:solidFill>
                  <a:srgbClr val="000000"/>
                </a:solidFill>
                <a:ea typeface="Times New Roman" panose="02020603050405020304" pitchFamily="18" charset="0"/>
              </a:rPr>
              <a:t>Please note that this does not apply to professional staff recruited by the national, regional or local administrations, as well as other publicly owned or controlled institutions or enterprises, for the sole purpose of managing this project resulting from the grant award. </a:t>
            </a:r>
            <a:endParaRPr lang="en-US" sz="1100" dirty="0">
              <a:solidFill>
                <a:prstClr val="black"/>
              </a:solidFill>
              <a:ea typeface="Times New Roman" panose="02020603050405020304" pitchFamily="18" charset="0"/>
            </a:endParaRPr>
          </a:p>
          <a:p>
            <a:pPr algn="just">
              <a:spcAft>
                <a:spcPts val="300"/>
              </a:spcAft>
            </a:pPr>
            <a:r>
              <a:rPr lang="en-GB" sz="1100" dirty="0">
                <a:solidFill>
                  <a:srgbClr val="000000"/>
                </a:solidFill>
                <a:ea typeface="Times New Roman" panose="02020603050405020304" pitchFamily="18" charset="0"/>
              </a:rPr>
              <a:t>Please also note that in-house operational capacities will be assessed and accordingly most of the work should be carried by the applicants’ staff what should enforce internal capacities of the applicants.  </a:t>
            </a:r>
            <a:endParaRPr lang="en-US" sz="1100" dirty="0">
              <a:solidFill>
                <a:prstClr val="black"/>
              </a:solidFill>
              <a:ea typeface="Times New Roman" panose="02020603050405020304" pitchFamily="18" charset="0"/>
            </a:endParaRPr>
          </a:p>
          <a:p>
            <a:pPr algn="just">
              <a:spcAft>
                <a:spcPts val="300"/>
              </a:spcAft>
            </a:pPr>
            <a:r>
              <a:rPr lang="en-GB" sz="1100" dirty="0">
                <a:solidFill>
                  <a:prstClr val="black"/>
                </a:solidFill>
                <a:ea typeface="Times New Roman" panose="02020603050405020304" pitchFamily="18" charset="0"/>
              </a:rPr>
              <a:t>Applicants are reminded that in contracts where the EU grant exceeds €100,000 they must include in the budget the cost of an audit or expenditure verification carried out by an independent auditor before submitting the final financial report of the action. All grant contract requiring such an audit or expenditure verification will have the Annex G.VII referred in the list of annexes.</a:t>
            </a:r>
            <a:endParaRPr lang="en-US" sz="1100" dirty="0">
              <a:solidFill>
                <a:prstClr val="black"/>
              </a:solidFill>
              <a:ea typeface="Times New Roman" panose="02020603050405020304" pitchFamily="18" charset="0"/>
            </a:endParaRPr>
          </a:p>
          <a:p>
            <a:pPr algn="just">
              <a:spcAft>
                <a:spcPts val="300"/>
              </a:spcAft>
            </a:pPr>
            <a:r>
              <a:rPr lang="en-GB" sz="1100" dirty="0">
                <a:solidFill>
                  <a:prstClr val="black"/>
                </a:solidFill>
                <a:ea typeface="Times New Roman" panose="02020603050405020304" pitchFamily="18" charset="0"/>
              </a:rPr>
              <a:t>Visibility costs: as the grant beneficiaries will have to respect the programme requirements on visibility (please see Section 2.1.4 above), and as visibility can be instrumental for the sustainability of an action, the contracting authority strongly recommends that as a general rule applicants envisage an amount of at least 1 % of the total eligible costs for visibility purposes</a:t>
            </a:r>
            <a:endParaRPr lang="en-US" sz="1100" dirty="0">
              <a:solidFill>
                <a:prstClr val="black"/>
              </a:solidFill>
              <a:ea typeface="Times New Roman" panose="02020603050405020304" pitchFamily="18" charset="0"/>
            </a:endParaRPr>
          </a:p>
        </p:txBody>
      </p:sp>
    </p:spTree>
    <p:extLst>
      <p:ext uri="{BB962C8B-B14F-4D97-AF65-F5344CB8AC3E}">
        <p14:creationId xmlns:p14="http://schemas.microsoft.com/office/powerpoint/2010/main" val="24794791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1800" dirty="0"/>
              <a:t>Prior to the signature of a grant contract, the contracting authority may require from the relevant beneficiaries the appointment of these staffers by their authorised representative in writing (indicating their names, project function and gross salaries).</a:t>
            </a:r>
          </a:p>
          <a:p>
            <a:r>
              <a:rPr lang="en-GB" sz="1800" dirty="0"/>
              <a:t>Please note that this does not apply to professional staff recruited by the national, regional or local administrations, as well as other publicly owned or controlled institutions or enterprises, for the sole purpose of managing this project resulting from the grant award. </a:t>
            </a:r>
          </a:p>
          <a:p>
            <a:r>
              <a:rPr lang="en-GB" sz="1800" dirty="0"/>
              <a:t>Please also note that in-house operational capacities will be assessed and accordingly most of the work should be carried by the applicants’ staff what should enforce internal capacities of the applicants.  </a:t>
            </a:r>
          </a:p>
          <a:p>
            <a:endParaRPr lang="en-GB" dirty="0"/>
          </a:p>
        </p:txBody>
      </p:sp>
      <p:pic>
        <p:nvPicPr>
          <p:cNvPr id="4" name="Picture 3"/>
          <p:cNvPicPr>
            <a:picLocks noChangeAspect="1"/>
          </p:cNvPicPr>
          <p:nvPr/>
        </p:nvPicPr>
        <p:blipFill>
          <a:blip r:embed="rId2"/>
          <a:stretch>
            <a:fillRect/>
          </a:stretch>
        </p:blipFill>
        <p:spPr>
          <a:xfrm>
            <a:off x="698499" y="1138472"/>
            <a:ext cx="1734383" cy="377985"/>
          </a:xfrm>
          <a:prstGeom prst="rect">
            <a:avLst/>
          </a:prstGeom>
        </p:spPr>
      </p:pic>
    </p:spTree>
    <p:extLst>
      <p:ext uri="{BB962C8B-B14F-4D97-AF65-F5344CB8AC3E}">
        <p14:creationId xmlns:p14="http://schemas.microsoft.com/office/powerpoint/2010/main" val="25999543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692" y="1090246"/>
            <a:ext cx="8229600" cy="4677508"/>
          </a:xfrm>
        </p:spPr>
        <p:txBody>
          <a:bodyPr/>
          <a:lstStyle/>
          <a:p>
            <a:pPr marL="0" lvl="0" indent="0">
              <a:lnSpc>
                <a:spcPct val="100000"/>
              </a:lnSpc>
              <a:spcBef>
                <a:spcPct val="20000"/>
              </a:spcBef>
              <a:buNone/>
            </a:pPr>
            <a:r>
              <a:rPr lang="en-US" sz="1600" dirty="0">
                <a:solidFill>
                  <a:prstClr val="black"/>
                </a:solidFill>
              </a:rPr>
              <a:t> </a:t>
            </a:r>
            <a:r>
              <a:rPr lang="en-GB" sz="1600" b="1" u="sng" dirty="0">
                <a:solidFill>
                  <a:srgbClr val="C00000"/>
                </a:solidFill>
              </a:rPr>
              <a:t>Contingency reserve</a:t>
            </a:r>
            <a:endParaRPr lang="en-US" sz="1600" dirty="0">
              <a:solidFill>
                <a:srgbClr val="C00000"/>
              </a:solidFill>
            </a:endParaRPr>
          </a:p>
          <a:p>
            <a:pPr marL="342900" lvl="0" indent="-342900">
              <a:lnSpc>
                <a:spcPct val="100000"/>
              </a:lnSpc>
              <a:spcBef>
                <a:spcPct val="20000"/>
              </a:spcBef>
              <a:buFont typeface="Wingdings" panose="05000000000000000000" pitchFamily="2" charset="2"/>
              <a:buChar char="§"/>
            </a:pPr>
            <a:r>
              <a:rPr lang="en-GB" sz="1600" dirty="0">
                <a:solidFill>
                  <a:prstClr val="black"/>
                </a:solidFill>
              </a:rPr>
              <a:t>Maximum 5 % of the estimated direct eligible costs</a:t>
            </a:r>
          </a:p>
          <a:p>
            <a:pPr marL="342900" lvl="0" indent="-342900">
              <a:lnSpc>
                <a:spcPct val="100000"/>
              </a:lnSpc>
              <a:spcBef>
                <a:spcPct val="20000"/>
              </a:spcBef>
              <a:buFont typeface="Wingdings" panose="05000000000000000000" pitchFamily="2" charset="2"/>
              <a:buChar char="§"/>
            </a:pPr>
            <a:r>
              <a:rPr lang="en-GB" sz="1600" b="1" dirty="0">
                <a:solidFill>
                  <a:prstClr val="black"/>
                </a:solidFill>
              </a:rPr>
              <a:t>Prior written</a:t>
            </a:r>
            <a:r>
              <a:rPr lang="en-GB" sz="1600" dirty="0">
                <a:solidFill>
                  <a:prstClr val="black"/>
                </a:solidFill>
              </a:rPr>
              <a:t> </a:t>
            </a:r>
            <a:r>
              <a:rPr lang="en-GB" sz="1600" b="1" dirty="0">
                <a:solidFill>
                  <a:prstClr val="black"/>
                </a:solidFill>
              </a:rPr>
              <a:t>authorisation</a:t>
            </a:r>
            <a:r>
              <a:rPr lang="en-GB" sz="1600" dirty="0">
                <a:solidFill>
                  <a:prstClr val="black"/>
                </a:solidFill>
              </a:rPr>
              <a:t> of the contracting authority is necessary</a:t>
            </a:r>
          </a:p>
          <a:p>
            <a:pPr marL="0" lvl="0" indent="0">
              <a:lnSpc>
                <a:spcPct val="100000"/>
              </a:lnSpc>
              <a:spcBef>
                <a:spcPct val="20000"/>
              </a:spcBef>
              <a:buNone/>
            </a:pPr>
            <a:endParaRPr lang="en-US" sz="1600" dirty="0">
              <a:solidFill>
                <a:prstClr val="black"/>
              </a:solidFill>
            </a:endParaRPr>
          </a:p>
          <a:p>
            <a:pPr marL="0" lvl="0" indent="0">
              <a:lnSpc>
                <a:spcPct val="100000"/>
              </a:lnSpc>
              <a:spcBef>
                <a:spcPct val="20000"/>
              </a:spcBef>
              <a:buNone/>
            </a:pPr>
            <a:r>
              <a:rPr lang="en-GB" sz="1600" b="1" u="sng" dirty="0">
                <a:solidFill>
                  <a:srgbClr val="C00000"/>
                </a:solidFill>
              </a:rPr>
              <a:t>Eligible indirect costs</a:t>
            </a:r>
            <a:endParaRPr lang="en-US" sz="1600" b="1" dirty="0">
              <a:solidFill>
                <a:srgbClr val="C00000"/>
              </a:solidFill>
            </a:endParaRPr>
          </a:p>
          <a:p>
            <a:pPr marL="342900" lvl="0" indent="-342900">
              <a:lnSpc>
                <a:spcPct val="100000"/>
              </a:lnSpc>
              <a:spcBef>
                <a:spcPct val="20000"/>
              </a:spcBef>
              <a:buFont typeface="Wingdings" panose="05000000000000000000" pitchFamily="2" charset="2"/>
              <a:buChar char="§"/>
            </a:pPr>
            <a:r>
              <a:rPr lang="en-GB" sz="1600" dirty="0">
                <a:solidFill>
                  <a:prstClr val="black"/>
                </a:solidFill>
              </a:rPr>
              <a:t>The indirect costs incurred in carrying out the action may be eligible for flat-rate funding, but the total must not exceed 7 % of the estimated total eligible direct costs</a:t>
            </a:r>
          </a:p>
          <a:p>
            <a:pPr marL="342900" lvl="0" indent="-342900">
              <a:lnSpc>
                <a:spcPct val="100000"/>
              </a:lnSpc>
              <a:spcBef>
                <a:spcPct val="20000"/>
              </a:spcBef>
              <a:buFont typeface="Wingdings" panose="05000000000000000000" pitchFamily="2" charset="2"/>
              <a:buChar char="§"/>
            </a:pPr>
            <a:r>
              <a:rPr lang="en-GB" sz="1600" dirty="0">
                <a:solidFill>
                  <a:prstClr val="black"/>
                </a:solidFill>
              </a:rPr>
              <a:t>Indirect costs are eligible provided that they do not include costs assigned to another budget heading in the standard grant contract</a:t>
            </a:r>
          </a:p>
          <a:p>
            <a:pPr marL="0" lvl="0" indent="0">
              <a:lnSpc>
                <a:spcPct val="100000"/>
              </a:lnSpc>
              <a:spcBef>
                <a:spcPct val="20000"/>
              </a:spcBef>
              <a:buNone/>
            </a:pPr>
            <a:endParaRPr lang="en-GB" sz="1600" dirty="0">
              <a:solidFill>
                <a:srgbClr val="C00000"/>
              </a:solidFill>
            </a:endParaRPr>
          </a:p>
          <a:p>
            <a:pPr marL="0" lvl="0" indent="0">
              <a:lnSpc>
                <a:spcPct val="100000"/>
              </a:lnSpc>
              <a:spcBef>
                <a:spcPct val="20000"/>
              </a:spcBef>
              <a:buNone/>
            </a:pPr>
            <a:r>
              <a:rPr lang="en-US" sz="1600" b="1" u="sng" spc="10" dirty="0">
                <a:solidFill>
                  <a:srgbClr val="C00000"/>
                </a:solidFill>
                <a:cs typeface="Lucida Sans Unicode"/>
              </a:rPr>
              <a:t>Contributions </a:t>
            </a:r>
            <a:r>
              <a:rPr lang="en-US" sz="1600" b="1" u="sng" spc="40" dirty="0">
                <a:solidFill>
                  <a:srgbClr val="C00000"/>
                </a:solidFill>
                <a:cs typeface="Lucida Sans Unicode"/>
              </a:rPr>
              <a:t>in</a:t>
            </a:r>
            <a:r>
              <a:rPr lang="en-US" sz="1600" b="1" u="sng" spc="-270" dirty="0">
                <a:solidFill>
                  <a:srgbClr val="C00000"/>
                </a:solidFill>
                <a:cs typeface="Lucida Sans Unicode"/>
              </a:rPr>
              <a:t>  </a:t>
            </a:r>
            <a:r>
              <a:rPr lang="en-US" sz="1600" b="1" u="sng" spc="30" dirty="0">
                <a:solidFill>
                  <a:srgbClr val="C00000"/>
                </a:solidFill>
                <a:cs typeface="Lucida Sans Unicode"/>
              </a:rPr>
              <a:t>kind:</a:t>
            </a:r>
            <a:endParaRPr lang="en-US" sz="1600" u="sng" dirty="0">
              <a:solidFill>
                <a:srgbClr val="C00000"/>
              </a:solidFill>
              <a:cs typeface="Lucida Sans Unicode"/>
            </a:endParaRPr>
          </a:p>
          <a:p>
            <a:pPr marL="342900" lvl="0" indent="-342900">
              <a:lnSpc>
                <a:spcPct val="100000"/>
              </a:lnSpc>
              <a:spcBef>
                <a:spcPts val="1880"/>
              </a:spcBef>
              <a:buFont typeface="Wingdings" panose="05000000000000000000" pitchFamily="2" charset="2"/>
              <a:buChar char="§"/>
              <a:tabLst>
                <a:tab pos="260350" algn="l"/>
              </a:tabLst>
            </a:pPr>
            <a:r>
              <a:rPr lang="en-US" sz="1600" spc="-5" dirty="0">
                <a:solidFill>
                  <a:prstClr val="black"/>
                </a:solidFill>
                <a:cs typeface="Lucida Sans Unicode"/>
              </a:rPr>
              <a:t>Contributions </a:t>
            </a:r>
            <a:r>
              <a:rPr lang="en-US" sz="1600" spc="5" dirty="0">
                <a:solidFill>
                  <a:prstClr val="black"/>
                </a:solidFill>
                <a:cs typeface="Lucida Sans Unicode"/>
              </a:rPr>
              <a:t>in </a:t>
            </a:r>
            <a:r>
              <a:rPr lang="en-US" sz="1600" dirty="0">
                <a:solidFill>
                  <a:prstClr val="black"/>
                </a:solidFill>
                <a:cs typeface="Lucida Sans Unicode"/>
              </a:rPr>
              <a:t>kind</a:t>
            </a:r>
            <a:r>
              <a:rPr lang="en-US" sz="1600" spc="-5" dirty="0">
                <a:solidFill>
                  <a:prstClr val="black"/>
                </a:solidFill>
                <a:cs typeface="Lucida Sans Unicode"/>
              </a:rPr>
              <a:t> </a:t>
            </a:r>
            <a:r>
              <a:rPr lang="en-US" sz="1600" spc="-10" dirty="0">
                <a:solidFill>
                  <a:prstClr val="black"/>
                </a:solidFill>
                <a:uFill>
                  <a:solidFill>
                    <a:srgbClr val="404040"/>
                  </a:solidFill>
                </a:uFill>
                <a:cs typeface="Lucida Sans Unicode"/>
              </a:rPr>
              <a:t>are </a:t>
            </a:r>
            <a:r>
              <a:rPr lang="en-US" sz="1600" spc="-20" dirty="0">
                <a:solidFill>
                  <a:prstClr val="black"/>
                </a:solidFill>
                <a:uFill>
                  <a:solidFill>
                    <a:srgbClr val="404040"/>
                  </a:solidFill>
                </a:uFill>
                <a:cs typeface="Lucida Sans Unicode"/>
              </a:rPr>
              <a:t>not</a:t>
            </a:r>
            <a:r>
              <a:rPr lang="en-US" sz="1600" spc="-20" dirty="0">
                <a:solidFill>
                  <a:prstClr val="black"/>
                </a:solidFill>
                <a:cs typeface="Lucida Sans Unicode"/>
              </a:rPr>
              <a:t> </a:t>
            </a:r>
            <a:r>
              <a:rPr lang="en-US" sz="1600" spc="10" dirty="0">
                <a:solidFill>
                  <a:prstClr val="black"/>
                </a:solidFill>
                <a:cs typeface="Lucida Sans Unicode"/>
              </a:rPr>
              <a:t>eligible </a:t>
            </a:r>
            <a:r>
              <a:rPr lang="en-US" sz="1600" spc="-15" dirty="0">
                <a:solidFill>
                  <a:prstClr val="black"/>
                </a:solidFill>
                <a:cs typeface="Lucida Sans Unicode"/>
              </a:rPr>
              <a:t>cost and </a:t>
            </a:r>
            <a:r>
              <a:rPr lang="en-US" sz="1600" spc="5" dirty="0">
                <a:solidFill>
                  <a:prstClr val="black"/>
                </a:solidFill>
                <a:uFill>
                  <a:solidFill>
                    <a:srgbClr val="404040"/>
                  </a:solidFill>
                </a:uFill>
                <a:cs typeface="Lucida Sans Unicode"/>
              </a:rPr>
              <a:t>may </a:t>
            </a:r>
            <a:r>
              <a:rPr lang="en-US" sz="1600" spc="-20" dirty="0">
                <a:solidFill>
                  <a:prstClr val="black"/>
                </a:solidFill>
                <a:uFill>
                  <a:solidFill>
                    <a:srgbClr val="404040"/>
                  </a:solidFill>
                </a:uFill>
                <a:cs typeface="Lucida Sans Unicode"/>
              </a:rPr>
              <a:t>not</a:t>
            </a:r>
            <a:r>
              <a:rPr lang="en-US" sz="1600" spc="-20" dirty="0">
                <a:solidFill>
                  <a:prstClr val="black"/>
                </a:solidFill>
                <a:cs typeface="Lucida Sans Unicode"/>
              </a:rPr>
              <a:t> </a:t>
            </a:r>
            <a:r>
              <a:rPr lang="en-US" sz="1600" spc="10" dirty="0">
                <a:solidFill>
                  <a:prstClr val="black"/>
                </a:solidFill>
                <a:cs typeface="Lucida Sans Unicode"/>
              </a:rPr>
              <a:t>be </a:t>
            </a:r>
            <a:r>
              <a:rPr lang="en-US" sz="1600" dirty="0">
                <a:solidFill>
                  <a:prstClr val="black"/>
                </a:solidFill>
                <a:cs typeface="Lucida Sans Unicode"/>
              </a:rPr>
              <a:t>treated </a:t>
            </a:r>
            <a:r>
              <a:rPr lang="en-US" sz="1600" spc="-5" dirty="0">
                <a:solidFill>
                  <a:prstClr val="black"/>
                </a:solidFill>
                <a:cs typeface="Lucida Sans Unicode"/>
              </a:rPr>
              <a:t>as</a:t>
            </a:r>
            <a:r>
              <a:rPr lang="en-US" sz="1600" spc="20" dirty="0">
                <a:solidFill>
                  <a:prstClr val="black"/>
                </a:solidFill>
                <a:cs typeface="Lucida Sans Unicode"/>
              </a:rPr>
              <a:t> </a:t>
            </a:r>
            <a:r>
              <a:rPr lang="en-US" sz="1600" spc="-15" dirty="0">
                <a:solidFill>
                  <a:prstClr val="black"/>
                </a:solidFill>
                <a:cs typeface="Lucida Sans Unicode"/>
              </a:rPr>
              <a:t>co-financing</a:t>
            </a:r>
            <a:r>
              <a:rPr lang="en-US" sz="1600" dirty="0">
                <a:solidFill>
                  <a:prstClr val="black"/>
                </a:solidFill>
                <a:cs typeface="Lucida Sans Unicode"/>
              </a:rPr>
              <a:t> </a:t>
            </a:r>
            <a:r>
              <a:rPr lang="en-US" sz="1600" spc="5" dirty="0">
                <a:solidFill>
                  <a:prstClr val="black"/>
                </a:solidFill>
                <a:uFill>
                  <a:solidFill>
                    <a:srgbClr val="404040"/>
                  </a:solidFill>
                </a:uFill>
                <a:cs typeface="Lucida Sans Unicode"/>
              </a:rPr>
              <a:t>may </a:t>
            </a:r>
            <a:r>
              <a:rPr lang="en-US" sz="1600" spc="-20" dirty="0">
                <a:solidFill>
                  <a:prstClr val="black"/>
                </a:solidFill>
                <a:uFill>
                  <a:solidFill>
                    <a:srgbClr val="404040"/>
                  </a:solidFill>
                </a:uFill>
                <a:cs typeface="Lucida Sans Unicode"/>
              </a:rPr>
              <a:t>not</a:t>
            </a:r>
            <a:r>
              <a:rPr lang="en-US" sz="1600" spc="-20" dirty="0">
                <a:solidFill>
                  <a:prstClr val="black"/>
                </a:solidFill>
                <a:cs typeface="Lucida Sans Unicode"/>
              </a:rPr>
              <a:t> </a:t>
            </a:r>
            <a:r>
              <a:rPr lang="en-US" sz="1600" spc="10" dirty="0">
                <a:solidFill>
                  <a:prstClr val="black"/>
                </a:solidFill>
                <a:cs typeface="Lucida Sans Unicode"/>
              </a:rPr>
              <a:t>be </a:t>
            </a:r>
            <a:r>
              <a:rPr lang="en-US" sz="1600" dirty="0">
                <a:solidFill>
                  <a:prstClr val="black"/>
                </a:solidFill>
                <a:cs typeface="Lucida Sans Unicode"/>
              </a:rPr>
              <a:t>treated </a:t>
            </a:r>
            <a:r>
              <a:rPr lang="en-US" sz="1600" spc="-5" dirty="0">
                <a:solidFill>
                  <a:prstClr val="black"/>
                </a:solidFill>
                <a:cs typeface="Lucida Sans Unicode"/>
              </a:rPr>
              <a:t>as</a:t>
            </a:r>
            <a:r>
              <a:rPr lang="en-US" sz="1600" spc="20" dirty="0">
                <a:solidFill>
                  <a:prstClr val="black"/>
                </a:solidFill>
                <a:cs typeface="Lucida Sans Unicode"/>
              </a:rPr>
              <a:t> </a:t>
            </a:r>
            <a:r>
              <a:rPr lang="en-US" sz="1600" spc="-15" dirty="0">
                <a:solidFill>
                  <a:prstClr val="black"/>
                </a:solidFill>
                <a:cs typeface="Lucida Sans Unicode"/>
              </a:rPr>
              <a:t>co-financing</a:t>
            </a:r>
            <a:endParaRPr lang="en-US" sz="1600" dirty="0">
              <a:solidFill>
                <a:prstClr val="black"/>
              </a:solidFill>
              <a:cs typeface="Lucida Sans Unicode"/>
            </a:endParaRPr>
          </a:p>
          <a:p>
            <a:pPr marL="0" indent="0">
              <a:buNone/>
            </a:pPr>
            <a:endParaRPr lang="en-GB" sz="1200" dirty="0"/>
          </a:p>
          <a:p>
            <a:pPr marL="0" indent="0">
              <a:buNone/>
            </a:pPr>
            <a:r>
              <a:rPr lang="en-GB" sz="1200" dirty="0"/>
              <a:t>Contributions in kind are not eligible cost and may not be treated as co-financing may not be</a:t>
            </a:r>
          </a:p>
          <a:p>
            <a:pPr marL="0" indent="0">
              <a:buNone/>
            </a:pPr>
            <a:r>
              <a:rPr lang="en-GB" sz="1200" dirty="0"/>
              <a:t>treated as co-financing</a:t>
            </a:r>
            <a:endParaRPr lang="en-US" sz="1200" dirty="0"/>
          </a:p>
        </p:txBody>
      </p:sp>
    </p:spTree>
    <p:extLst>
      <p:ext uri="{BB962C8B-B14F-4D97-AF65-F5344CB8AC3E}">
        <p14:creationId xmlns:p14="http://schemas.microsoft.com/office/powerpoint/2010/main" val="7545058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091" y="1028700"/>
            <a:ext cx="8827477" cy="3550016"/>
          </a:xfrm>
        </p:spPr>
        <p:txBody>
          <a:bodyPr/>
          <a:lstStyle/>
          <a:p>
            <a:pPr marL="0" indent="0">
              <a:buNone/>
            </a:pPr>
            <a:r>
              <a:rPr lang="en-US" sz="1400" b="1" u="sng" dirty="0">
                <a:solidFill>
                  <a:srgbClr val="FF0000"/>
                </a:solidFill>
              </a:rPr>
              <a:t>Ineligible costs</a:t>
            </a:r>
          </a:p>
          <a:p>
            <a:pPr>
              <a:buFont typeface="Wingdings" panose="05000000000000000000" pitchFamily="2" charset="2"/>
              <a:buChar char="§"/>
            </a:pPr>
            <a:r>
              <a:rPr lang="en-US" sz="1100" dirty="0" smtClean="0"/>
              <a:t>value </a:t>
            </a:r>
            <a:r>
              <a:rPr lang="en-US" sz="1100" dirty="0"/>
              <a:t>added tax (VAT) except when it is non-recoverable under national VAT legislation;</a:t>
            </a:r>
          </a:p>
          <a:p>
            <a:pPr>
              <a:buFont typeface="Wingdings" panose="05000000000000000000" pitchFamily="2" charset="2"/>
              <a:buChar char="§"/>
            </a:pPr>
            <a:r>
              <a:rPr lang="en-US" sz="1100" dirty="0" smtClean="0"/>
              <a:t>the </a:t>
            </a:r>
            <a:r>
              <a:rPr lang="en-US" sz="1100" dirty="0"/>
              <a:t>decommissioning and the construction of nuclear power stations;</a:t>
            </a:r>
          </a:p>
          <a:p>
            <a:pPr>
              <a:buFont typeface="Wingdings" panose="05000000000000000000" pitchFamily="2" charset="2"/>
              <a:buChar char="§"/>
            </a:pPr>
            <a:r>
              <a:rPr lang="en-US" sz="1100" dirty="0" smtClean="0"/>
              <a:t>investment </a:t>
            </a:r>
            <a:r>
              <a:rPr lang="en-US" sz="1100" dirty="0"/>
              <a:t>to achieve the reduction of greenhouse gas emissions from activities falling under Annex I to Directive 2003/87/EC of the European Parliament and Council of 13 October 2003;</a:t>
            </a:r>
          </a:p>
          <a:p>
            <a:pPr>
              <a:buFont typeface="Wingdings" panose="05000000000000000000" pitchFamily="2" charset="2"/>
              <a:buChar char="§"/>
            </a:pPr>
            <a:r>
              <a:rPr lang="en-US" sz="1100" dirty="0"/>
              <a:t>the manufacturing, processing and marketing of tobacco and tobacco products;</a:t>
            </a:r>
          </a:p>
          <a:p>
            <a:pPr>
              <a:buFont typeface="Wingdings" panose="05000000000000000000" pitchFamily="2" charset="2"/>
              <a:buChar char="§"/>
            </a:pPr>
            <a:r>
              <a:rPr lang="en-US" sz="1100" dirty="0"/>
              <a:t>undertakings in difficulties as defined under Union State aid rules;</a:t>
            </a:r>
          </a:p>
          <a:p>
            <a:pPr>
              <a:buFont typeface="Wingdings" panose="05000000000000000000" pitchFamily="2" charset="2"/>
              <a:buChar char="§"/>
            </a:pPr>
            <a:r>
              <a:rPr lang="en-US" sz="1100" dirty="0"/>
              <a:t>investment in airport infrastructure unless related to environmental protection or accompanied by investment necessary to mitigate or reduce its negative environmental impact;</a:t>
            </a:r>
          </a:p>
          <a:p>
            <a:pPr>
              <a:buFont typeface="Wingdings" panose="05000000000000000000" pitchFamily="2" charset="2"/>
              <a:buChar char="§"/>
            </a:pPr>
            <a:r>
              <a:rPr lang="en-US" sz="1100" dirty="0"/>
              <a:t>debts and debt service charges (interest on debt);</a:t>
            </a:r>
          </a:p>
          <a:p>
            <a:pPr>
              <a:buFont typeface="Wingdings" panose="05000000000000000000" pitchFamily="2" charset="2"/>
              <a:buChar char="§"/>
            </a:pPr>
            <a:r>
              <a:rPr lang="en-US" sz="1100" dirty="0"/>
              <a:t>provisions for losses or potential future liabilities;</a:t>
            </a:r>
          </a:p>
          <a:p>
            <a:pPr>
              <a:buFont typeface="Wingdings" panose="05000000000000000000" pitchFamily="2" charset="2"/>
              <a:buChar char="§"/>
            </a:pPr>
            <a:r>
              <a:rPr lang="en-US" sz="1100" dirty="0"/>
              <a:t>cost declared by the beneficiaries and financed by another action or work </a:t>
            </a:r>
            <a:r>
              <a:rPr lang="en-US" sz="1100" dirty="0" err="1"/>
              <a:t>programme</a:t>
            </a:r>
            <a:r>
              <a:rPr lang="en-US" sz="1100" dirty="0"/>
              <a:t> receiving a Union grant;</a:t>
            </a:r>
          </a:p>
          <a:p>
            <a:pPr>
              <a:buFont typeface="Wingdings" panose="05000000000000000000" pitchFamily="2" charset="2"/>
              <a:buChar char="§"/>
            </a:pPr>
            <a:r>
              <a:rPr lang="en-US" sz="1100" dirty="0"/>
              <a:t>currency exchange losses;</a:t>
            </a:r>
          </a:p>
          <a:p>
            <a:pPr>
              <a:buFont typeface="Wingdings" panose="05000000000000000000" pitchFamily="2" charset="2"/>
              <a:buChar char="§"/>
            </a:pPr>
            <a:r>
              <a:rPr lang="en-US" sz="1100" dirty="0"/>
              <a:t>credits to third parties;</a:t>
            </a:r>
          </a:p>
          <a:p>
            <a:pPr>
              <a:buFont typeface="Wingdings" panose="05000000000000000000" pitchFamily="2" charset="2"/>
              <a:buChar char="§"/>
            </a:pPr>
            <a:r>
              <a:rPr lang="en-US" sz="1100" dirty="0"/>
              <a:t>fines, financial penalties and expenses of litigation;</a:t>
            </a:r>
          </a:p>
          <a:p>
            <a:pPr>
              <a:buFont typeface="Wingdings" panose="05000000000000000000" pitchFamily="2" charset="2"/>
              <a:buChar char="§"/>
            </a:pPr>
            <a:r>
              <a:rPr lang="en-US" sz="1100" dirty="0"/>
              <a:t>the purchase of land and existing buildings. However, by way of derogation, the purchase of land not built on and land built on in the amount up of to 10 % of the total eligible expenditure for the operation concerned shall be eligible for funding. For derelict sites and for those formerly in industrial use which comprise buildings, this limit shall be increased to 15 %. In exceptional and duly justified cases, this limit may be raised above the respective preceding percentages for operations concerning environmental conservation. </a:t>
            </a:r>
          </a:p>
          <a:p>
            <a:pPr marL="0" indent="0">
              <a:buNone/>
            </a:pPr>
            <a:endParaRPr lang="en-US" sz="1400" dirty="0"/>
          </a:p>
        </p:txBody>
      </p:sp>
    </p:spTree>
    <p:extLst>
      <p:ext uri="{BB962C8B-B14F-4D97-AF65-F5344CB8AC3E}">
        <p14:creationId xmlns:p14="http://schemas.microsoft.com/office/powerpoint/2010/main" val="14379108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1400" dirty="0" smtClean="0"/>
              <a:t>In </a:t>
            </a:r>
            <a:r>
              <a:rPr lang="en-US" sz="1400" dirty="0"/>
              <a:t>addition, the following costs are not eligible either:</a:t>
            </a:r>
          </a:p>
          <a:p>
            <a:r>
              <a:rPr lang="en-US" sz="1400" dirty="0"/>
              <a:t>consultant fees between the beneficiaries for services or work carried out within the project;</a:t>
            </a:r>
          </a:p>
          <a:p>
            <a:r>
              <a:rPr lang="en-US" sz="1400" dirty="0"/>
              <a:t>remuneration of any kind for staff of any of the beneficiaries being hired as external experts or freelance consultants;</a:t>
            </a:r>
          </a:p>
          <a:p>
            <a:r>
              <a:rPr lang="en-US" sz="1400" dirty="0"/>
              <a:t>taxes, customs and import duties and levies and/or charges having equivalent effect</a:t>
            </a:r>
          </a:p>
          <a:p>
            <a:endParaRPr lang="en-US" sz="1400" dirty="0"/>
          </a:p>
        </p:txBody>
      </p:sp>
      <p:pic>
        <p:nvPicPr>
          <p:cNvPr id="4" name="Picture 3"/>
          <p:cNvPicPr>
            <a:picLocks noChangeAspect="1"/>
          </p:cNvPicPr>
          <p:nvPr/>
        </p:nvPicPr>
        <p:blipFill>
          <a:blip r:embed="rId2"/>
          <a:stretch>
            <a:fillRect/>
          </a:stretch>
        </p:blipFill>
        <p:spPr>
          <a:xfrm>
            <a:off x="392034" y="1158299"/>
            <a:ext cx="1316850" cy="377985"/>
          </a:xfrm>
          <a:prstGeom prst="rect">
            <a:avLst/>
          </a:prstGeom>
        </p:spPr>
      </p:pic>
    </p:spTree>
    <p:extLst>
      <p:ext uri="{BB962C8B-B14F-4D97-AF65-F5344CB8AC3E}">
        <p14:creationId xmlns:p14="http://schemas.microsoft.com/office/powerpoint/2010/main" val="4291652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12750" marR="170180" lvl="0" indent="-248285">
              <a:lnSpc>
                <a:spcPts val="1800"/>
              </a:lnSpc>
              <a:spcBef>
                <a:spcPts val="535"/>
              </a:spcBef>
              <a:buNone/>
              <a:tabLst>
                <a:tab pos="412750" algn="l"/>
              </a:tabLst>
            </a:pPr>
            <a:r>
              <a:rPr lang="en-GB" sz="2000" b="1" i="1" dirty="0" smtClean="0">
                <a:solidFill>
                  <a:srgbClr val="F0660D"/>
                </a:solidFill>
              </a:rPr>
              <a:t>2</a:t>
            </a:r>
            <a:r>
              <a:rPr lang="en-GB" sz="2000" b="1" i="1" baseline="30000" dirty="0" smtClean="0">
                <a:solidFill>
                  <a:srgbClr val="F0660D"/>
                </a:solidFill>
              </a:rPr>
              <a:t>nd</a:t>
            </a:r>
            <a:r>
              <a:rPr lang="en-GB" sz="2000" b="1" i="1" dirty="0" smtClean="0">
                <a:solidFill>
                  <a:srgbClr val="F0660D"/>
                </a:solidFill>
              </a:rPr>
              <a:t>  </a:t>
            </a:r>
            <a:r>
              <a:rPr lang="en-GB" sz="2000" b="1" i="1" dirty="0">
                <a:solidFill>
                  <a:srgbClr val="F0660D"/>
                </a:solidFill>
              </a:rPr>
              <a:t>Call for Proposals </a:t>
            </a:r>
          </a:p>
          <a:p>
            <a:pPr marL="412750" marR="170180" lvl="0" indent="-248285">
              <a:lnSpc>
                <a:spcPts val="1800"/>
              </a:lnSpc>
              <a:spcBef>
                <a:spcPts val="535"/>
              </a:spcBef>
              <a:buNone/>
              <a:tabLst>
                <a:tab pos="412750" algn="l"/>
              </a:tabLst>
            </a:pPr>
            <a:endParaRPr lang="en-US" sz="2000" spc="15" dirty="0">
              <a:solidFill>
                <a:prstClr val="black"/>
              </a:solidFill>
              <a:latin typeface="Lucida Sans Unicode"/>
              <a:cs typeface="Lucida Sans Unicode"/>
            </a:endParaRPr>
          </a:p>
          <a:p>
            <a:pPr marL="507365" marR="170180" lvl="0" indent="-342900">
              <a:lnSpc>
                <a:spcPts val="1800"/>
              </a:lnSpc>
              <a:spcBef>
                <a:spcPts val="535"/>
              </a:spcBef>
              <a:buFont typeface="Wingdings" panose="05000000000000000000" pitchFamily="2" charset="2"/>
              <a:buChar char="§"/>
              <a:tabLst>
                <a:tab pos="412750" algn="l"/>
              </a:tabLst>
            </a:pPr>
            <a:r>
              <a:rPr lang="en-US" sz="2000" spc="15" dirty="0">
                <a:solidFill>
                  <a:prstClr val="black"/>
                </a:solidFill>
                <a:cs typeface="Lucida Sans Unicode"/>
              </a:rPr>
              <a:t>Published </a:t>
            </a:r>
            <a:r>
              <a:rPr lang="en-US" sz="2000" dirty="0">
                <a:solidFill>
                  <a:prstClr val="black"/>
                </a:solidFill>
                <a:cs typeface="Lucida Sans Unicode"/>
              </a:rPr>
              <a:t>on </a:t>
            </a:r>
            <a:r>
              <a:rPr lang="sr-Latn-RS" sz="2000" b="1" dirty="0" smtClean="0">
                <a:solidFill>
                  <a:prstClr val="black"/>
                </a:solidFill>
                <a:cs typeface="Lucida Sans Unicode"/>
              </a:rPr>
              <a:t>12 September </a:t>
            </a:r>
            <a:r>
              <a:rPr lang="en-US" sz="2000" b="1" spc="70" dirty="0" smtClean="0">
                <a:solidFill>
                  <a:prstClr val="black"/>
                </a:solidFill>
                <a:cs typeface="Lucida Sans Unicode"/>
              </a:rPr>
              <a:t>2019</a:t>
            </a:r>
            <a:r>
              <a:rPr lang="en-US" sz="2000" spc="70" dirty="0">
                <a:solidFill>
                  <a:prstClr val="black"/>
                </a:solidFill>
                <a:cs typeface="Lucida Sans Unicode"/>
              </a:rPr>
              <a:t>, </a:t>
            </a:r>
            <a:r>
              <a:rPr lang="en-US" sz="2000" spc="15" dirty="0">
                <a:solidFill>
                  <a:prstClr val="black"/>
                </a:solidFill>
                <a:cs typeface="Lucida Sans Unicode"/>
              </a:rPr>
              <a:t>according </a:t>
            </a:r>
            <a:r>
              <a:rPr lang="en-US" sz="2000" spc="-5" dirty="0">
                <a:solidFill>
                  <a:prstClr val="black"/>
                </a:solidFill>
                <a:cs typeface="Lucida Sans Unicode"/>
              </a:rPr>
              <a:t>to </a:t>
            </a:r>
            <a:r>
              <a:rPr lang="en-US" sz="2000" spc="10" dirty="0">
                <a:solidFill>
                  <a:prstClr val="black"/>
                </a:solidFill>
                <a:cs typeface="Lucida Sans Unicode"/>
              </a:rPr>
              <a:t>the rules </a:t>
            </a:r>
            <a:r>
              <a:rPr lang="en-US" sz="2000" spc="-5" dirty="0">
                <a:solidFill>
                  <a:prstClr val="black"/>
                </a:solidFill>
                <a:cs typeface="Lucida Sans Unicode"/>
              </a:rPr>
              <a:t>for</a:t>
            </a:r>
            <a:r>
              <a:rPr lang="en-US" sz="2000" spc="-250" dirty="0">
                <a:solidFill>
                  <a:prstClr val="black"/>
                </a:solidFill>
                <a:cs typeface="Lucida Sans Unicode"/>
              </a:rPr>
              <a:t> </a:t>
            </a:r>
            <a:r>
              <a:rPr lang="en-US" sz="2000" b="1" spc="50" dirty="0" smtClean="0">
                <a:solidFill>
                  <a:prstClr val="black"/>
                </a:solidFill>
                <a:cs typeface="Lucida Sans Unicode"/>
              </a:rPr>
              <a:t>open </a:t>
            </a:r>
            <a:r>
              <a:rPr lang="en-US" sz="2000" b="1" spc="65" dirty="0">
                <a:solidFill>
                  <a:prstClr val="black"/>
                </a:solidFill>
                <a:cs typeface="Lucida Sans Unicode"/>
              </a:rPr>
              <a:t>calls </a:t>
            </a:r>
            <a:r>
              <a:rPr lang="en-US" sz="2000" b="1" spc="40" dirty="0">
                <a:solidFill>
                  <a:prstClr val="black"/>
                </a:solidFill>
                <a:cs typeface="Lucida Sans Unicode"/>
              </a:rPr>
              <a:t>for</a:t>
            </a:r>
            <a:r>
              <a:rPr lang="en-US" sz="2000" b="1" spc="-430" dirty="0">
                <a:solidFill>
                  <a:prstClr val="black"/>
                </a:solidFill>
                <a:cs typeface="Lucida Sans Unicode"/>
              </a:rPr>
              <a:t> </a:t>
            </a:r>
            <a:r>
              <a:rPr lang="en-US" sz="2000" b="1" spc="-430" dirty="0" smtClean="0">
                <a:solidFill>
                  <a:prstClr val="black"/>
                </a:solidFill>
                <a:cs typeface="Lucida Sans Unicode"/>
              </a:rPr>
              <a:t>                             </a:t>
            </a:r>
            <a:r>
              <a:rPr lang="en-US" sz="2000" b="1" spc="45" dirty="0" smtClean="0">
                <a:solidFill>
                  <a:prstClr val="black"/>
                </a:solidFill>
                <a:cs typeface="Lucida Sans Unicode"/>
              </a:rPr>
              <a:t>proposals</a:t>
            </a:r>
            <a:endParaRPr lang="en-US" sz="2000" b="1" spc="45" dirty="0">
              <a:solidFill>
                <a:prstClr val="black"/>
              </a:solidFill>
              <a:cs typeface="Lucida Sans Unicode"/>
            </a:endParaRPr>
          </a:p>
          <a:p>
            <a:pPr marL="450215" marR="170180" lvl="0" indent="-285750">
              <a:lnSpc>
                <a:spcPts val="1800"/>
              </a:lnSpc>
              <a:spcBef>
                <a:spcPts val="535"/>
              </a:spcBef>
              <a:buFont typeface="Wingdings" panose="05000000000000000000" pitchFamily="2" charset="2"/>
              <a:buChar char="Ø"/>
              <a:tabLst>
                <a:tab pos="412750" algn="l"/>
              </a:tabLst>
            </a:pPr>
            <a:endParaRPr lang="en-US" sz="2000" b="1" spc="45" dirty="0">
              <a:solidFill>
                <a:prstClr val="black"/>
              </a:solidFill>
              <a:cs typeface="Lucida Sans Unicode"/>
            </a:endParaRPr>
          </a:p>
          <a:p>
            <a:pPr marL="507365" marR="170180" lvl="0" indent="-342900">
              <a:lnSpc>
                <a:spcPts val="1800"/>
              </a:lnSpc>
              <a:spcBef>
                <a:spcPts val="535"/>
              </a:spcBef>
              <a:buFont typeface="Wingdings" panose="05000000000000000000" pitchFamily="2" charset="2"/>
              <a:buChar char="§"/>
              <a:tabLst>
                <a:tab pos="412750" algn="l"/>
              </a:tabLst>
            </a:pPr>
            <a:r>
              <a:rPr lang="en-US" sz="2000" b="1" spc="15" dirty="0">
                <a:solidFill>
                  <a:prstClr val="black"/>
                </a:solidFill>
                <a:cs typeface="Lucida Sans Unicode"/>
              </a:rPr>
              <a:t>Deadline </a:t>
            </a:r>
            <a:r>
              <a:rPr lang="en-US" sz="2000" b="1" spc="-5" dirty="0">
                <a:solidFill>
                  <a:prstClr val="black"/>
                </a:solidFill>
                <a:cs typeface="Lucida Sans Unicode"/>
              </a:rPr>
              <a:t>for </a:t>
            </a:r>
            <a:r>
              <a:rPr lang="en-US" sz="2000" b="1" spc="10" dirty="0">
                <a:solidFill>
                  <a:prstClr val="black"/>
                </a:solidFill>
                <a:cs typeface="Lucida Sans Unicode"/>
              </a:rPr>
              <a:t>submission </a:t>
            </a:r>
            <a:r>
              <a:rPr lang="en-US" sz="2000" b="1" spc="-5" dirty="0">
                <a:solidFill>
                  <a:prstClr val="black"/>
                </a:solidFill>
                <a:cs typeface="Lucida Sans Unicode"/>
              </a:rPr>
              <a:t>of </a:t>
            </a:r>
            <a:r>
              <a:rPr lang="en-US" sz="2000" b="1" spc="15" dirty="0">
                <a:solidFill>
                  <a:prstClr val="black"/>
                </a:solidFill>
                <a:cs typeface="Lucida Sans Unicode"/>
              </a:rPr>
              <a:t>Concept </a:t>
            </a:r>
            <a:r>
              <a:rPr lang="en-US" sz="2000" b="1" spc="5" dirty="0" smtClean="0">
                <a:solidFill>
                  <a:prstClr val="black"/>
                </a:solidFill>
                <a:cs typeface="Lucida Sans Unicode"/>
              </a:rPr>
              <a:t>Notes and full application: </a:t>
            </a:r>
          </a:p>
          <a:p>
            <a:pPr marL="164465" marR="170180" lvl="0" indent="0">
              <a:lnSpc>
                <a:spcPts val="1800"/>
              </a:lnSpc>
              <a:spcBef>
                <a:spcPts val="535"/>
              </a:spcBef>
              <a:buNone/>
              <a:tabLst>
                <a:tab pos="412750" algn="l"/>
              </a:tabLst>
            </a:pPr>
            <a:r>
              <a:rPr lang="en-US" sz="2000" b="1" spc="65" dirty="0" smtClean="0">
                <a:solidFill>
                  <a:srgbClr val="C00000"/>
                </a:solidFill>
                <a:cs typeface="Lucida Sans Unicode"/>
              </a:rPr>
              <a:t>	 </a:t>
            </a:r>
            <a:r>
              <a:rPr lang="en-US" sz="2000" b="1" u="sng" spc="65" dirty="0" smtClean="0">
                <a:solidFill>
                  <a:srgbClr val="C00000"/>
                </a:solidFill>
                <a:cs typeface="Lucida Sans Unicode"/>
              </a:rPr>
              <a:t>27 </a:t>
            </a:r>
            <a:r>
              <a:rPr lang="en-US" sz="2000" b="1" u="sng" spc="65" dirty="0">
                <a:solidFill>
                  <a:srgbClr val="C00000"/>
                </a:solidFill>
                <a:cs typeface="Lucida Sans Unicode"/>
              </a:rPr>
              <a:t>December </a:t>
            </a:r>
            <a:r>
              <a:rPr lang="en-US" sz="2000" b="1" u="sng" spc="65" dirty="0" smtClean="0">
                <a:solidFill>
                  <a:srgbClr val="C00000"/>
                </a:solidFill>
                <a:cs typeface="Lucida Sans Unicode"/>
              </a:rPr>
              <a:t>2019</a:t>
            </a:r>
          </a:p>
          <a:p>
            <a:pPr marL="164465" marR="170180" lvl="0" indent="0">
              <a:lnSpc>
                <a:spcPts val="1800"/>
              </a:lnSpc>
              <a:spcBef>
                <a:spcPts val="535"/>
              </a:spcBef>
              <a:buNone/>
              <a:tabLst>
                <a:tab pos="412750" algn="l"/>
              </a:tabLst>
            </a:pPr>
            <a:endParaRPr lang="en-US" sz="2000" b="1" spc="100" dirty="0">
              <a:solidFill>
                <a:srgbClr val="C00000"/>
              </a:solidFill>
              <a:cs typeface="Lucida Sans Unicode"/>
            </a:endParaRPr>
          </a:p>
          <a:p>
            <a:pPr marL="507365" marR="170180" indent="-342900">
              <a:lnSpc>
                <a:spcPts val="1800"/>
              </a:lnSpc>
              <a:spcBef>
                <a:spcPts val="535"/>
              </a:spcBef>
              <a:buFont typeface="Wingdings" panose="05000000000000000000" pitchFamily="2" charset="2"/>
              <a:buChar char="§"/>
              <a:tabLst>
                <a:tab pos="412750" algn="l"/>
              </a:tabLst>
            </a:pPr>
            <a:r>
              <a:rPr lang="en-US" sz="2000" spc="5" dirty="0" smtClean="0">
                <a:solidFill>
                  <a:prstClr val="black"/>
                </a:solidFill>
                <a:cs typeface="Lucida Sans Unicode"/>
              </a:rPr>
              <a:t>Application </a:t>
            </a:r>
            <a:r>
              <a:rPr lang="en-US" sz="2000" spc="25" dirty="0">
                <a:solidFill>
                  <a:prstClr val="black"/>
                </a:solidFill>
                <a:cs typeface="Lucida Sans Unicode"/>
              </a:rPr>
              <a:t>package </a:t>
            </a:r>
            <a:r>
              <a:rPr lang="en-US" sz="2000" dirty="0">
                <a:solidFill>
                  <a:prstClr val="black"/>
                </a:solidFill>
                <a:cs typeface="Lucida Sans Unicode"/>
              </a:rPr>
              <a:t>is </a:t>
            </a:r>
            <a:r>
              <a:rPr lang="en-US" sz="2000" spc="10" dirty="0">
                <a:solidFill>
                  <a:prstClr val="black"/>
                </a:solidFill>
                <a:cs typeface="Lucida Sans Unicode"/>
              </a:rPr>
              <a:t>available </a:t>
            </a:r>
            <a:r>
              <a:rPr lang="en-US" sz="2000" spc="15" dirty="0">
                <a:solidFill>
                  <a:prstClr val="black"/>
                </a:solidFill>
                <a:cs typeface="Lucida Sans Unicode"/>
              </a:rPr>
              <a:t>at </a:t>
            </a:r>
            <a:r>
              <a:rPr lang="en-US" sz="2000" spc="10" dirty="0">
                <a:solidFill>
                  <a:prstClr val="black"/>
                </a:solidFill>
                <a:cs typeface="Lucida Sans Unicode"/>
              </a:rPr>
              <a:t>the </a:t>
            </a:r>
            <a:r>
              <a:rPr lang="en-US" sz="2000" spc="-5" dirty="0">
                <a:solidFill>
                  <a:prstClr val="black"/>
                </a:solidFill>
                <a:cs typeface="Lucida Sans Unicode"/>
              </a:rPr>
              <a:t>following</a:t>
            </a:r>
            <a:r>
              <a:rPr lang="en-US" sz="2000" spc="520" dirty="0">
                <a:solidFill>
                  <a:prstClr val="black"/>
                </a:solidFill>
                <a:cs typeface="Lucida Sans Unicode"/>
              </a:rPr>
              <a:t> </a:t>
            </a:r>
            <a:r>
              <a:rPr lang="en-US" sz="2000" spc="10" dirty="0">
                <a:solidFill>
                  <a:prstClr val="black"/>
                </a:solidFill>
                <a:cs typeface="Lucida Sans Unicode"/>
              </a:rPr>
              <a:t>websites: </a:t>
            </a:r>
            <a:r>
              <a:rPr lang="en-GB" sz="1800" u="sng" dirty="0">
                <a:solidFill>
                  <a:srgbClr val="0000FF"/>
                </a:solidFill>
                <a:ea typeface="Times New Roman" panose="02020603050405020304" pitchFamily="18" charset="0"/>
                <a:hlinkClick r:id="rId2"/>
              </a:rPr>
              <a:t>http://cbcsrb-mne.org/wp-content/uploads/2015/10/OP_CBP-SRB-MNE-2014-2020_ENG.pdf</a:t>
            </a:r>
            <a:r>
              <a:rPr lang="en-GB" sz="2000" dirty="0">
                <a:ea typeface="Times New Roman" panose="02020603050405020304" pitchFamily="18" charset="0"/>
              </a:rPr>
              <a:t>.</a:t>
            </a:r>
            <a:endParaRPr lang="en-US" sz="2000" dirty="0">
              <a:ea typeface="Times New Roman" panose="02020603050405020304" pitchFamily="18" charset="0"/>
            </a:endParaRPr>
          </a:p>
          <a:p>
            <a:pPr marL="507365" marR="170180" lvl="0" indent="-342900">
              <a:lnSpc>
                <a:spcPts val="1800"/>
              </a:lnSpc>
              <a:spcBef>
                <a:spcPts val="535"/>
              </a:spcBef>
              <a:buFont typeface="Wingdings" panose="05000000000000000000" pitchFamily="2" charset="2"/>
              <a:buChar char="§"/>
              <a:tabLst>
                <a:tab pos="412750" algn="l"/>
              </a:tabLst>
            </a:pPr>
            <a:endParaRPr lang="en-US" sz="2000" spc="10" dirty="0">
              <a:solidFill>
                <a:prstClr val="black"/>
              </a:solidFill>
              <a:cs typeface="Lucida Sans Unicode"/>
            </a:endParaRPr>
          </a:p>
          <a:p>
            <a:endParaRPr lang="en-US" dirty="0"/>
          </a:p>
        </p:txBody>
      </p:sp>
    </p:spTree>
    <p:extLst>
      <p:ext uri="{BB962C8B-B14F-4D97-AF65-F5344CB8AC3E}">
        <p14:creationId xmlns:p14="http://schemas.microsoft.com/office/powerpoint/2010/main" val="19593790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664" y="1856684"/>
            <a:ext cx="7939454" cy="4062651"/>
          </a:xfrm>
          <a:prstGeom prst="rect">
            <a:avLst/>
          </a:prstGeom>
        </p:spPr>
        <p:txBody>
          <a:bodyPr wrap="square">
            <a:spAutoFit/>
          </a:bodyPr>
          <a:lstStyle/>
          <a:p>
            <a:pPr algn="just">
              <a:spcBef>
                <a:spcPts val="1200"/>
              </a:spcBef>
              <a:spcAft>
                <a:spcPts val="1000"/>
              </a:spcAft>
            </a:pPr>
            <a:r>
              <a:rPr lang="en-GB" sz="1600" dirty="0">
                <a:solidFill>
                  <a:prstClr val="black"/>
                </a:solidFill>
                <a:ea typeface="Times New Roman" panose="02020603050405020304" pitchFamily="18" charset="0"/>
              </a:rPr>
              <a:t>Applications must be submitted in accordance with the instructions on the concept note and the full applications in the grant application form annexed to these guidelines (Annex A). </a:t>
            </a:r>
            <a:endParaRPr lang="en-US" sz="1600" dirty="0">
              <a:solidFill>
                <a:prstClr val="black"/>
              </a:solidFill>
              <a:ea typeface="Times New Roman" panose="02020603050405020304" pitchFamily="18" charset="0"/>
            </a:endParaRPr>
          </a:p>
          <a:p>
            <a:pPr algn="just">
              <a:spcAft>
                <a:spcPts val="1000"/>
              </a:spcAft>
            </a:pPr>
            <a:r>
              <a:rPr lang="en-GB" sz="1600" b="1" dirty="0">
                <a:solidFill>
                  <a:srgbClr val="000000"/>
                </a:solidFill>
                <a:ea typeface="Times New Roman" panose="02020603050405020304" pitchFamily="18" charset="0"/>
              </a:rPr>
              <a:t>Applicants must apply in English. </a:t>
            </a:r>
            <a:endParaRPr lang="en-US" sz="1600" dirty="0">
              <a:solidFill>
                <a:prstClr val="black"/>
              </a:solidFill>
              <a:ea typeface="Times New Roman" panose="02020603050405020304" pitchFamily="18" charset="0"/>
            </a:endParaRPr>
          </a:p>
          <a:p>
            <a:pPr algn="just">
              <a:spcAft>
                <a:spcPts val="1000"/>
              </a:spcAft>
            </a:pPr>
            <a:r>
              <a:rPr lang="en-GB" sz="1600" dirty="0" smtClean="0">
                <a:solidFill>
                  <a:srgbClr val="000000"/>
                </a:solidFill>
                <a:ea typeface="Times New Roman" panose="02020603050405020304" pitchFamily="18" charset="0"/>
              </a:rPr>
              <a:t>Clarifications </a:t>
            </a:r>
            <a:r>
              <a:rPr lang="en-GB" sz="1600" dirty="0">
                <a:solidFill>
                  <a:srgbClr val="000000"/>
                </a:solidFill>
                <a:ea typeface="Times New Roman" panose="02020603050405020304" pitchFamily="18" charset="0"/>
              </a:rPr>
              <a:t>will only be requested when the information provided is unclear and thus prevents the Contracting Authority from conducting an objective assessment.</a:t>
            </a:r>
            <a:endParaRPr lang="en-US" sz="1600" dirty="0">
              <a:solidFill>
                <a:prstClr val="black"/>
              </a:solidFill>
              <a:ea typeface="Times New Roman" panose="02020603050405020304" pitchFamily="18" charset="0"/>
            </a:endParaRPr>
          </a:p>
          <a:p>
            <a:pPr algn="just">
              <a:spcAft>
                <a:spcPts val="1000"/>
              </a:spcAft>
            </a:pPr>
            <a:r>
              <a:rPr lang="en-GB" sz="1600" dirty="0">
                <a:solidFill>
                  <a:prstClr val="black"/>
                </a:solidFill>
                <a:ea typeface="Times New Roman" panose="02020603050405020304" pitchFamily="18" charset="0"/>
              </a:rPr>
              <a:t>Hand-written applications will not be accepted.</a:t>
            </a:r>
            <a:endParaRPr lang="en-US" sz="1600" dirty="0">
              <a:solidFill>
                <a:prstClr val="black"/>
              </a:solidFill>
              <a:ea typeface="Times New Roman" panose="02020603050405020304" pitchFamily="18" charset="0"/>
            </a:endParaRPr>
          </a:p>
          <a:p>
            <a:pPr algn="just">
              <a:spcAft>
                <a:spcPts val="1000"/>
              </a:spcAft>
            </a:pPr>
            <a:r>
              <a:rPr lang="en-GB" sz="1600" dirty="0">
                <a:solidFill>
                  <a:srgbClr val="000000"/>
                </a:solidFill>
                <a:ea typeface="Times New Roman" panose="02020603050405020304" pitchFamily="18" charset="0"/>
              </a:rPr>
              <a:t>Please note that only the grant application form and the published annexes which have to be filled in (budget, logical framework) will be evaluated. It is therefore of utmost importance that these documents contain ALL the relevant information concerning the action.</a:t>
            </a:r>
            <a:r>
              <a:rPr lang="en-GB" sz="1600" b="1" dirty="0">
                <a:solidFill>
                  <a:srgbClr val="000000"/>
                </a:solidFill>
                <a:ea typeface="Times New Roman" panose="02020603050405020304" pitchFamily="18" charset="0"/>
              </a:rPr>
              <a:t> </a:t>
            </a:r>
            <a:endParaRPr lang="en-US" sz="1600" dirty="0">
              <a:solidFill>
                <a:prstClr val="black"/>
              </a:solidFill>
              <a:ea typeface="Times New Roman" panose="02020603050405020304" pitchFamily="18" charset="0"/>
            </a:endParaRPr>
          </a:p>
          <a:p>
            <a:pPr algn="just">
              <a:spcAft>
                <a:spcPts val="1000"/>
              </a:spcAft>
            </a:pPr>
            <a:r>
              <a:rPr lang="en-GB" sz="1600" b="1" dirty="0">
                <a:solidFill>
                  <a:prstClr val="black"/>
                </a:solidFill>
                <a:ea typeface="Times New Roman" panose="02020603050405020304" pitchFamily="18" charset="0"/>
              </a:rPr>
              <a:t>With the application the lead applicant also has to submit completed organisation data forms (Annex F) for the lead applicant, each (if any) co-applicants and each (if any) affiliated entities.</a:t>
            </a:r>
            <a:endParaRPr lang="en-US" sz="1600" dirty="0">
              <a:solidFill>
                <a:prstClr val="black"/>
              </a:solidFill>
              <a:ea typeface="Times New Roman" panose="02020603050405020304" pitchFamily="18" charset="0"/>
            </a:endParaRPr>
          </a:p>
          <a:p>
            <a:pPr algn="just">
              <a:spcAft>
                <a:spcPts val="1000"/>
              </a:spcAft>
            </a:pPr>
            <a:r>
              <a:rPr lang="en-GB" sz="1600" dirty="0">
                <a:solidFill>
                  <a:srgbClr val="000000"/>
                </a:solidFill>
                <a:ea typeface="Times New Roman" panose="02020603050405020304" pitchFamily="18" charset="0"/>
              </a:rPr>
              <a:t>No additional annexes should be sent.</a:t>
            </a:r>
            <a:endParaRPr lang="en-US" sz="1600" dirty="0">
              <a:solidFill>
                <a:prstClr val="black"/>
              </a:solidFill>
              <a:ea typeface="Times New Roman" panose="02020603050405020304" pitchFamily="18" charset="0"/>
            </a:endParaRPr>
          </a:p>
        </p:txBody>
      </p:sp>
      <p:sp>
        <p:nvSpPr>
          <p:cNvPr id="5" name="Rectangle 4"/>
          <p:cNvSpPr/>
          <p:nvPr/>
        </p:nvSpPr>
        <p:spPr>
          <a:xfrm>
            <a:off x="1081454" y="1165732"/>
            <a:ext cx="6973118" cy="369332"/>
          </a:xfrm>
          <a:prstGeom prst="rect">
            <a:avLst/>
          </a:prstGeom>
          <a:solidFill>
            <a:schemeClr val="bg1">
              <a:lumMod val="85000"/>
            </a:schemeClr>
          </a:solidFill>
        </p:spPr>
        <p:txBody>
          <a:bodyPr wrap="square">
            <a:spAutoFit/>
          </a:bodyPr>
          <a:lstStyle/>
          <a:p>
            <a:pPr algn="ctr"/>
            <a:r>
              <a:rPr lang="en-GB" b="1" dirty="0">
                <a:solidFill>
                  <a:srgbClr val="C00000"/>
                </a:solidFill>
                <a:ea typeface="Times New Roman" panose="02020603050405020304" pitchFamily="18" charset="0"/>
              </a:rPr>
              <a:t>How to apply and the procedures to follow</a:t>
            </a:r>
            <a:endParaRPr lang="en-US" b="1" dirty="0">
              <a:solidFill>
                <a:srgbClr val="C00000"/>
              </a:solidFill>
            </a:endParaRPr>
          </a:p>
        </p:txBody>
      </p:sp>
    </p:spTree>
    <p:extLst>
      <p:ext uri="{BB962C8B-B14F-4D97-AF65-F5344CB8AC3E}">
        <p14:creationId xmlns:p14="http://schemas.microsoft.com/office/powerpoint/2010/main" val="5622508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113006"/>
            <a:ext cx="6973118" cy="369332"/>
          </a:xfrm>
          <a:prstGeom prst="rect">
            <a:avLst/>
          </a:prstGeom>
          <a:solidFill>
            <a:sysClr val="window" lastClr="FFFFFF">
              <a:lumMod val="85000"/>
            </a:sysClr>
          </a:solidFill>
        </p:spPr>
        <p:txBody>
          <a:bodyPr wrap="square">
            <a:spAutoFit/>
          </a:bodyPr>
          <a:lstStyle/>
          <a:p>
            <a:pPr algn="ctr">
              <a:defRPr/>
            </a:pPr>
            <a:r>
              <a:rPr lang="en-GB" b="1" kern="0" dirty="0" smtClean="0">
                <a:solidFill>
                  <a:srgbClr val="C00000"/>
                </a:solidFill>
              </a:rPr>
              <a:t>Where and how to send </a:t>
            </a:r>
            <a:r>
              <a:rPr lang="sr-Latn-RS" b="1" kern="0" dirty="0" smtClean="0">
                <a:solidFill>
                  <a:srgbClr val="C00000"/>
                </a:solidFill>
              </a:rPr>
              <a:t>applications</a:t>
            </a:r>
            <a:endParaRPr lang="en-US" b="1" kern="0" dirty="0" smtClean="0">
              <a:solidFill>
                <a:srgbClr val="C00000"/>
              </a:solidFill>
            </a:endParaRPr>
          </a:p>
        </p:txBody>
      </p:sp>
      <p:sp>
        <p:nvSpPr>
          <p:cNvPr id="5" name="Rectangle 4"/>
          <p:cNvSpPr/>
          <p:nvPr/>
        </p:nvSpPr>
        <p:spPr>
          <a:xfrm>
            <a:off x="350829" y="1706456"/>
            <a:ext cx="8255977" cy="3482941"/>
          </a:xfrm>
          <a:prstGeom prst="rect">
            <a:avLst/>
          </a:prstGeom>
        </p:spPr>
        <p:txBody>
          <a:bodyPr wrap="square">
            <a:spAutoFit/>
          </a:bodyPr>
          <a:lstStyle/>
          <a:p>
            <a:pPr marL="412750" marR="319405" indent="-248285">
              <a:lnSpc>
                <a:spcPct val="79300"/>
              </a:lnSpc>
              <a:spcBef>
                <a:spcPts val="475"/>
              </a:spcBef>
              <a:buFont typeface="Wingdings" panose="05000000000000000000" pitchFamily="2" charset="2"/>
              <a:buChar char="§"/>
              <a:tabLst>
                <a:tab pos="412750" algn="l"/>
              </a:tabLst>
            </a:pPr>
            <a:r>
              <a:rPr lang="en-US" spc="-5" dirty="0">
                <a:solidFill>
                  <a:prstClr val="black"/>
                </a:solidFill>
                <a:cs typeface="Lucida Sans Unicode"/>
              </a:rPr>
              <a:t>The </a:t>
            </a:r>
            <a:r>
              <a:rPr lang="en-US" dirty="0">
                <a:solidFill>
                  <a:prstClr val="black"/>
                </a:solidFill>
                <a:cs typeface="Lucida Sans Unicode"/>
              </a:rPr>
              <a:t>deadline </a:t>
            </a:r>
            <a:r>
              <a:rPr lang="en-US" spc="-20" dirty="0">
                <a:solidFill>
                  <a:prstClr val="black"/>
                </a:solidFill>
                <a:cs typeface="Lucida Sans Unicode"/>
              </a:rPr>
              <a:t>for </a:t>
            </a:r>
            <a:r>
              <a:rPr lang="en-US" dirty="0">
                <a:solidFill>
                  <a:prstClr val="black"/>
                </a:solidFill>
                <a:cs typeface="Lucida Sans Unicode"/>
              </a:rPr>
              <a:t>the </a:t>
            </a:r>
            <a:r>
              <a:rPr lang="en-US" spc="-5" dirty="0">
                <a:solidFill>
                  <a:prstClr val="black"/>
                </a:solidFill>
                <a:cs typeface="Lucida Sans Unicode"/>
              </a:rPr>
              <a:t>submission </a:t>
            </a:r>
            <a:r>
              <a:rPr lang="en-US" spc="-15" dirty="0">
                <a:solidFill>
                  <a:prstClr val="black"/>
                </a:solidFill>
                <a:cs typeface="Lucida Sans Unicode"/>
              </a:rPr>
              <a:t>of </a:t>
            </a:r>
            <a:r>
              <a:rPr lang="en-US" spc="-15" dirty="0" smtClean="0">
                <a:solidFill>
                  <a:prstClr val="black"/>
                </a:solidFill>
                <a:cs typeface="Lucida Sans Unicode"/>
              </a:rPr>
              <a:t>applications </a:t>
            </a:r>
            <a:r>
              <a:rPr lang="en-US" spc="5" dirty="0" smtClean="0">
                <a:solidFill>
                  <a:prstClr val="black"/>
                </a:solidFill>
                <a:cs typeface="Lucida Sans Unicode"/>
              </a:rPr>
              <a:t>is </a:t>
            </a:r>
            <a:r>
              <a:rPr lang="en-US" b="1" spc="75" dirty="0">
                <a:solidFill>
                  <a:srgbClr val="C00000"/>
                </a:solidFill>
                <a:cs typeface="Lucida Sans Unicode"/>
              </a:rPr>
              <a:t>27</a:t>
            </a:r>
            <a:r>
              <a:rPr lang="en-US" b="1" spc="112" baseline="26315" dirty="0">
                <a:solidFill>
                  <a:srgbClr val="C00000"/>
                </a:solidFill>
                <a:cs typeface="Lucida Sans Unicode"/>
              </a:rPr>
              <a:t>th </a:t>
            </a:r>
            <a:r>
              <a:rPr lang="en-US" b="1" spc="15" dirty="0" smtClean="0">
                <a:solidFill>
                  <a:srgbClr val="C00000"/>
                </a:solidFill>
                <a:cs typeface="Lucida Sans Unicode"/>
              </a:rPr>
              <a:t> December </a:t>
            </a:r>
            <a:r>
              <a:rPr lang="en-US" b="1" spc="35" dirty="0" smtClean="0">
                <a:solidFill>
                  <a:srgbClr val="C00000"/>
                </a:solidFill>
                <a:cs typeface="Lucida Sans Unicode"/>
              </a:rPr>
              <a:t>2019</a:t>
            </a:r>
            <a:r>
              <a:rPr lang="en-US" spc="35" dirty="0">
                <a:solidFill>
                  <a:prstClr val="black"/>
                </a:solidFill>
                <a:cs typeface="Lucida Sans Unicode"/>
              </a:rPr>
              <a:t>, </a:t>
            </a:r>
            <a:r>
              <a:rPr lang="en-US" spc="-5" dirty="0">
                <a:solidFill>
                  <a:prstClr val="black"/>
                </a:solidFill>
                <a:cs typeface="Lucida Sans Unicode"/>
              </a:rPr>
              <a:t>as  </a:t>
            </a:r>
            <a:r>
              <a:rPr lang="en-US" spc="-10" dirty="0">
                <a:solidFill>
                  <a:prstClr val="black"/>
                </a:solidFill>
                <a:cs typeface="Lucida Sans Unicode"/>
              </a:rPr>
              <a:t>evidenced </a:t>
            </a:r>
            <a:r>
              <a:rPr lang="en-US" spc="10" dirty="0">
                <a:solidFill>
                  <a:prstClr val="black"/>
                </a:solidFill>
                <a:cs typeface="Lucida Sans Unicode"/>
              </a:rPr>
              <a:t>by </a:t>
            </a:r>
            <a:r>
              <a:rPr lang="en-US" dirty="0">
                <a:solidFill>
                  <a:prstClr val="black"/>
                </a:solidFill>
                <a:cs typeface="Lucida Sans Unicode"/>
              </a:rPr>
              <a:t>the </a:t>
            </a:r>
            <a:r>
              <a:rPr lang="en-US" spc="10" dirty="0">
                <a:solidFill>
                  <a:prstClr val="black"/>
                </a:solidFill>
                <a:cs typeface="Lucida Sans Unicode"/>
              </a:rPr>
              <a:t>date </a:t>
            </a:r>
            <a:r>
              <a:rPr lang="en-US" spc="-15" dirty="0">
                <a:solidFill>
                  <a:prstClr val="black"/>
                </a:solidFill>
                <a:cs typeface="Lucida Sans Unicode"/>
              </a:rPr>
              <a:t>of </a:t>
            </a:r>
            <a:r>
              <a:rPr lang="en-US" dirty="0">
                <a:solidFill>
                  <a:prstClr val="black"/>
                </a:solidFill>
                <a:cs typeface="Lucida Sans Unicode"/>
              </a:rPr>
              <a:t>dispatch, the postmark </a:t>
            </a:r>
            <a:r>
              <a:rPr lang="en-US" spc="-15" dirty="0">
                <a:solidFill>
                  <a:prstClr val="black"/>
                </a:solidFill>
                <a:cs typeface="Lucida Sans Unicode"/>
              </a:rPr>
              <a:t>or </a:t>
            </a:r>
            <a:r>
              <a:rPr lang="en-US" dirty="0">
                <a:solidFill>
                  <a:prstClr val="black"/>
                </a:solidFill>
                <a:cs typeface="Lucida Sans Unicode"/>
              </a:rPr>
              <a:t>the </a:t>
            </a:r>
            <a:r>
              <a:rPr lang="en-US" spc="10" dirty="0">
                <a:solidFill>
                  <a:prstClr val="black"/>
                </a:solidFill>
                <a:cs typeface="Lucida Sans Unicode"/>
              </a:rPr>
              <a:t>date </a:t>
            </a:r>
            <a:r>
              <a:rPr lang="en-US" spc="-15" dirty="0">
                <a:solidFill>
                  <a:prstClr val="black"/>
                </a:solidFill>
                <a:cs typeface="Lucida Sans Unicode"/>
              </a:rPr>
              <a:t>of </a:t>
            </a:r>
            <a:r>
              <a:rPr lang="en-US" dirty="0">
                <a:solidFill>
                  <a:prstClr val="black"/>
                </a:solidFill>
                <a:cs typeface="Lucida Sans Unicode"/>
              </a:rPr>
              <a:t>the deposit</a:t>
            </a:r>
            <a:r>
              <a:rPr lang="en-US" spc="-215" dirty="0">
                <a:solidFill>
                  <a:prstClr val="black"/>
                </a:solidFill>
                <a:cs typeface="Lucida Sans Unicode"/>
              </a:rPr>
              <a:t> </a:t>
            </a:r>
            <a:r>
              <a:rPr lang="en-US" spc="5" dirty="0">
                <a:solidFill>
                  <a:prstClr val="black"/>
                </a:solidFill>
                <a:cs typeface="Lucida Sans Unicode"/>
              </a:rPr>
              <a:t>slip.</a:t>
            </a:r>
            <a:endParaRPr lang="en-US" dirty="0">
              <a:solidFill>
                <a:prstClr val="black"/>
              </a:solidFill>
              <a:cs typeface="Lucida Sans Unicode"/>
            </a:endParaRPr>
          </a:p>
          <a:p>
            <a:pPr marL="412750" marR="319405" indent="-248285">
              <a:lnSpc>
                <a:spcPct val="79300"/>
              </a:lnSpc>
              <a:spcBef>
                <a:spcPts val="475"/>
              </a:spcBef>
              <a:buFont typeface="Wingdings" panose="05000000000000000000" pitchFamily="2" charset="2"/>
              <a:buChar char="§"/>
              <a:tabLst>
                <a:tab pos="412750" algn="l"/>
              </a:tabLst>
            </a:pPr>
            <a:r>
              <a:rPr lang="en-US" spc="5" dirty="0">
                <a:solidFill>
                  <a:prstClr val="black"/>
                </a:solidFill>
                <a:cs typeface="Lucida Sans Unicode"/>
              </a:rPr>
              <a:t>In </a:t>
            </a:r>
            <a:r>
              <a:rPr lang="en-US" dirty="0">
                <a:solidFill>
                  <a:prstClr val="black"/>
                </a:solidFill>
                <a:cs typeface="Lucida Sans Unicode"/>
              </a:rPr>
              <a:t>the </a:t>
            </a:r>
            <a:r>
              <a:rPr lang="en-US" spc="-15" dirty="0">
                <a:solidFill>
                  <a:prstClr val="black"/>
                </a:solidFill>
                <a:cs typeface="Lucida Sans Unicode"/>
              </a:rPr>
              <a:t>case of </a:t>
            </a:r>
            <a:r>
              <a:rPr lang="en-US" spc="-5" dirty="0">
                <a:solidFill>
                  <a:prstClr val="black"/>
                </a:solidFill>
                <a:cs typeface="Lucida Sans Unicode"/>
              </a:rPr>
              <a:t>hand-deliveries, </a:t>
            </a:r>
            <a:r>
              <a:rPr lang="en-US" dirty="0">
                <a:solidFill>
                  <a:prstClr val="black"/>
                </a:solidFill>
                <a:cs typeface="Lucida Sans Unicode"/>
              </a:rPr>
              <a:t>the deadline </a:t>
            </a:r>
            <a:r>
              <a:rPr lang="en-US" spc="-20" dirty="0">
                <a:solidFill>
                  <a:prstClr val="black"/>
                </a:solidFill>
                <a:cs typeface="Lucida Sans Unicode"/>
              </a:rPr>
              <a:t>for </a:t>
            </a:r>
            <a:r>
              <a:rPr lang="en-US" spc="-5" dirty="0">
                <a:solidFill>
                  <a:prstClr val="black"/>
                </a:solidFill>
                <a:cs typeface="Lucida Sans Unicode"/>
              </a:rPr>
              <a:t>receipt </a:t>
            </a:r>
            <a:r>
              <a:rPr lang="en-US" spc="5" dirty="0">
                <a:solidFill>
                  <a:prstClr val="black"/>
                </a:solidFill>
                <a:cs typeface="Lucida Sans Unicode"/>
              </a:rPr>
              <a:t>is </a:t>
            </a:r>
            <a:r>
              <a:rPr lang="en-US" spc="-5" dirty="0">
                <a:solidFill>
                  <a:prstClr val="black"/>
                </a:solidFill>
                <a:cs typeface="Lucida Sans Unicode"/>
              </a:rPr>
              <a:t>at </a:t>
            </a:r>
            <a:r>
              <a:rPr lang="en-US" spc="10" dirty="0">
                <a:solidFill>
                  <a:prstClr val="black"/>
                </a:solidFill>
                <a:cs typeface="Lucida Sans Unicode"/>
              </a:rPr>
              <a:t>15:00h,</a:t>
            </a:r>
            <a:r>
              <a:rPr lang="en-US" spc="-120" dirty="0">
                <a:solidFill>
                  <a:prstClr val="black"/>
                </a:solidFill>
                <a:cs typeface="Lucida Sans Unicode"/>
              </a:rPr>
              <a:t> </a:t>
            </a:r>
            <a:r>
              <a:rPr lang="en-US" spc="-5" dirty="0">
                <a:solidFill>
                  <a:prstClr val="black"/>
                </a:solidFill>
                <a:cs typeface="Lucida Sans Unicode"/>
              </a:rPr>
              <a:t>as</a:t>
            </a:r>
            <a:r>
              <a:rPr lang="en-US" dirty="0">
                <a:solidFill>
                  <a:prstClr val="black"/>
                </a:solidFill>
                <a:cs typeface="Lucida Sans Unicode"/>
              </a:rPr>
              <a:t> </a:t>
            </a:r>
            <a:r>
              <a:rPr lang="en-US" spc="-10" dirty="0">
                <a:solidFill>
                  <a:prstClr val="black"/>
                </a:solidFill>
                <a:cs typeface="Lucida Sans Unicode"/>
              </a:rPr>
              <a:t>evidenced </a:t>
            </a:r>
            <a:r>
              <a:rPr lang="en-US" spc="10" dirty="0">
                <a:solidFill>
                  <a:prstClr val="black"/>
                </a:solidFill>
                <a:cs typeface="Lucida Sans Unicode"/>
              </a:rPr>
              <a:t>by </a:t>
            </a:r>
            <a:r>
              <a:rPr lang="en-US" dirty="0">
                <a:solidFill>
                  <a:prstClr val="black"/>
                </a:solidFill>
                <a:cs typeface="Lucida Sans Unicode"/>
              </a:rPr>
              <a:t>the </a:t>
            </a:r>
            <a:r>
              <a:rPr lang="en-US" spc="-5" dirty="0">
                <a:solidFill>
                  <a:prstClr val="black"/>
                </a:solidFill>
                <a:cs typeface="Lucida Sans Unicode"/>
              </a:rPr>
              <a:t>signed </a:t>
            </a:r>
            <a:r>
              <a:rPr lang="en-US" spc="-15" dirty="0">
                <a:solidFill>
                  <a:prstClr val="black"/>
                </a:solidFill>
                <a:cs typeface="Lucida Sans Unicode"/>
              </a:rPr>
              <a:t>and </a:t>
            </a:r>
            <a:r>
              <a:rPr lang="en-US" spc="5" dirty="0">
                <a:solidFill>
                  <a:prstClr val="black"/>
                </a:solidFill>
                <a:cs typeface="Lucida Sans Unicode"/>
              </a:rPr>
              <a:t>dated </a:t>
            </a:r>
            <a:r>
              <a:rPr lang="en-US" dirty="0">
                <a:solidFill>
                  <a:prstClr val="black"/>
                </a:solidFill>
                <a:cs typeface="Lucida Sans Unicode"/>
              </a:rPr>
              <a:t>receipt. </a:t>
            </a:r>
            <a:r>
              <a:rPr lang="en-US" spc="-10" dirty="0">
                <a:solidFill>
                  <a:prstClr val="black"/>
                </a:solidFill>
                <a:cs typeface="Lucida Sans Unicode"/>
              </a:rPr>
              <a:t>Any </a:t>
            </a:r>
            <a:r>
              <a:rPr lang="en-US" spc="-15" dirty="0" smtClean="0">
                <a:solidFill>
                  <a:prstClr val="black"/>
                </a:solidFill>
                <a:cs typeface="Lucida Sans Unicode"/>
              </a:rPr>
              <a:t>applications </a:t>
            </a:r>
            <a:r>
              <a:rPr lang="en-US" spc="5" dirty="0" smtClean="0">
                <a:solidFill>
                  <a:prstClr val="black"/>
                </a:solidFill>
                <a:cs typeface="Lucida Sans Unicode"/>
              </a:rPr>
              <a:t>submitted </a:t>
            </a:r>
            <a:r>
              <a:rPr lang="en-US" b="1" spc="55" dirty="0">
                <a:solidFill>
                  <a:prstClr val="black"/>
                </a:solidFill>
                <a:cs typeface="Lucida Sans Unicode"/>
              </a:rPr>
              <a:t>after</a:t>
            </a:r>
            <a:r>
              <a:rPr lang="en-US" b="1" spc="-125" dirty="0">
                <a:solidFill>
                  <a:prstClr val="black"/>
                </a:solidFill>
                <a:cs typeface="Lucida Sans Unicode"/>
              </a:rPr>
              <a:t> </a:t>
            </a:r>
            <a:r>
              <a:rPr lang="en-US" b="1" spc="50" dirty="0">
                <a:solidFill>
                  <a:prstClr val="black"/>
                </a:solidFill>
                <a:cs typeface="Lucida Sans Unicode"/>
              </a:rPr>
              <a:t>the  </a:t>
            </a:r>
            <a:r>
              <a:rPr lang="en-US" b="1" spc="30" dirty="0">
                <a:solidFill>
                  <a:prstClr val="black"/>
                </a:solidFill>
                <a:cs typeface="Lucida Sans Unicode"/>
              </a:rPr>
              <a:t>deadline</a:t>
            </a:r>
            <a:r>
              <a:rPr lang="en-US" b="1" spc="-195" dirty="0">
                <a:solidFill>
                  <a:prstClr val="black"/>
                </a:solidFill>
                <a:cs typeface="Lucida Sans Unicode"/>
              </a:rPr>
              <a:t> </a:t>
            </a:r>
            <a:r>
              <a:rPr lang="en-US" b="1" spc="30" dirty="0">
                <a:solidFill>
                  <a:prstClr val="black"/>
                </a:solidFill>
                <a:cs typeface="Lucida Sans Unicode"/>
              </a:rPr>
              <a:t>will</a:t>
            </a:r>
            <a:r>
              <a:rPr lang="en-US" b="1" spc="-160" dirty="0">
                <a:solidFill>
                  <a:prstClr val="black"/>
                </a:solidFill>
                <a:cs typeface="Lucida Sans Unicode"/>
              </a:rPr>
              <a:t> </a:t>
            </a:r>
            <a:r>
              <a:rPr lang="en-US" b="1" spc="50" dirty="0">
                <a:solidFill>
                  <a:prstClr val="black"/>
                </a:solidFill>
                <a:cs typeface="Lucida Sans Unicode"/>
              </a:rPr>
              <a:t>be</a:t>
            </a:r>
            <a:r>
              <a:rPr lang="en-US" b="1" spc="-114" dirty="0">
                <a:solidFill>
                  <a:prstClr val="black"/>
                </a:solidFill>
                <a:cs typeface="Lucida Sans Unicode"/>
              </a:rPr>
              <a:t> </a:t>
            </a:r>
            <a:r>
              <a:rPr lang="en-US" b="1" spc="25" dirty="0">
                <a:solidFill>
                  <a:prstClr val="black"/>
                </a:solidFill>
                <a:cs typeface="Lucida Sans Unicode"/>
              </a:rPr>
              <a:t>rejected</a:t>
            </a:r>
          </a:p>
          <a:p>
            <a:pPr marL="412750" marR="319405" indent="-248285">
              <a:lnSpc>
                <a:spcPct val="79300"/>
              </a:lnSpc>
              <a:spcBef>
                <a:spcPts val="475"/>
              </a:spcBef>
              <a:buFont typeface="Wingdings" panose="05000000000000000000" pitchFamily="2" charset="2"/>
              <a:buChar char="§"/>
              <a:tabLst>
                <a:tab pos="412750" algn="l"/>
              </a:tabLst>
            </a:pPr>
            <a:r>
              <a:rPr lang="en-US" spc="-5" dirty="0">
                <a:solidFill>
                  <a:prstClr val="black"/>
                </a:solidFill>
                <a:cs typeface="Lucida Sans Unicode"/>
              </a:rPr>
              <a:t>The </a:t>
            </a:r>
            <a:r>
              <a:rPr lang="en-US" spc="-15" dirty="0" smtClean="0">
                <a:solidFill>
                  <a:prstClr val="black"/>
                </a:solidFill>
                <a:cs typeface="Lucida Sans Unicode"/>
              </a:rPr>
              <a:t>complete AF (part A and part B), budget and logical framework </a:t>
            </a:r>
            <a:r>
              <a:rPr lang="en-US" dirty="0" smtClean="0">
                <a:solidFill>
                  <a:prstClr val="black"/>
                </a:solidFill>
                <a:cs typeface="Lucida Sans Unicode"/>
              </a:rPr>
              <a:t>together </a:t>
            </a:r>
            <a:r>
              <a:rPr lang="en-US" dirty="0">
                <a:solidFill>
                  <a:prstClr val="black"/>
                </a:solidFill>
                <a:cs typeface="Lucida Sans Unicode"/>
              </a:rPr>
              <a:t>with </a:t>
            </a:r>
            <a:r>
              <a:rPr lang="en-US" spc="15" dirty="0">
                <a:solidFill>
                  <a:prstClr val="black"/>
                </a:solidFill>
                <a:cs typeface="Lucida Sans Unicode"/>
              </a:rPr>
              <a:t>its </a:t>
            </a:r>
            <a:r>
              <a:rPr lang="en-US" spc="-5" dirty="0">
                <a:solidFill>
                  <a:prstClr val="black"/>
                </a:solidFill>
                <a:cs typeface="Lucida Sans Unicode"/>
              </a:rPr>
              <a:t>relating </a:t>
            </a:r>
            <a:r>
              <a:rPr lang="en-US" spc="-10" dirty="0">
                <a:solidFill>
                  <a:prstClr val="black"/>
                </a:solidFill>
                <a:cs typeface="Lucida Sans Unicode"/>
              </a:rPr>
              <a:t>checklist </a:t>
            </a:r>
            <a:r>
              <a:rPr lang="en-US" spc="-15" dirty="0">
                <a:solidFill>
                  <a:prstClr val="black"/>
                </a:solidFill>
                <a:cs typeface="Lucida Sans Unicode"/>
              </a:rPr>
              <a:t>and </a:t>
            </a:r>
            <a:r>
              <a:rPr lang="en-US" spc="-5" dirty="0">
                <a:solidFill>
                  <a:prstClr val="black"/>
                </a:solidFill>
                <a:cs typeface="Lucida Sans Unicode"/>
              </a:rPr>
              <a:t>declaration </a:t>
            </a:r>
            <a:r>
              <a:rPr lang="en-US" spc="10" dirty="0">
                <a:solidFill>
                  <a:prstClr val="black"/>
                </a:solidFill>
                <a:cs typeface="Lucida Sans Unicode"/>
              </a:rPr>
              <a:t>by </a:t>
            </a:r>
            <a:r>
              <a:rPr lang="en-US" dirty="0">
                <a:solidFill>
                  <a:prstClr val="black"/>
                </a:solidFill>
                <a:cs typeface="Lucida Sans Unicode"/>
              </a:rPr>
              <a:t>the </a:t>
            </a:r>
            <a:r>
              <a:rPr lang="en-US" spc="-5" dirty="0">
                <a:solidFill>
                  <a:prstClr val="black"/>
                </a:solidFill>
                <a:cs typeface="Lucida Sans Unicode"/>
              </a:rPr>
              <a:t>lead  </a:t>
            </a:r>
            <a:r>
              <a:rPr lang="en-US" dirty="0">
                <a:solidFill>
                  <a:prstClr val="black"/>
                </a:solidFill>
                <a:cs typeface="Lucida Sans Unicode"/>
              </a:rPr>
              <a:t>applicant</a:t>
            </a:r>
            <a:r>
              <a:rPr lang="en-US" spc="-140" dirty="0">
                <a:solidFill>
                  <a:prstClr val="black"/>
                </a:solidFill>
                <a:cs typeface="Lucida Sans Unicode"/>
              </a:rPr>
              <a:t> </a:t>
            </a:r>
            <a:r>
              <a:rPr lang="en-US" spc="-10" dirty="0">
                <a:solidFill>
                  <a:prstClr val="black"/>
                </a:solidFill>
                <a:cs typeface="Lucida Sans Unicode"/>
              </a:rPr>
              <a:t>must</a:t>
            </a:r>
            <a:r>
              <a:rPr lang="en-US" spc="15" dirty="0">
                <a:solidFill>
                  <a:prstClr val="black"/>
                </a:solidFill>
                <a:cs typeface="Lucida Sans Unicode"/>
              </a:rPr>
              <a:t> </a:t>
            </a:r>
            <a:r>
              <a:rPr lang="en-US" spc="10" dirty="0">
                <a:solidFill>
                  <a:prstClr val="black"/>
                </a:solidFill>
                <a:cs typeface="Lucida Sans Unicode"/>
              </a:rPr>
              <a:t>be</a:t>
            </a:r>
            <a:r>
              <a:rPr lang="en-US" spc="-35" dirty="0">
                <a:solidFill>
                  <a:prstClr val="black"/>
                </a:solidFill>
                <a:cs typeface="Lucida Sans Unicode"/>
              </a:rPr>
              <a:t> </a:t>
            </a:r>
            <a:r>
              <a:rPr lang="en-US" spc="5" dirty="0">
                <a:solidFill>
                  <a:prstClr val="black"/>
                </a:solidFill>
                <a:cs typeface="Lucida Sans Unicode"/>
              </a:rPr>
              <a:t>submitted</a:t>
            </a:r>
            <a:r>
              <a:rPr lang="en-US" spc="-70" dirty="0">
                <a:solidFill>
                  <a:prstClr val="black"/>
                </a:solidFill>
                <a:cs typeface="Lucida Sans Unicode"/>
              </a:rPr>
              <a:t> </a:t>
            </a:r>
            <a:r>
              <a:rPr lang="en-US" spc="5" dirty="0">
                <a:solidFill>
                  <a:prstClr val="black"/>
                </a:solidFill>
                <a:cs typeface="Lucida Sans Unicode"/>
              </a:rPr>
              <a:t>in</a:t>
            </a:r>
            <a:r>
              <a:rPr lang="en-US" spc="70" dirty="0">
                <a:solidFill>
                  <a:prstClr val="black"/>
                </a:solidFill>
                <a:cs typeface="Lucida Sans Unicode"/>
              </a:rPr>
              <a:t> </a:t>
            </a:r>
            <a:r>
              <a:rPr lang="en-US" b="1" spc="25" dirty="0">
                <a:solidFill>
                  <a:prstClr val="black"/>
                </a:solidFill>
                <a:cs typeface="Lucida Sans Unicode"/>
              </a:rPr>
              <a:t>one</a:t>
            </a:r>
            <a:r>
              <a:rPr lang="en-US" b="1" spc="-114" dirty="0">
                <a:solidFill>
                  <a:prstClr val="black"/>
                </a:solidFill>
                <a:cs typeface="Lucida Sans Unicode"/>
              </a:rPr>
              <a:t> </a:t>
            </a:r>
            <a:r>
              <a:rPr lang="en-US" b="1" spc="30" dirty="0">
                <a:solidFill>
                  <a:prstClr val="black"/>
                </a:solidFill>
                <a:cs typeface="Lucida Sans Unicode"/>
              </a:rPr>
              <a:t>original</a:t>
            </a:r>
            <a:r>
              <a:rPr lang="en-US" b="1" spc="-160" dirty="0">
                <a:solidFill>
                  <a:prstClr val="black"/>
                </a:solidFill>
                <a:cs typeface="Lucida Sans Unicode"/>
              </a:rPr>
              <a:t> </a:t>
            </a:r>
            <a:r>
              <a:rPr lang="en-US" b="1" spc="35" dirty="0">
                <a:solidFill>
                  <a:prstClr val="black"/>
                </a:solidFill>
                <a:cs typeface="Lucida Sans Unicode"/>
              </a:rPr>
              <a:t>and</a:t>
            </a:r>
            <a:r>
              <a:rPr lang="en-US" b="1" spc="-70" dirty="0">
                <a:solidFill>
                  <a:prstClr val="black"/>
                </a:solidFill>
                <a:cs typeface="Lucida Sans Unicode"/>
              </a:rPr>
              <a:t> </a:t>
            </a:r>
            <a:r>
              <a:rPr lang="en-US" b="1" spc="-5" dirty="0">
                <a:solidFill>
                  <a:prstClr val="black"/>
                </a:solidFill>
                <a:cs typeface="Lucida Sans Unicode"/>
              </a:rPr>
              <a:t>3</a:t>
            </a:r>
            <a:r>
              <a:rPr lang="en-US" b="1" spc="-75" dirty="0">
                <a:solidFill>
                  <a:prstClr val="black"/>
                </a:solidFill>
                <a:cs typeface="Lucida Sans Unicode"/>
              </a:rPr>
              <a:t> </a:t>
            </a:r>
            <a:r>
              <a:rPr lang="en-US" b="1" spc="30" dirty="0">
                <a:solidFill>
                  <a:prstClr val="black"/>
                </a:solidFill>
                <a:cs typeface="Lucida Sans Unicode"/>
              </a:rPr>
              <a:t>copies </a:t>
            </a:r>
            <a:r>
              <a:rPr lang="en-US" b="1" spc="-190" dirty="0">
                <a:solidFill>
                  <a:prstClr val="black"/>
                </a:solidFill>
                <a:cs typeface="Lucida Sans Unicode"/>
              </a:rPr>
              <a:t> </a:t>
            </a:r>
            <a:r>
              <a:rPr lang="en-US" b="1" spc="40" dirty="0">
                <a:solidFill>
                  <a:prstClr val="black"/>
                </a:solidFill>
                <a:cs typeface="Lucida Sans Unicode"/>
              </a:rPr>
              <a:t>in</a:t>
            </a:r>
            <a:r>
              <a:rPr lang="en-US" b="1" spc="-130" dirty="0">
                <a:solidFill>
                  <a:prstClr val="black"/>
                </a:solidFill>
                <a:cs typeface="Lucida Sans Unicode"/>
              </a:rPr>
              <a:t> </a:t>
            </a:r>
            <a:r>
              <a:rPr lang="en-US" b="1" spc="40" dirty="0">
                <a:solidFill>
                  <a:prstClr val="black"/>
                </a:solidFill>
                <a:cs typeface="Lucida Sans Unicode"/>
              </a:rPr>
              <a:t>A4</a:t>
            </a:r>
            <a:r>
              <a:rPr lang="en-US" b="1" spc="-75" dirty="0">
                <a:solidFill>
                  <a:prstClr val="black"/>
                </a:solidFill>
                <a:cs typeface="Lucida Sans Unicode"/>
              </a:rPr>
              <a:t> </a:t>
            </a:r>
            <a:r>
              <a:rPr lang="en-US" b="1" spc="55" dirty="0">
                <a:solidFill>
                  <a:prstClr val="black"/>
                </a:solidFill>
                <a:cs typeface="Lucida Sans Unicode"/>
              </a:rPr>
              <a:t>size</a:t>
            </a:r>
            <a:r>
              <a:rPr lang="en-US" spc="55" dirty="0">
                <a:solidFill>
                  <a:prstClr val="black"/>
                </a:solidFill>
                <a:cs typeface="Lucida Sans Unicode"/>
              </a:rPr>
              <a:t>,</a:t>
            </a:r>
            <a:r>
              <a:rPr lang="en-US" spc="-200" dirty="0">
                <a:solidFill>
                  <a:prstClr val="black"/>
                </a:solidFill>
                <a:cs typeface="Lucida Sans Unicode"/>
              </a:rPr>
              <a:t> </a:t>
            </a:r>
            <a:r>
              <a:rPr lang="en-US" spc="-15" dirty="0">
                <a:solidFill>
                  <a:prstClr val="black"/>
                </a:solidFill>
                <a:cs typeface="Lucida Sans Unicode"/>
              </a:rPr>
              <a:t>each</a:t>
            </a:r>
            <a:r>
              <a:rPr lang="en-US" spc="-55" dirty="0">
                <a:solidFill>
                  <a:prstClr val="black"/>
                </a:solidFill>
                <a:cs typeface="Lucida Sans Unicode"/>
              </a:rPr>
              <a:t> </a:t>
            </a:r>
            <a:r>
              <a:rPr lang="en-US" spc="-10" dirty="0">
                <a:solidFill>
                  <a:prstClr val="black"/>
                </a:solidFill>
                <a:cs typeface="Lucida Sans Unicode"/>
              </a:rPr>
              <a:t>bound,  </a:t>
            </a:r>
            <a:r>
              <a:rPr lang="en-US" spc="5" dirty="0">
                <a:solidFill>
                  <a:prstClr val="black"/>
                </a:solidFill>
                <a:cs typeface="Lucida Sans Unicode"/>
              </a:rPr>
              <a:t>in </a:t>
            </a:r>
            <a:r>
              <a:rPr lang="en-US" dirty="0">
                <a:solidFill>
                  <a:prstClr val="black"/>
                </a:solidFill>
                <a:cs typeface="Lucida Sans Unicode"/>
              </a:rPr>
              <a:t>a </a:t>
            </a:r>
            <a:r>
              <a:rPr lang="en-US" spc="-10" dirty="0">
                <a:solidFill>
                  <a:prstClr val="black"/>
                </a:solidFill>
                <a:cs typeface="Lucida Sans Unicode"/>
              </a:rPr>
              <a:t>sealed</a:t>
            </a:r>
            <a:r>
              <a:rPr lang="en-US" spc="-105" dirty="0">
                <a:solidFill>
                  <a:prstClr val="black"/>
                </a:solidFill>
                <a:cs typeface="Lucida Sans Unicode"/>
              </a:rPr>
              <a:t> </a:t>
            </a:r>
            <a:r>
              <a:rPr lang="en-US" spc="-10" dirty="0">
                <a:solidFill>
                  <a:prstClr val="black"/>
                </a:solidFill>
                <a:cs typeface="Lucida Sans Unicode"/>
              </a:rPr>
              <a:t>envelope.</a:t>
            </a:r>
            <a:endParaRPr lang="en-US" spc="5" dirty="0">
              <a:solidFill>
                <a:prstClr val="black"/>
              </a:solidFill>
              <a:cs typeface="Lucida Sans Unicode"/>
            </a:endParaRPr>
          </a:p>
          <a:p>
            <a:pPr marL="412750" marR="319405" indent="-248285">
              <a:lnSpc>
                <a:spcPct val="79300"/>
              </a:lnSpc>
              <a:spcBef>
                <a:spcPts val="475"/>
              </a:spcBef>
              <a:buFont typeface="Wingdings" panose="05000000000000000000" pitchFamily="2" charset="2"/>
              <a:buChar char="§"/>
              <a:tabLst>
                <a:tab pos="412750" algn="l"/>
              </a:tabLst>
            </a:pPr>
            <a:r>
              <a:rPr lang="en-US" spc="5" dirty="0">
                <a:solidFill>
                  <a:prstClr val="black"/>
                </a:solidFill>
                <a:cs typeface="Lucida Sans Unicode"/>
              </a:rPr>
              <a:t>An </a:t>
            </a:r>
            <a:r>
              <a:rPr lang="en-US" spc="-10" dirty="0">
                <a:solidFill>
                  <a:prstClr val="black"/>
                </a:solidFill>
                <a:cs typeface="Lucida Sans Unicode"/>
              </a:rPr>
              <a:t>electronic </a:t>
            </a:r>
            <a:r>
              <a:rPr lang="en-US" spc="-15" dirty="0">
                <a:solidFill>
                  <a:prstClr val="black"/>
                </a:solidFill>
                <a:cs typeface="Lucida Sans Unicode"/>
              </a:rPr>
              <a:t>version </a:t>
            </a:r>
            <a:r>
              <a:rPr lang="en-US" b="1" spc="35" dirty="0">
                <a:solidFill>
                  <a:prstClr val="black"/>
                </a:solidFill>
                <a:cs typeface="Lucida Sans Unicode"/>
              </a:rPr>
              <a:t>(</a:t>
            </a:r>
            <a:r>
              <a:rPr lang="en-US" b="1" spc="35" dirty="0" err="1">
                <a:solidFill>
                  <a:prstClr val="black"/>
                </a:solidFill>
                <a:cs typeface="Lucida Sans Unicode"/>
              </a:rPr>
              <a:t>CD-Rom</a:t>
            </a:r>
            <a:r>
              <a:rPr lang="en-US" b="1" spc="35" dirty="0">
                <a:solidFill>
                  <a:prstClr val="black"/>
                </a:solidFill>
                <a:cs typeface="Lucida Sans Unicode"/>
              </a:rPr>
              <a:t> or USB stick) </a:t>
            </a:r>
            <a:r>
              <a:rPr lang="en-US" spc="-15" dirty="0">
                <a:solidFill>
                  <a:prstClr val="black"/>
                </a:solidFill>
                <a:cs typeface="Lucida Sans Unicode"/>
              </a:rPr>
              <a:t>of </a:t>
            </a:r>
            <a:r>
              <a:rPr lang="en-US" dirty="0">
                <a:solidFill>
                  <a:prstClr val="black"/>
                </a:solidFill>
                <a:cs typeface="Lucida Sans Unicode"/>
              </a:rPr>
              <a:t>the </a:t>
            </a:r>
            <a:r>
              <a:rPr lang="en-US" spc="-15" dirty="0" smtClean="0">
                <a:solidFill>
                  <a:prstClr val="black"/>
                </a:solidFill>
                <a:cs typeface="Lucida Sans Unicode"/>
              </a:rPr>
              <a:t>AF </a:t>
            </a:r>
            <a:r>
              <a:rPr lang="en-US" spc="-10" dirty="0" smtClean="0">
                <a:solidFill>
                  <a:prstClr val="black"/>
                </a:solidFill>
                <a:cs typeface="Lucida Sans Unicode"/>
              </a:rPr>
              <a:t>must </a:t>
            </a:r>
            <a:r>
              <a:rPr lang="en-US" spc="-5" dirty="0">
                <a:solidFill>
                  <a:prstClr val="black"/>
                </a:solidFill>
                <a:cs typeface="Lucida Sans Unicode"/>
              </a:rPr>
              <a:t>also </a:t>
            </a:r>
            <a:r>
              <a:rPr lang="en-US" spc="10" dirty="0">
                <a:solidFill>
                  <a:prstClr val="black"/>
                </a:solidFill>
                <a:cs typeface="Lucida Sans Unicode"/>
              </a:rPr>
              <a:t>be </a:t>
            </a:r>
            <a:r>
              <a:rPr lang="en-US" spc="5" dirty="0">
                <a:solidFill>
                  <a:prstClr val="black"/>
                </a:solidFill>
                <a:cs typeface="Lucida Sans Unicode"/>
              </a:rPr>
              <a:t>submitted  </a:t>
            </a:r>
            <a:r>
              <a:rPr lang="en-US" spc="-235" dirty="0">
                <a:solidFill>
                  <a:prstClr val="black"/>
                </a:solidFill>
                <a:cs typeface="Lucida Sans Unicode"/>
              </a:rPr>
              <a:t> </a:t>
            </a:r>
            <a:r>
              <a:rPr lang="en-US" spc="-15" dirty="0">
                <a:solidFill>
                  <a:prstClr val="black"/>
                </a:solidFill>
                <a:cs typeface="Lucida Sans Unicode"/>
              </a:rPr>
              <a:t>and  </a:t>
            </a:r>
            <a:r>
              <a:rPr lang="en-US" spc="-5" dirty="0">
                <a:solidFill>
                  <a:prstClr val="black"/>
                </a:solidFill>
                <a:cs typeface="Lucida Sans Unicode"/>
              </a:rPr>
              <a:t>contain </a:t>
            </a:r>
            <a:r>
              <a:rPr lang="en-US" u="sng" spc="-5" dirty="0">
                <a:solidFill>
                  <a:prstClr val="black"/>
                </a:solidFill>
                <a:uFill>
                  <a:solidFill>
                    <a:srgbClr val="000000"/>
                  </a:solidFill>
                </a:uFill>
                <a:cs typeface="Lucida Sans Unicode"/>
              </a:rPr>
              <a:t>exactly </a:t>
            </a:r>
            <a:r>
              <a:rPr lang="en-US" u="sng" dirty="0">
                <a:solidFill>
                  <a:prstClr val="black"/>
                </a:solidFill>
                <a:uFill>
                  <a:solidFill>
                    <a:srgbClr val="000000"/>
                  </a:solidFill>
                </a:uFill>
                <a:cs typeface="Lucida Sans Unicode"/>
              </a:rPr>
              <a:t>the </a:t>
            </a:r>
            <a:r>
              <a:rPr lang="en-US" u="sng" spc="-5" dirty="0">
                <a:solidFill>
                  <a:prstClr val="black"/>
                </a:solidFill>
                <a:uFill>
                  <a:solidFill>
                    <a:srgbClr val="000000"/>
                  </a:solidFill>
                </a:uFill>
                <a:cs typeface="Lucida Sans Unicode"/>
              </a:rPr>
              <a:t>same </a:t>
            </a:r>
            <a:r>
              <a:rPr lang="en-US" u="sng" spc="5" dirty="0">
                <a:solidFill>
                  <a:prstClr val="black"/>
                </a:solidFill>
                <a:uFill>
                  <a:solidFill>
                    <a:srgbClr val="000000"/>
                  </a:solidFill>
                </a:uFill>
                <a:cs typeface="Lucida Sans Unicode"/>
              </a:rPr>
              <a:t>application</a:t>
            </a:r>
            <a:r>
              <a:rPr lang="en-US" spc="5" dirty="0">
                <a:solidFill>
                  <a:prstClr val="black"/>
                </a:solidFill>
                <a:cs typeface="Lucida Sans Unicode"/>
              </a:rPr>
              <a:t> </a:t>
            </a:r>
            <a:r>
              <a:rPr lang="en-US" spc="-5" dirty="0">
                <a:solidFill>
                  <a:prstClr val="black"/>
                </a:solidFill>
                <a:cs typeface="Lucida Sans Unicode"/>
              </a:rPr>
              <a:t>as </a:t>
            </a:r>
            <a:r>
              <a:rPr lang="en-US" dirty="0">
                <a:solidFill>
                  <a:prstClr val="black"/>
                </a:solidFill>
                <a:cs typeface="Lucida Sans Unicode"/>
              </a:rPr>
              <a:t>the </a:t>
            </a:r>
            <a:r>
              <a:rPr lang="en-US" spc="5" dirty="0">
                <a:solidFill>
                  <a:prstClr val="black"/>
                </a:solidFill>
                <a:cs typeface="Lucida Sans Unicode"/>
              </a:rPr>
              <a:t>paper </a:t>
            </a:r>
            <a:r>
              <a:rPr lang="en-US" spc="-180" dirty="0">
                <a:solidFill>
                  <a:prstClr val="black"/>
                </a:solidFill>
                <a:cs typeface="Lucida Sans Unicode"/>
              </a:rPr>
              <a:t> </a:t>
            </a:r>
            <a:r>
              <a:rPr lang="en-US" spc="-20" dirty="0">
                <a:solidFill>
                  <a:prstClr val="black"/>
                </a:solidFill>
                <a:cs typeface="Lucida Sans Unicode"/>
              </a:rPr>
              <a:t>version.</a:t>
            </a:r>
            <a:endParaRPr lang="en-US" dirty="0">
              <a:solidFill>
                <a:prstClr val="black"/>
              </a:solidFill>
              <a:cs typeface="Lucida Sans Unicode"/>
            </a:endParaRPr>
          </a:p>
          <a:p>
            <a:pPr marL="412750" marR="319405" indent="-248285">
              <a:lnSpc>
                <a:spcPct val="79300"/>
              </a:lnSpc>
              <a:spcBef>
                <a:spcPts val="475"/>
              </a:spcBef>
              <a:buFont typeface="Wingdings" panose="05000000000000000000" pitchFamily="2" charset="2"/>
              <a:buChar char="§"/>
              <a:tabLst>
                <a:tab pos="412750" algn="l"/>
              </a:tabLst>
            </a:pPr>
            <a:r>
              <a:rPr lang="en-US" spc="5" dirty="0">
                <a:solidFill>
                  <a:prstClr val="black"/>
                </a:solidFill>
                <a:cs typeface="Lucida Sans Unicode"/>
              </a:rPr>
              <a:t>Applicants </a:t>
            </a:r>
            <a:r>
              <a:rPr lang="en-US" spc="-10" dirty="0">
                <a:solidFill>
                  <a:prstClr val="black"/>
                </a:solidFill>
                <a:cs typeface="Lucida Sans Unicode"/>
              </a:rPr>
              <a:t>must </a:t>
            </a:r>
            <a:r>
              <a:rPr lang="en-US" spc="10" dirty="0">
                <a:solidFill>
                  <a:prstClr val="black"/>
                </a:solidFill>
                <a:cs typeface="Lucida Sans Unicode"/>
              </a:rPr>
              <a:t>apply </a:t>
            </a:r>
            <a:r>
              <a:rPr lang="en-US" b="1" spc="40" dirty="0">
                <a:solidFill>
                  <a:prstClr val="black"/>
                </a:solidFill>
                <a:cs typeface="Lucida Sans Unicode"/>
              </a:rPr>
              <a:t>in</a:t>
            </a:r>
            <a:r>
              <a:rPr lang="en-US" b="1" spc="-285" dirty="0">
                <a:solidFill>
                  <a:prstClr val="black"/>
                </a:solidFill>
                <a:cs typeface="Lucida Sans Unicode"/>
              </a:rPr>
              <a:t> </a:t>
            </a:r>
            <a:r>
              <a:rPr lang="en-US" b="1" spc="30" dirty="0">
                <a:solidFill>
                  <a:prstClr val="black"/>
                </a:solidFill>
                <a:cs typeface="Lucida Sans Unicode"/>
              </a:rPr>
              <a:t>English.</a:t>
            </a:r>
            <a:endParaRPr lang="en-US" dirty="0">
              <a:solidFill>
                <a:prstClr val="black"/>
              </a:solidFill>
              <a:cs typeface="Lucida Sans Unicode"/>
            </a:endParaRPr>
          </a:p>
          <a:p>
            <a:pPr marL="412750" marR="319405" indent="-248285">
              <a:lnSpc>
                <a:spcPct val="79300"/>
              </a:lnSpc>
              <a:spcBef>
                <a:spcPts val="475"/>
              </a:spcBef>
              <a:buFont typeface="Wingdings" panose="05000000000000000000" pitchFamily="2" charset="2"/>
              <a:buChar char="§"/>
              <a:tabLst>
                <a:tab pos="412750" algn="l"/>
              </a:tabLst>
            </a:pPr>
            <a:r>
              <a:rPr lang="en-US" spc="-15" dirty="0">
                <a:solidFill>
                  <a:prstClr val="black"/>
                </a:solidFill>
                <a:cs typeface="Lucida Sans Unicode"/>
              </a:rPr>
              <a:t>Where </a:t>
            </a:r>
            <a:r>
              <a:rPr lang="en-US" spc="-5" dirty="0">
                <a:solidFill>
                  <a:prstClr val="black"/>
                </a:solidFill>
                <a:cs typeface="Lucida Sans Unicode"/>
              </a:rPr>
              <a:t>lead </a:t>
            </a:r>
            <a:r>
              <a:rPr lang="en-US" dirty="0">
                <a:solidFill>
                  <a:prstClr val="black"/>
                </a:solidFill>
                <a:cs typeface="Lucida Sans Unicode"/>
              </a:rPr>
              <a:t>applicants </a:t>
            </a:r>
            <a:r>
              <a:rPr lang="en-US" spc="-20" dirty="0">
                <a:solidFill>
                  <a:prstClr val="black"/>
                </a:solidFill>
                <a:cs typeface="Lucida Sans Unicode"/>
              </a:rPr>
              <a:t>send </a:t>
            </a:r>
            <a:r>
              <a:rPr lang="en-US" spc="-15" dirty="0">
                <a:solidFill>
                  <a:prstClr val="black"/>
                </a:solidFill>
                <a:cs typeface="Lucida Sans Unicode"/>
              </a:rPr>
              <a:t>several different concept </a:t>
            </a:r>
            <a:r>
              <a:rPr lang="en-US" spc="-10" dirty="0">
                <a:solidFill>
                  <a:prstClr val="black"/>
                </a:solidFill>
                <a:cs typeface="Lucida Sans Unicode"/>
              </a:rPr>
              <a:t>notes each </a:t>
            </a:r>
            <a:r>
              <a:rPr lang="en-US" spc="-20" dirty="0">
                <a:solidFill>
                  <a:prstClr val="black"/>
                </a:solidFill>
                <a:cs typeface="Lucida Sans Unicode"/>
              </a:rPr>
              <a:t>one </a:t>
            </a:r>
            <a:r>
              <a:rPr lang="en-US" b="1" spc="45" dirty="0">
                <a:solidFill>
                  <a:prstClr val="black"/>
                </a:solidFill>
                <a:cs typeface="Lucida Sans Unicode"/>
              </a:rPr>
              <a:t>must </a:t>
            </a:r>
            <a:r>
              <a:rPr lang="en-US" b="1" spc="50" dirty="0">
                <a:solidFill>
                  <a:prstClr val="black"/>
                </a:solidFill>
                <a:cs typeface="Lucida Sans Unicode"/>
              </a:rPr>
              <a:t>be </a:t>
            </a:r>
            <a:r>
              <a:rPr lang="en-US" b="1" spc="35" dirty="0">
                <a:solidFill>
                  <a:prstClr val="black"/>
                </a:solidFill>
                <a:cs typeface="Lucida Sans Unicode"/>
              </a:rPr>
              <a:t>sent  </a:t>
            </a:r>
            <a:r>
              <a:rPr lang="en-US" b="1" spc="15" dirty="0">
                <a:solidFill>
                  <a:prstClr val="black"/>
                </a:solidFill>
                <a:cs typeface="Lucida Sans Unicode"/>
              </a:rPr>
              <a:t>separately</a:t>
            </a:r>
            <a:r>
              <a:rPr lang="en-GB" sz="1000" dirty="0" smtClean="0">
                <a:solidFill>
                  <a:prstClr val="black"/>
                </a:solidFill>
                <a:ea typeface="Times New Roman" panose="02020603050405020304" pitchFamily="18" charset="0"/>
              </a:rPr>
              <a:t>.</a:t>
            </a:r>
            <a:endParaRPr lang="en-US" sz="1000" dirty="0">
              <a:solidFill>
                <a:prstClr val="black"/>
              </a:solidFill>
              <a:ea typeface="Times New Roman" panose="02020603050405020304" pitchFamily="18" charset="0"/>
            </a:endParaRPr>
          </a:p>
        </p:txBody>
      </p:sp>
    </p:spTree>
    <p:extLst>
      <p:ext uri="{BB962C8B-B14F-4D97-AF65-F5344CB8AC3E}">
        <p14:creationId xmlns:p14="http://schemas.microsoft.com/office/powerpoint/2010/main" val="4666061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4424"/>
            <a:ext cx="8229600" cy="514351"/>
          </a:xfrm>
        </p:spPr>
        <p:txBody>
          <a:bodyPr/>
          <a:lstStyle/>
          <a:p>
            <a:pPr lvl="0">
              <a:lnSpc>
                <a:spcPct val="100000"/>
              </a:lnSpc>
              <a:spcBef>
                <a:spcPts val="0"/>
              </a:spcBef>
              <a:defRPr/>
            </a:pPr>
            <a:r>
              <a:rPr lang="en-GB" sz="1800" b="1" kern="0" dirty="0">
                <a:solidFill>
                  <a:srgbClr val="C00000"/>
                </a:solidFill>
                <a:latin typeface="Calibri"/>
                <a:ea typeface="+mn-ea"/>
                <a:cs typeface="+mn-cs"/>
              </a:rPr>
              <a:t>Where and how to send </a:t>
            </a:r>
            <a:r>
              <a:rPr lang="sr-Latn-RS" sz="1800" b="1" kern="0" dirty="0">
                <a:solidFill>
                  <a:srgbClr val="C00000"/>
                </a:solidFill>
                <a:latin typeface="Calibri"/>
                <a:ea typeface="+mn-ea"/>
                <a:cs typeface="+mn-cs"/>
              </a:rPr>
              <a:t>applications</a:t>
            </a:r>
            <a:r>
              <a:rPr lang="en-US" sz="1800" b="1" kern="0" dirty="0">
                <a:solidFill>
                  <a:srgbClr val="C00000"/>
                </a:solidFill>
                <a:latin typeface="Calibri"/>
                <a:ea typeface="+mn-ea"/>
                <a:cs typeface="+mn-cs"/>
              </a:rPr>
              <a:t/>
            </a:r>
            <a:br>
              <a:rPr lang="en-US" sz="1800" b="1" kern="0" dirty="0">
                <a:solidFill>
                  <a:srgbClr val="C00000"/>
                </a:solidFill>
                <a:latin typeface="Calibri"/>
                <a:ea typeface="+mn-ea"/>
                <a:cs typeface="+mn-cs"/>
              </a:rPr>
            </a:br>
            <a:endParaRPr lang="en-GB" dirty="0"/>
          </a:p>
        </p:txBody>
      </p:sp>
      <p:sp>
        <p:nvSpPr>
          <p:cNvPr id="3" name="Content Placeholder 2"/>
          <p:cNvSpPr>
            <a:spLocks noGrp="1"/>
          </p:cNvSpPr>
          <p:nvPr>
            <p:ph idx="1"/>
          </p:nvPr>
        </p:nvSpPr>
        <p:spPr/>
        <p:txBody>
          <a:bodyPr/>
          <a:lstStyle/>
          <a:p>
            <a:pPr marL="0" lvl="0" indent="0">
              <a:lnSpc>
                <a:spcPct val="100000"/>
              </a:lnSpc>
              <a:spcBef>
                <a:spcPts val="0"/>
              </a:spcBef>
              <a:buNone/>
            </a:pPr>
            <a:endParaRPr lang="en-US" sz="1600" dirty="0" smtClean="0">
              <a:solidFill>
                <a:prstClr val="black"/>
              </a:solidFill>
            </a:endParaRPr>
          </a:p>
          <a:p>
            <a:pPr marL="0" lvl="0" indent="0">
              <a:lnSpc>
                <a:spcPct val="100000"/>
              </a:lnSpc>
              <a:spcBef>
                <a:spcPts val="0"/>
              </a:spcBef>
              <a:buNone/>
            </a:pPr>
            <a:r>
              <a:rPr lang="en-GB" sz="1600" b="1" dirty="0" smtClean="0">
                <a:solidFill>
                  <a:srgbClr val="C00000"/>
                </a:solidFill>
              </a:rPr>
              <a:t>Postal </a:t>
            </a:r>
            <a:r>
              <a:rPr lang="en-GB" sz="1600" b="1" dirty="0">
                <a:solidFill>
                  <a:srgbClr val="C00000"/>
                </a:solidFill>
              </a:rPr>
              <a:t>address/Address for hand delivery </a:t>
            </a:r>
            <a:endParaRPr lang="en-US" sz="1600" b="1" dirty="0">
              <a:solidFill>
                <a:srgbClr val="C00000"/>
              </a:solidFill>
            </a:endParaRPr>
          </a:p>
          <a:p>
            <a:pPr marL="0" lvl="0" indent="0">
              <a:lnSpc>
                <a:spcPct val="100000"/>
              </a:lnSpc>
              <a:spcBef>
                <a:spcPts val="0"/>
              </a:spcBef>
              <a:buNone/>
            </a:pPr>
            <a:endParaRPr lang="en-US" sz="1600" dirty="0">
              <a:solidFill>
                <a:srgbClr val="C00000"/>
              </a:solidFill>
            </a:endParaRPr>
          </a:p>
          <a:p>
            <a:pPr marL="0" lvl="0" indent="0">
              <a:lnSpc>
                <a:spcPct val="100000"/>
              </a:lnSpc>
              <a:spcBef>
                <a:spcPts val="0"/>
              </a:spcBef>
              <a:buNone/>
            </a:pPr>
            <a:r>
              <a:rPr lang="en-GB" sz="1600" dirty="0">
                <a:solidFill>
                  <a:srgbClr val="C00000"/>
                </a:solidFill>
              </a:rPr>
              <a:t>Ministry of Finance </a:t>
            </a:r>
            <a:endParaRPr lang="en-US" sz="1600" dirty="0">
              <a:solidFill>
                <a:srgbClr val="C00000"/>
              </a:solidFill>
            </a:endParaRPr>
          </a:p>
          <a:p>
            <a:pPr marL="0" lvl="0" indent="0">
              <a:lnSpc>
                <a:spcPct val="100000"/>
              </a:lnSpc>
              <a:spcBef>
                <a:spcPts val="0"/>
              </a:spcBef>
              <a:buNone/>
            </a:pPr>
            <a:r>
              <a:rPr lang="en-GB" sz="1600" dirty="0">
                <a:solidFill>
                  <a:srgbClr val="C00000"/>
                </a:solidFill>
              </a:rPr>
              <a:t>Department for Contracting and Financing of EU Funded Programmes (CFCU)</a:t>
            </a:r>
            <a:endParaRPr lang="en-US" sz="1600" dirty="0">
              <a:solidFill>
                <a:srgbClr val="C00000"/>
              </a:solidFill>
            </a:endParaRPr>
          </a:p>
          <a:p>
            <a:pPr marL="0" lvl="0" indent="0">
              <a:lnSpc>
                <a:spcPct val="100000"/>
              </a:lnSpc>
              <a:spcBef>
                <a:spcPts val="0"/>
              </a:spcBef>
              <a:buNone/>
            </a:pPr>
            <a:r>
              <a:rPr lang="en-GB" sz="1600" dirty="0">
                <a:solidFill>
                  <a:srgbClr val="C00000"/>
                </a:solidFill>
              </a:rPr>
              <a:t>Division for Tender Evaluation and Contracting</a:t>
            </a:r>
            <a:endParaRPr lang="en-US" sz="1600" dirty="0">
              <a:solidFill>
                <a:srgbClr val="C00000"/>
              </a:solidFill>
            </a:endParaRPr>
          </a:p>
          <a:p>
            <a:pPr marL="0" lvl="0" indent="0">
              <a:lnSpc>
                <a:spcPct val="100000"/>
              </a:lnSpc>
              <a:spcBef>
                <a:spcPts val="0"/>
              </a:spcBef>
              <a:buNone/>
            </a:pPr>
            <a:r>
              <a:rPr lang="en-GB" sz="1600" dirty="0">
                <a:solidFill>
                  <a:srgbClr val="C00000"/>
                </a:solidFill>
              </a:rPr>
              <a:t>3-5, </a:t>
            </a:r>
            <a:r>
              <a:rPr lang="en-GB" sz="1600" dirty="0" err="1">
                <a:solidFill>
                  <a:srgbClr val="C00000"/>
                </a:solidFill>
              </a:rPr>
              <a:t>Sremska</a:t>
            </a:r>
            <a:r>
              <a:rPr lang="en-GB" sz="1600" dirty="0">
                <a:solidFill>
                  <a:srgbClr val="C00000"/>
                </a:solidFill>
              </a:rPr>
              <a:t> </a:t>
            </a:r>
            <a:r>
              <a:rPr lang="en-GB" sz="1600" dirty="0" err="1">
                <a:solidFill>
                  <a:srgbClr val="C00000"/>
                </a:solidFill>
              </a:rPr>
              <a:t>Str</a:t>
            </a:r>
            <a:r>
              <a:rPr lang="en-GB" sz="1600" dirty="0">
                <a:solidFill>
                  <a:srgbClr val="C00000"/>
                </a:solidFill>
              </a:rPr>
              <a:t>, VII floor/office 701,</a:t>
            </a:r>
            <a:endParaRPr lang="en-US" sz="1600" dirty="0">
              <a:solidFill>
                <a:srgbClr val="C00000"/>
              </a:solidFill>
            </a:endParaRPr>
          </a:p>
          <a:p>
            <a:pPr marL="0" lvl="0" indent="0">
              <a:lnSpc>
                <a:spcPct val="100000"/>
              </a:lnSpc>
              <a:spcBef>
                <a:spcPts val="0"/>
              </a:spcBef>
              <a:buNone/>
            </a:pPr>
            <a:r>
              <a:rPr lang="en-GB" sz="1600" dirty="0">
                <a:solidFill>
                  <a:srgbClr val="C00000"/>
                </a:solidFill>
              </a:rPr>
              <a:t>11000 Belgrade, Republic of Serbia</a:t>
            </a:r>
          </a:p>
          <a:p>
            <a:pPr marL="0" lvl="0" indent="0">
              <a:lnSpc>
                <a:spcPct val="100000"/>
              </a:lnSpc>
              <a:spcBef>
                <a:spcPts val="0"/>
              </a:spcBef>
              <a:buNone/>
            </a:pPr>
            <a:endParaRPr lang="en-US" sz="1600" dirty="0">
              <a:solidFill>
                <a:prstClr val="black"/>
              </a:solidFill>
            </a:endParaRPr>
          </a:p>
          <a:p>
            <a:pPr marL="0" lvl="0" indent="0">
              <a:lnSpc>
                <a:spcPct val="100000"/>
              </a:lnSpc>
              <a:spcBef>
                <a:spcPts val="0"/>
              </a:spcBef>
              <a:buNone/>
            </a:pPr>
            <a:r>
              <a:rPr lang="en-GB" sz="1600" dirty="0" smtClean="0">
                <a:solidFill>
                  <a:prstClr val="black"/>
                </a:solidFill>
              </a:rPr>
              <a:t>Applications sent </a:t>
            </a:r>
            <a:r>
              <a:rPr lang="en-GB" sz="1600" dirty="0">
                <a:solidFill>
                  <a:prstClr val="black"/>
                </a:solidFill>
              </a:rPr>
              <a:t>by any other means (e.g. by fax or by e-mail) or delivered to other addresses will be rejected. </a:t>
            </a:r>
            <a:endParaRPr lang="en-US" sz="1600" dirty="0">
              <a:solidFill>
                <a:prstClr val="black"/>
              </a:solidFill>
            </a:endParaRPr>
          </a:p>
          <a:p>
            <a:pPr marL="0" lvl="0" indent="0">
              <a:lnSpc>
                <a:spcPct val="100000"/>
              </a:lnSpc>
              <a:spcBef>
                <a:spcPts val="0"/>
              </a:spcBef>
              <a:buNone/>
            </a:pPr>
            <a:r>
              <a:rPr lang="en-GB" sz="1600" b="1" dirty="0">
                <a:solidFill>
                  <a:prstClr val="black"/>
                </a:solidFill>
              </a:rPr>
              <a:t>Lead applicants must verify that their </a:t>
            </a:r>
            <a:r>
              <a:rPr lang="en-GB" sz="1600" b="1" dirty="0" smtClean="0">
                <a:solidFill>
                  <a:prstClr val="black"/>
                </a:solidFill>
              </a:rPr>
              <a:t>application is </a:t>
            </a:r>
            <a:r>
              <a:rPr lang="en-GB" sz="1600" b="1" dirty="0">
                <a:solidFill>
                  <a:prstClr val="black"/>
                </a:solidFill>
              </a:rPr>
              <a:t>complete using the checklist </a:t>
            </a:r>
            <a:r>
              <a:rPr lang="en-GB" sz="1600" b="1" dirty="0" smtClean="0">
                <a:solidFill>
                  <a:prstClr val="black"/>
                </a:solidFill>
              </a:rPr>
              <a:t>(</a:t>
            </a:r>
            <a:r>
              <a:rPr lang="en-GB" sz="1600" b="1" dirty="0">
                <a:solidFill>
                  <a:prstClr val="black"/>
                </a:solidFill>
              </a:rPr>
              <a:t>Part </a:t>
            </a:r>
            <a:r>
              <a:rPr lang="en-GB" sz="1600" b="1" dirty="0" smtClean="0">
                <a:solidFill>
                  <a:prstClr val="black"/>
                </a:solidFill>
              </a:rPr>
              <a:t>B </a:t>
            </a:r>
            <a:r>
              <a:rPr lang="en-GB" sz="1600" b="1" dirty="0">
                <a:solidFill>
                  <a:prstClr val="black"/>
                </a:solidFill>
              </a:rPr>
              <a:t>Section </a:t>
            </a:r>
            <a:r>
              <a:rPr lang="en-GB" sz="1600" b="1" dirty="0" smtClean="0">
                <a:solidFill>
                  <a:prstClr val="black"/>
                </a:solidFill>
              </a:rPr>
              <a:t>7 </a:t>
            </a:r>
            <a:r>
              <a:rPr lang="en-GB" sz="1600" b="1" dirty="0">
                <a:solidFill>
                  <a:prstClr val="black"/>
                </a:solidFill>
              </a:rPr>
              <a:t>of the grant application form). </a:t>
            </a:r>
            <a:r>
              <a:rPr lang="en-GB" sz="1600" b="1" u="sng" dirty="0">
                <a:solidFill>
                  <a:prstClr val="black"/>
                </a:solidFill>
              </a:rPr>
              <a:t>Incomplete </a:t>
            </a:r>
            <a:r>
              <a:rPr lang="en-GB" sz="1600" b="1" u="sng" dirty="0" smtClean="0">
                <a:solidFill>
                  <a:prstClr val="black"/>
                </a:solidFill>
              </a:rPr>
              <a:t>applications may </a:t>
            </a:r>
            <a:r>
              <a:rPr lang="en-GB" sz="1600" b="1" u="sng" dirty="0">
                <a:solidFill>
                  <a:prstClr val="black"/>
                </a:solidFill>
              </a:rPr>
              <a:t>be rejected.</a:t>
            </a:r>
            <a:endParaRPr lang="en-US" sz="1600" dirty="0">
              <a:solidFill>
                <a:prstClr val="black"/>
              </a:solidFill>
            </a:endParaRPr>
          </a:p>
          <a:p>
            <a:endParaRPr lang="en-GB" dirty="0"/>
          </a:p>
        </p:txBody>
      </p:sp>
    </p:spTree>
    <p:extLst>
      <p:ext uri="{BB962C8B-B14F-4D97-AF65-F5344CB8AC3E}">
        <p14:creationId xmlns:p14="http://schemas.microsoft.com/office/powerpoint/2010/main" val="783176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1088"/>
            <a:ext cx="8229600" cy="465138"/>
          </a:xfrm>
        </p:spPr>
        <p:txBody>
          <a:bodyPr/>
          <a:lstStyle/>
          <a:p>
            <a:r>
              <a:rPr lang="en-GB" sz="1800" b="1" kern="0" dirty="0">
                <a:solidFill>
                  <a:srgbClr val="C00000"/>
                </a:solidFill>
                <a:latin typeface="Calibri"/>
              </a:rPr>
              <a:t>Where and how to send </a:t>
            </a:r>
            <a:r>
              <a:rPr lang="sr-Latn-RS" sz="1800" b="1" kern="0" dirty="0">
                <a:solidFill>
                  <a:srgbClr val="C00000"/>
                </a:solidFill>
                <a:latin typeface="Calibri"/>
              </a:rPr>
              <a:t>applications</a:t>
            </a:r>
            <a:endParaRPr lang="en-GB" dirty="0"/>
          </a:p>
        </p:txBody>
      </p:sp>
      <p:sp>
        <p:nvSpPr>
          <p:cNvPr id="3" name="Content Placeholder 2"/>
          <p:cNvSpPr>
            <a:spLocks noGrp="1"/>
          </p:cNvSpPr>
          <p:nvPr>
            <p:ph idx="1"/>
          </p:nvPr>
        </p:nvSpPr>
        <p:spPr>
          <a:xfrm>
            <a:off x="457200" y="2102224"/>
            <a:ext cx="8229600" cy="1680882"/>
          </a:xfrm>
        </p:spPr>
        <p:txBody>
          <a:bodyPr/>
          <a:lstStyle/>
          <a:p>
            <a:pPr marL="0" lvl="0" indent="0" algn="just">
              <a:lnSpc>
                <a:spcPct val="100000"/>
              </a:lnSpc>
              <a:spcBef>
                <a:spcPts val="0"/>
              </a:spcBef>
              <a:spcAft>
                <a:spcPts val="1000"/>
              </a:spcAft>
              <a:buNone/>
            </a:pPr>
            <a:r>
              <a:rPr lang="en-GB" sz="1800" dirty="0">
                <a:solidFill>
                  <a:prstClr val="black"/>
                </a:solidFill>
                <a:ea typeface="Times New Roman" panose="02020603050405020304" pitchFamily="18" charset="0"/>
              </a:rPr>
              <a:t>The envelope must bear the </a:t>
            </a:r>
            <a:r>
              <a:rPr lang="en-GB" sz="1800" b="1" u="sng" dirty="0">
                <a:solidFill>
                  <a:prstClr val="black"/>
                </a:solidFill>
                <a:ea typeface="Times New Roman" panose="02020603050405020304" pitchFamily="18" charset="0"/>
              </a:rPr>
              <a:t>reference number and the title of the call for proposals</a:t>
            </a:r>
            <a:r>
              <a:rPr lang="en-GB" sz="1800" dirty="0">
                <a:solidFill>
                  <a:prstClr val="black"/>
                </a:solidFill>
                <a:ea typeface="Times New Roman" panose="02020603050405020304" pitchFamily="18" charset="0"/>
              </a:rPr>
              <a:t>, together with the number and title of the specific objective of the </a:t>
            </a:r>
            <a:r>
              <a:rPr lang="en-GB" sz="1800" dirty="0" smtClean="0">
                <a:solidFill>
                  <a:prstClr val="black"/>
                </a:solidFill>
                <a:ea typeface="Times New Roman" panose="02020603050405020304" pitchFamily="18" charset="0"/>
              </a:rPr>
              <a:t>call, </a:t>
            </a:r>
            <a:r>
              <a:rPr lang="en-GB" sz="1800" dirty="0">
                <a:solidFill>
                  <a:prstClr val="black"/>
                </a:solidFill>
                <a:ea typeface="Times New Roman" panose="02020603050405020304" pitchFamily="18" charset="0"/>
              </a:rPr>
              <a:t>the full name and address of the lead applicant, and the words ‘Not to be opened before the opening session’ and ‘</a:t>
            </a:r>
            <a:r>
              <a:rPr lang="en-GB" sz="1800" i="1" dirty="0">
                <a:solidFill>
                  <a:prstClr val="black"/>
                </a:solidFill>
                <a:ea typeface="Times New Roman" panose="02020603050405020304" pitchFamily="18" charset="0"/>
              </a:rPr>
              <a:t>Ne </a:t>
            </a:r>
            <a:r>
              <a:rPr lang="en-GB" sz="1800" i="1" dirty="0" err="1">
                <a:solidFill>
                  <a:prstClr val="black"/>
                </a:solidFill>
                <a:ea typeface="Times New Roman" panose="02020603050405020304" pitchFamily="18" charset="0"/>
              </a:rPr>
              <a:t>otvarati</a:t>
            </a:r>
            <a:r>
              <a:rPr lang="en-GB" sz="1800" i="1" dirty="0">
                <a:solidFill>
                  <a:prstClr val="black"/>
                </a:solidFill>
                <a:ea typeface="Times New Roman" panose="02020603050405020304" pitchFamily="18" charset="0"/>
              </a:rPr>
              <a:t> pre </a:t>
            </a:r>
            <a:r>
              <a:rPr lang="en-GB" sz="1800" i="1" dirty="0" err="1">
                <a:solidFill>
                  <a:prstClr val="black"/>
                </a:solidFill>
                <a:ea typeface="Times New Roman" panose="02020603050405020304" pitchFamily="18" charset="0"/>
              </a:rPr>
              <a:t>početka</a:t>
            </a:r>
            <a:r>
              <a:rPr lang="en-GB" sz="1800" i="1" dirty="0">
                <a:solidFill>
                  <a:prstClr val="black"/>
                </a:solidFill>
                <a:ea typeface="Times New Roman" panose="02020603050405020304" pitchFamily="18" charset="0"/>
              </a:rPr>
              <a:t> </a:t>
            </a:r>
            <a:r>
              <a:rPr lang="en-GB" sz="1800" i="1" dirty="0" err="1">
                <a:solidFill>
                  <a:prstClr val="black"/>
                </a:solidFill>
                <a:ea typeface="Times New Roman" panose="02020603050405020304" pitchFamily="18" charset="0"/>
              </a:rPr>
              <a:t>zvani</a:t>
            </a:r>
            <a:r>
              <a:rPr lang="sr-Latn-RS" sz="1800" i="1" dirty="0">
                <a:solidFill>
                  <a:prstClr val="black"/>
                </a:solidFill>
                <a:ea typeface="Times New Roman" panose="02020603050405020304" pitchFamily="18" charset="0"/>
              </a:rPr>
              <a:t>čnog </a:t>
            </a:r>
            <a:r>
              <a:rPr lang="en-GB" sz="1800" i="1" dirty="0" err="1">
                <a:solidFill>
                  <a:prstClr val="black"/>
                </a:solidFill>
                <a:ea typeface="Times New Roman" panose="02020603050405020304" pitchFamily="18" charset="0"/>
              </a:rPr>
              <a:t>sastanka</a:t>
            </a:r>
            <a:r>
              <a:rPr lang="en-GB" sz="1800" i="1" dirty="0">
                <a:solidFill>
                  <a:prstClr val="black"/>
                </a:solidFill>
                <a:ea typeface="Times New Roman" panose="02020603050405020304" pitchFamily="18" charset="0"/>
              </a:rPr>
              <a:t> </a:t>
            </a:r>
            <a:r>
              <a:rPr lang="en-GB" sz="1800" i="1" dirty="0" err="1">
                <a:solidFill>
                  <a:prstClr val="black"/>
                </a:solidFill>
                <a:ea typeface="Times New Roman" panose="02020603050405020304" pitchFamily="18" charset="0"/>
              </a:rPr>
              <a:t>za</a:t>
            </a:r>
            <a:r>
              <a:rPr lang="en-GB" sz="1800" i="1" dirty="0">
                <a:solidFill>
                  <a:prstClr val="black"/>
                </a:solidFill>
                <a:ea typeface="Times New Roman" panose="02020603050405020304" pitchFamily="18" charset="0"/>
              </a:rPr>
              <a:t> </a:t>
            </a:r>
            <a:r>
              <a:rPr lang="en-GB" sz="1800" i="1" dirty="0" err="1">
                <a:solidFill>
                  <a:prstClr val="black"/>
                </a:solidFill>
                <a:ea typeface="Times New Roman" panose="02020603050405020304" pitchFamily="18" charset="0"/>
              </a:rPr>
              <a:t>otvaranje</a:t>
            </a:r>
            <a:r>
              <a:rPr lang="en-GB" sz="1800" i="1" dirty="0">
                <a:solidFill>
                  <a:prstClr val="black"/>
                </a:solidFill>
                <a:ea typeface="Times New Roman" panose="02020603050405020304" pitchFamily="18" charset="0"/>
              </a:rPr>
              <a:t> </a:t>
            </a:r>
            <a:r>
              <a:rPr lang="en-GB" sz="1800" i="1" dirty="0" err="1">
                <a:solidFill>
                  <a:prstClr val="black"/>
                </a:solidFill>
                <a:ea typeface="Times New Roman" panose="02020603050405020304" pitchFamily="18" charset="0"/>
              </a:rPr>
              <a:t>predloga</a:t>
            </a:r>
            <a:r>
              <a:rPr lang="en-GB" sz="1800" i="1" dirty="0">
                <a:solidFill>
                  <a:prstClr val="black"/>
                </a:solidFill>
                <a:ea typeface="Times New Roman" panose="02020603050405020304" pitchFamily="18" charset="0"/>
              </a:rPr>
              <a:t> </a:t>
            </a:r>
            <a:r>
              <a:rPr lang="en-GB" sz="1800" i="1" dirty="0" err="1">
                <a:solidFill>
                  <a:prstClr val="black"/>
                </a:solidFill>
                <a:ea typeface="Times New Roman" panose="02020603050405020304" pitchFamily="18" charset="0"/>
              </a:rPr>
              <a:t>projekata</a:t>
            </a:r>
            <a:r>
              <a:rPr lang="en-GB" sz="1800" dirty="0" smtClean="0">
                <a:solidFill>
                  <a:prstClr val="black"/>
                </a:solidFill>
                <a:ea typeface="Times New Roman" panose="02020603050405020304" pitchFamily="18" charset="0"/>
              </a:rPr>
              <a:t>’.</a:t>
            </a:r>
            <a:endParaRPr lang="en-US" sz="1800" dirty="0">
              <a:solidFill>
                <a:prstClr val="black"/>
              </a:solidFill>
              <a:ea typeface="Times New Roman" panose="02020603050405020304" pitchFamily="18" charset="0"/>
            </a:endParaRPr>
          </a:p>
        </p:txBody>
      </p:sp>
    </p:spTree>
    <p:extLst>
      <p:ext uri="{BB962C8B-B14F-4D97-AF65-F5344CB8AC3E}">
        <p14:creationId xmlns:p14="http://schemas.microsoft.com/office/powerpoint/2010/main" val="37460955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768" y="1642616"/>
            <a:ext cx="8449408" cy="3354765"/>
          </a:xfrm>
          <a:prstGeom prst="rect">
            <a:avLst/>
          </a:prstGeom>
        </p:spPr>
        <p:txBody>
          <a:bodyPr wrap="square">
            <a:spAutoFit/>
          </a:bodyPr>
          <a:lstStyle/>
          <a:p>
            <a:pPr algn="just">
              <a:spcAft>
                <a:spcPts val="1000"/>
              </a:spcAft>
            </a:pPr>
            <a:r>
              <a:rPr lang="en-GB" sz="1600" dirty="0">
                <a:solidFill>
                  <a:prstClr val="black"/>
                </a:solidFill>
                <a:ea typeface="Times New Roman" panose="02020603050405020304" pitchFamily="18" charset="0"/>
              </a:rPr>
              <a:t>Questions may be sent by e-mail no later than </a:t>
            </a:r>
            <a:r>
              <a:rPr lang="en-GB" sz="1600" b="1" dirty="0">
                <a:solidFill>
                  <a:prstClr val="black"/>
                </a:solidFill>
                <a:ea typeface="Times New Roman" panose="02020603050405020304" pitchFamily="18" charset="0"/>
              </a:rPr>
              <a:t>21 days before the deadline for the submission of </a:t>
            </a:r>
            <a:r>
              <a:rPr lang="en-GB" sz="1600" b="1" dirty="0" smtClean="0">
                <a:solidFill>
                  <a:prstClr val="black"/>
                </a:solidFill>
                <a:ea typeface="Times New Roman" panose="02020603050405020304" pitchFamily="18" charset="0"/>
              </a:rPr>
              <a:t>applications </a:t>
            </a:r>
            <a:r>
              <a:rPr lang="en-GB" sz="1600" dirty="0" smtClean="0">
                <a:solidFill>
                  <a:prstClr val="black"/>
                </a:solidFill>
                <a:ea typeface="Times New Roman" panose="02020603050405020304" pitchFamily="18" charset="0"/>
              </a:rPr>
              <a:t>to </a:t>
            </a:r>
            <a:r>
              <a:rPr lang="en-GB" sz="1600" dirty="0">
                <a:solidFill>
                  <a:prstClr val="black"/>
                </a:solidFill>
                <a:ea typeface="Times New Roman" panose="02020603050405020304" pitchFamily="18" charset="0"/>
              </a:rPr>
              <a:t>the address below, indicating clearly the reference of the call for proposals:</a:t>
            </a:r>
            <a:endParaRPr lang="en-US" sz="1600" dirty="0">
              <a:solidFill>
                <a:prstClr val="black"/>
              </a:solidFill>
              <a:ea typeface="Times New Roman" panose="02020603050405020304" pitchFamily="18" charset="0"/>
            </a:endParaRPr>
          </a:p>
          <a:p>
            <a:pPr algn="just">
              <a:spcAft>
                <a:spcPts val="1000"/>
              </a:spcAft>
            </a:pPr>
            <a:r>
              <a:rPr lang="en-GB" sz="1600" b="1" dirty="0">
                <a:solidFill>
                  <a:srgbClr val="C00000"/>
                </a:solidFill>
                <a:ea typeface="Times New Roman" panose="02020603050405020304" pitchFamily="18" charset="0"/>
              </a:rPr>
              <a:t>E-mail address: cfcu.questions@mfin.gov.rs</a:t>
            </a:r>
            <a:endParaRPr lang="en-US" sz="1600" b="1" dirty="0">
              <a:solidFill>
                <a:srgbClr val="C00000"/>
              </a:solidFill>
              <a:ea typeface="Times New Roman" panose="02020603050405020304" pitchFamily="18" charset="0"/>
            </a:endParaRPr>
          </a:p>
          <a:p>
            <a:pPr algn="just">
              <a:spcAft>
                <a:spcPts val="1000"/>
              </a:spcAft>
            </a:pPr>
            <a:r>
              <a:rPr lang="en-GB" sz="1600" dirty="0">
                <a:solidFill>
                  <a:prstClr val="black"/>
                </a:solidFill>
                <a:ea typeface="Times New Roman" panose="02020603050405020304" pitchFamily="18" charset="0"/>
              </a:rPr>
              <a:t>Replies will be given no later than </a:t>
            </a:r>
            <a:r>
              <a:rPr lang="en-GB" sz="1600" b="1" dirty="0">
                <a:solidFill>
                  <a:prstClr val="black"/>
                </a:solidFill>
                <a:ea typeface="Times New Roman" panose="02020603050405020304" pitchFamily="18" charset="0"/>
              </a:rPr>
              <a:t>11 days before the deadline for submission of concept notes</a:t>
            </a:r>
            <a:r>
              <a:rPr lang="en-GB" sz="1600" dirty="0">
                <a:solidFill>
                  <a:prstClr val="black"/>
                </a:solidFill>
                <a:ea typeface="Times New Roman" panose="02020603050405020304" pitchFamily="18" charset="0"/>
              </a:rPr>
              <a:t>. </a:t>
            </a:r>
            <a:endParaRPr lang="en-US" sz="1600" dirty="0">
              <a:solidFill>
                <a:prstClr val="black"/>
              </a:solidFill>
              <a:ea typeface="Times New Roman" panose="02020603050405020304" pitchFamily="18" charset="0"/>
            </a:endParaRPr>
          </a:p>
          <a:p>
            <a:r>
              <a:rPr lang="en-GB" sz="1600" dirty="0">
                <a:solidFill>
                  <a:prstClr val="black"/>
                </a:solidFill>
                <a:ea typeface="Times New Roman" panose="02020603050405020304" pitchFamily="18" charset="0"/>
              </a:rPr>
              <a:t>No individual replies will be given to questions. </a:t>
            </a:r>
          </a:p>
          <a:p>
            <a:endParaRPr lang="en-GB" sz="1600" dirty="0">
              <a:solidFill>
                <a:prstClr val="black"/>
              </a:solidFill>
              <a:ea typeface="Times New Roman" panose="02020603050405020304" pitchFamily="18" charset="0"/>
            </a:endParaRPr>
          </a:p>
          <a:p>
            <a:r>
              <a:rPr lang="en-GB" sz="1600" dirty="0">
                <a:solidFill>
                  <a:prstClr val="black"/>
                </a:solidFill>
                <a:ea typeface="Times New Roman" panose="02020603050405020304" pitchFamily="18" charset="0"/>
              </a:rPr>
              <a:t>All questions and answers as well as other important notices to applicants will be published on:</a:t>
            </a:r>
          </a:p>
          <a:p>
            <a:pPr marL="285750" indent="-285750">
              <a:buFont typeface="Arial" panose="020B0604020202020204" pitchFamily="34" charset="0"/>
              <a:buChar char="•"/>
            </a:pPr>
            <a:r>
              <a:rPr lang="en-GB" sz="1600" dirty="0">
                <a:solidFill>
                  <a:prstClr val="black"/>
                </a:solidFill>
                <a:ea typeface="Times New Roman" panose="02020603050405020304" pitchFamily="18" charset="0"/>
              </a:rPr>
              <a:t> the website of DG International Cooperation and Development </a:t>
            </a:r>
            <a:r>
              <a:rPr lang="en-GB" sz="1600" u="sng" dirty="0">
                <a:solidFill>
                  <a:srgbClr val="0000FF"/>
                </a:solidFill>
                <a:ea typeface="Times New Roman" panose="02020603050405020304" pitchFamily="18" charset="0"/>
                <a:hlinkClick r:id="rId2"/>
              </a:rPr>
              <a:t>https://webgate.ec.europa.eu/europeaid/online-services/index.cfm?do=publi.welcome</a:t>
            </a:r>
            <a:r>
              <a:rPr lang="en-GB" sz="1600" dirty="0">
                <a:solidFill>
                  <a:prstClr val="black"/>
                </a:solidFill>
                <a:ea typeface="Times New Roman" panose="02020603050405020304" pitchFamily="18" charset="0"/>
              </a:rPr>
              <a:t> </a:t>
            </a:r>
          </a:p>
          <a:p>
            <a:pPr marL="285750" indent="-285750">
              <a:buFont typeface="Arial" panose="020B0604020202020204" pitchFamily="34" charset="0"/>
              <a:buChar char="•"/>
            </a:pPr>
            <a:r>
              <a:rPr lang="en-GB" sz="1600" dirty="0">
                <a:solidFill>
                  <a:prstClr val="black"/>
                </a:solidFill>
                <a:ea typeface="Times New Roman" panose="02020603050405020304" pitchFamily="18" charset="0"/>
              </a:rPr>
              <a:t>the website of the contracting authority </a:t>
            </a:r>
            <a:r>
              <a:rPr lang="en-GB" sz="1600" u="sng" dirty="0">
                <a:solidFill>
                  <a:srgbClr val="0000FF"/>
                </a:solidFill>
                <a:ea typeface="Times New Roman" panose="02020603050405020304" pitchFamily="18" charset="0"/>
              </a:rPr>
              <a:t>http://www.cfcu.gov.rs</a:t>
            </a:r>
            <a:r>
              <a:rPr lang="en-GB" sz="1600" dirty="0">
                <a:solidFill>
                  <a:prstClr val="black"/>
                </a:solidFill>
                <a:ea typeface="Times New Roman" panose="02020603050405020304" pitchFamily="18" charset="0"/>
              </a:rPr>
              <a:t> </a:t>
            </a:r>
          </a:p>
          <a:p>
            <a:pPr marL="285750" indent="-285750">
              <a:buFont typeface="Arial" panose="020B0604020202020204" pitchFamily="34" charset="0"/>
              <a:buChar char="•"/>
            </a:pPr>
            <a:r>
              <a:rPr lang="en-GB" sz="1600" dirty="0">
                <a:solidFill>
                  <a:prstClr val="black"/>
                </a:solidFill>
                <a:ea typeface="Times New Roman" panose="02020603050405020304" pitchFamily="18" charset="0"/>
              </a:rPr>
              <a:t>that of the programme </a:t>
            </a:r>
            <a:r>
              <a:rPr lang="en-GB" sz="1600" u="sng" dirty="0">
                <a:solidFill>
                  <a:srgbClr val="0000FF"/>
                </a:solidFill>
                <a:ea typeface="Times New Roman" panose="02020603050405020304" pitchFamily="18" charset="0"/>
              </a:rPr>
              <a:t>http</a:t>
            </a:r>
            <a:r>
              <a:rPr lang="en-GB" sz="1600" u="sng" dirty="0" smtClean="0">
                <a:solidFill>
                  <a:srgbClr val="0000FF"/>
                </a:solidFill>
                <a:ea typeface="Times New Roman" panose="02020603050405020304" pitchFamily="18" charset="0"/>
              </a:rPr>
              <a:t>://cbcsrb-mne.org</a:t>
            </a:r>
            <a:r>
              <a:rPr lang="en-GB" sz="1600" dirty="0">
                <a:solidFill>
                  <a:prstClr val="black"/>
                </a:solidFill>
                <a:ea typeface="Times New Roman" panose="02020603050405020304" pitchFamily="18" charset="0"/>
              </a:rPr>
              <a:t>, as the need arises. </a:t>
            </a:r>
            <a:endParaRPr lang="en-US" sz="1600" dirty="0">
              <a:solidFill>
                <a:prstClr val="black"/>
              </a:solidFill>
            </a:endParaRPr>
          </a:p>
          <a:p>
            <a:pPr algn="just">
              <a:spcAft>
                <a:spcPts val="1000"/>
              </a:spcAft>
            </a:pPr>
            <a:r>
              <a:rPr lang="en-GB" sz="1100" dirty="0" smtClean="0">
                <a:solidFill>
                  <a:prstClr val="black"/>
                </a:solidFill>
                <a:latin typeface="Times New Roman" panose="02020603050405020304" pitchFamily="18" charset="0"/>
                <a:ea typeface="Times New Roman" panose="02020603050405020304" pitchFamily="18" charset="0"/>
              </a:rPr>
              <a:t>.</a:t>
            </a:r>
            <a:endParaRPr lang="en-US" sz="1100" dirty="0">
              <a:solidFill>
                <a:prstClr val="black"/>
              </a:solidFill>
              <a:latin typeface="Times New Roman" panose="02020603050405020304" pitchFamily="18" charset="0"/>
              <a:ea typeface="Times New Roman" panose="02020603050405020304" pitchFamily="18" charset="0"/>
            </a:endParaRPr>
          </a:p>
        </p:txBody>
      </p:sp>
      <p:sp>
        <p:nvSpPr>
          <p:cNvPr id="5" name="Rectangle 4"/>
          <p:cNvSpPr/>
          <p:nvPr/>
        </p:nvSpPr>
        <p:spPr>
          <a:xfrm>
            <a:off x="914400" y="1113006"/>
            <a:ext cx="6973118" cy="369332"/>
          </a:xfrm>
          <a:prstGeom prst="rect">
            <a:avLst/>
          </a:prstGeom>
          <a:solidFill>
            <a:sysClr val="window" lastClr="FFFFFF">
              <a:lumMod val="85000"/>
            </a:sysClr>
          </a:solidFill>
        </p:spPr>
        <p:txBody>
          <a:bodyPr wrap="square">
            <a:spAutoFit/>
          </a:bodyPr>
          <a:lstStyle/>
          <a:p>
            <a:pPr algn="ctr">
              <a:defRPr/>
            </a:pPr>
            <a:r>
              <a:rPr lang="en-GB" b="1" kern="0" dirty="0" smtClean="0">
                <a:solidFill>
                  <a:srgbClr val="C00000"/>
                </a:solidFill>
              </a:rPr>
              <a:t>Further information about </a:t>
            </a:r>
            <a:r>
              <a:rPr lang="sr-Latn-RS" b="1" kern="0" dirty="0" smtClean="0">
                <a:solidFill>
                  <a:srgbClr val="C00000"/>
                </a:solidFill>
              </a:rPr>
              <a:t>applications</a:t>
            </a:r>
            <a:endParaRPr lang="en-US" b="1" kern="0" dirty="0" smtClean="0">
              <a:solidFill>
                <a:srgbClr val="C00000"/>
              </a:solidFill>
            </a:endParaRPr>
          </a:p>
        </p:txBody>
      </p:sp>
    </p:spTree>
    <p:extLst>
      <p:ext uri="{BB962C8B-B14F-4D97-AF65-F5344CB8AC3E}">
        <p14:creationId xmlns:p14="http://schemas.microsoft.com/office/powerpoint/2010/main" val="31463515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768" y="1476242"/>
            <a:ext cx="8308731" cy="2287806"/>
          </a:xfrm>
          <a:prstGeom prst="rect">
            <a:avLst/>
          </a:prstGeom>
        </p:spPr>
        <p:txBody>
          <a:bodyPr wrap="square">
            <a:spAutoFit/>
          </a:bodyPr>
          <a:lstStyle/>
          <a:p>
            <a:pPr algn="just">
              <a:spcAft>
                <a:spcPts val="1000"/>
              </a:spcAft>
            </a:pPr>
            <a:r>
              <a:rPr lang="en-GB" dirty="0">
                <a:solidFill>
                  <a:prstClr val="black"/>
                </a:solidFill>
                <a:ea typeface="Times New Roman" panose="02020603050405020304" pitchFamily="18" charset="0"/>
              </a:rPr>
              <a:t> </a:t>
            </a:r>
            <a:endParaRPr lang="en-US" dirty="0">
              <a:solidFill>
                <a:prstClr val="black"/>
              </a:solidFill>
              <a:ea typeface="Times New Roman" panose="02020603050405020304" pitchFamily="18" charset="0"/>
            </a:endParaRPr>
          </a:p>
          <a:p>
            <a:pPr algn="just">
              <a:spcAft>
                <a:spcPts val="1000"/>
              </a:spcAft>
            </a:pPr>
            <a:r>
              <a:rPr lang="en-GB" dirty="0">
                <a:solidFill>
                  <a:prstClr val="black"/>
                </a:solidFill>
                <a:ea typeface="Times New Roman" panose="02020603050405020304" pitchFamily="18" charset="0"/>
              </a:rPr>
              <a:t>Applications will be examined and evaluated by the contracting authority with the possible assistance of external assessors. All applications will be assessed according to the following steps and criteria.</a:t>
            </a:r>
            <a:endParaRPr lang="en-US" dirty="0">
              <a:solidFill>
                <a:prstClr val="black"/>
              </a:solidFill>
              <a:ea typeface="Times New Roman" panose="02020603050405020304" pitchFamily="18" charset="0"/>
            </a:endParaRPr>
          </a:p>
          <a:p>
            <a:pPr algn="just">
              <a:spcAft>
                <a:spcPts val="1000"/>
              </a:spcAft>
            </a:pPr>
            <a:r>
              <a:rPr lang="en-GB" dirty="0">
                <a:solidFill>
                  <a:prstClr val="black"/>
                </a:solidFill>
                <a:ea typeface="Times New Roman" panose="02020603050405020304" pitchFamily="18" charset="0"/>
              </a:rPr>
              <a:t>If the examination of the application reveals that the proposed action does not meet the </a:t>
            </a:r>
            <a:r>
              <a:rPr lang="en-GB" u="sng" dirty="0">
                <a:solidFill>
                  <a:prstClr val="black"/>
                </a:solidFill>
                <a:ea typeface="Times New Roman" panose="02020603050405020304" pitchFamily="18" charset="0"/>
              </a:rPr>
              <a:t>eligibility criteria</a:t>
            </a:r>
            <a:r>
              <a:rPr lang="en-GB" dirty="0">
                <a:solidFill>
                  <a:prstClr val="black"/>
                </a:solidFill>
                <a:ea typeface="Times New Roman" panose="02020603050405020304" pitchFamily="18" charset="0"/>
              </a:rPr>
              <a:t> stated in Section 2.1, the application will be rejected on this sole basis. </a:t>
            </a:r>
            <a:endParaRPr lang="en-US" dirty="0">
              <a:solidFill>
                <a:prstClr val="black"/>
              </a:solidFill>
              <a:ea typeface="Times New Roman" panose="02020603050405020304" pitchFamily="18" charset="0"/>
            </a:endParaRPr>
          </a:p>
        </p:txBody>
      </p:sp>
      <p:sp>
        <p:nvSpPr>
          <p:cNvPr id="5" name="Rectangle 4"/>
          <p:cNvSpPr/>
          <p:nvPr/>
        </p:nvSpPr>
        <p:spPr>
          <a:xfrm>
            <a:off x="1125416" y="1227306"/>
            <a:ext cx="6973118" cy="461665"/>
          </a:xfrm>
          <a:prstGeom prst="rect">
            <a:avLst/>
          </a:prstGeom>
          <a:solidFill>
            <a:sysClr val="window" lastClr="FFFFFF">
              <a:lumMod val="85000"/>
            </a:sysClr>
          </a:solidFill>
        </p:spPr>
        <p:txBody>
          <a:bodyPr wrap="square">
            <a:spAutoFit/>
          </a:bodyPr>
          <a:lstStyle/>
          <a:p>
            <a:pPr algn="ctr"/>
            <a:r>
              <a:rPr lang="en-US" sz="2400" b="1" kern="0" dirty="0">
                <a:solidFill>
                  <a:srgbClr val="C00000"/>
                </a:solidFill>
              </a:rPr>
              <a:t>Evaluation and selection of applications</a:t>
            </a:r>
          </a:p>
        </p:txBody>
      </p:sp>
    </p:spTree>
    <p:extLst>
      <p:ext uri="{BB962C8B-B14F-4D97-AF65-F5344CB8AC3E}">
        <p14:creationId xmlns:p14="http://schemas.microsoft.com/office/powerpoint/2010/main" val="5946865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01937" y="1313325"/>
            <a:ext cx="7340126" cy="4525963"/>
          </a:xfrm>
          <a:prstGeom prst="rect">
            <a:avLst/>
          </a:prstGeom>
        </p:spPr>
      </p:pic>
    </p:spTree>
    <p:extLst>
      <p:ext uri="{BB962C8B-B14F-4D97-AF65-F5344CB8AC3E}">
        <p14:creationId xmlns:p14="http://schemas.microsoft.com/office/powerpoint/2010/main" val="8598222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1334" y="2087397"/>
            <a:ext cx="8229600" cy="4525963"/>
          </a:xfrm>
        </p:spPr>
        <p:txBody>
          <a:bodyPr/>
          <a:lstStyle/>
          <a:p>
            <a:pPr marL="0" indent="0">
              <a:buNone/>
            </a:pPr>
            <a:r>
              <a:rPr lang="en-US" sz="1400" dirty="0"/>
              <a:t>During the opening and administrative check the following will be assessed:</a:t>
            </a:r>
          </a:p>
          <a:p>
            <a:r>
              <a:rPr lang="en-US" sz="1400" dirty="0" smtClean="0"/>
              <a:t>If </a:t>
            </a:r>
            <a:r>
              <a:rPr lang="en-US" sz="1400" dirty="0"/>
              <a:t>the deadline has been met. Otherwise, the application will be automatically rejected.</a:t>
            </a:r>
          </a:p>
          <a:p>
            <a:r>
              <a:rPr lang="en-US" sz="1400" dirty="0" smtClean="0"/>
              <a:t>If </a:t>
            </a:r>
            <a:r>
              <a:rPr lang="en-US" sz="1400" dirty="0"/>
              <a:t>the application satisfies all the criteria specified in the checklist in Section 7 of Part B of the grant application form. This includes also an assessment of the eligibility of the action. If any of the requested information is missing or is incorrect, the application may be rejected on that sole basis and the application will not be evaluated further.</a:t>
            </a:r>
          </a:p>
          <a:p>
            <a:pPr marL="0" indent="0">
              <a:buNone/>
            </a:pPr>
            <a:r>
              <a:rPr lang="en-US" sz="1400" dirty="0"/>
              <a:t>The concept notes that pass this check will be evaluated on the relevance and design of the proposed action</a:t>
            </a:r>
            <a:r>
              <a:rPr lang="en-US" sz="1400" dirty="0" smtClean="0"/>
              <a:t>.</a:t>
            </a:r>
            <a:endParaRPr lang="en-US" sz="1400" dirty="0"/>
          </a:p>
          <a:p>
            <a:r>
              <a:rPr lang="en-US" sz="1400" dirty="0"/>
              <a:t>The evaluation criteria are divided into headings and subheadings. Each subheading will be given a score between 1 and 5 as follows: 1 = very poor; 2 = poor; 3 = adequate; 4 = good; 5 = very good.</a:t>
            </a:r>
          </a:p>
          <a:p>
            <a:endParaRPr lang="en-US" dirty="0"/>
          </a:p>
        </p:txBody>
      </p:sp>
      <p:sp>
        <p:nvSpPr>
          <p:cNvPr id="4" name="Rectangle 3"/>
          <p:cNvSpPr/>
          <p:nvPr/>
        </p:nvSpPr>
        <p:spPr>
          <a:xfrm>
            <a:off x="923365" y="1319194"/>
            <a:ext cx="6973118" cy="536237"/>
          </a:xfrm>
          <a:prstGeom prst="rect">
            <a:avLst/>
          </a:prstGeom>
          <a:solidFill>
            <a:sysClr val="window" lastClr="FFFFFF">
              <a:lumMod val="85000"/>
            </a:sysClr>
          </a:solidFill>
        </p:spPr>
        <p:txBody>
          <a:bodyPr wrap="square">
            <a:spAutoFit/>
          </a:bodyPr>
          <a:lstStyle/>
          <a:p>
            <a:pPr marL="164465" marR="319405" algn="ctr">
              <a:lnSpc>
                <a:spcPct val="79300"/>
              </a:lnSpc>
              <a:spcBef>
                <a:spcPts val="475"/>
              </a:spcBef>
              <a:tabLst>
                <a:tab pos="412750" algn="l"/>
              </a:tabLst>
              <a:defRPr/>
            </a:pPr>
            <a:r>
              <a:rPr lang="en-GB" b="1" kern="0" dirty="0" smtClean="0">
                <a:solidFill>
                  <a:srgbClr val="C00000"/>
                </a:solidFill>
              </a:rPr>
              <a:t>STEP 1:	OPENING &amp; ADMINISTRATIVE CHECKS AND CONCEPT NOTE EVALUATION</a:t>
            </a:r>
            <a:endParaRPr lang="en-US" kern="0" spc="15" dirty="0" smtClean="0">
              <a:solidFill>
                <a:srgbClr val="C00000"/>
              </a:solidFill>
              <a:cs typeface="Lucida Sans Unicode"/>
            </a:endParaRPr>
          </a:p>
        </p:txBody>
      </p:sp>
    </p:spTree>
    <p:extLst>
      <p:ext uri="{BB962C8B-B14F-4D97-AF65-F5344CB8AC3E}">
        <p14:creationId xmlns:p14="http://schemas.microsoft.com/office/powerpoint/2010/main" val="5278317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38999" y="1153319"/>
          <a:ext cx="7116877" cy="4728737"/>
        </p:xfrm>
        <a:graphic>
          <a:graphicData uri="http://schemas.openxmlformats.org/drawingml/2006/table">
            <a:tbl>
              <a:tblPr firstRow="1" firstCol="1" lastRow="1" lastCol="1" bandRow="1" bandCol="1"/>
              <a:tblGrid>
                <a:gridCol w="5843287"/>
                <a:gridCol w="896995"/>
                <a:gridCol w="376595"/>
              </a:tblGrid>
              <a:tr h="128859">
                <a:tc>
                  <a:txBody>
                    <a:bodyPr/>
                    <a:lstStyle/>
                    <a:p>
                      <a:pPr marL="0" marR="0" algn="just">
                        <a:spcBef>
                          <a:spcPts val="600"/>
                        </a:spcBef>
                        <a:spcAft>
                          <a:spcPts val="1000"/>
                        </a:spcAft>
                      </a:pPr>
                      <a:r>
                        <a:rPr lang="en-GB" sz="800" b="1" dirty="0">
                          <a:effectLst/>
                          <a:latin typeface="Times New Roman" panose="02020603050405020304" pitchFamily="18"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txBody>
                  <a:tcPr marL="50617" marR="50617"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spcBef>
                          <a:spcPts val="600"/>
                        </a:spcBef>
                        <a:spcAft>
                          <a:spcPts val="1000"/>
                        </a:spcAft>
                      </a:pPr>
                      <a:r>
                        <a:rPr lang="en-GB" sz="800" b="1">
                          <a:effectLst/>
                          <a:latin typeface="Times New Roman" panose="02020603050405020304" pitchFamily="18" charset="0"/>
                          <a:ea typeface="Times New Roman" panose="02020603050405020304" pitchFamily="18" charset="0"/>
                        </a:rPr>
                        <a:t>Scores*</a:t>
                      </a:r>
                      <a:endParaRPr lang="en-US" sz="800">
                        <a:effectLst/>
                        <a:latin typeface="Times New Roman" panose="02020603050405020304" pitchFamily="18" charset="0"/>
                        <a:ea typeface="Times New Roman" panose="02020603050405020304" pitchFamily="18" charset="0"/>
                      </a:endParaRPr>
                    </a:p>
                  </a:txBody>
                  <a:tcPr marL="50617" marR="50617"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r>
              <a:tr h="128859">
                <a:tc>
                  <a:txBody>
                    <a:bodyPr/>
                    <a:lstStyle/>
                    <a:p>
                      <a:pPr marL="0" marR="0" algn="just">
                        <a:spcBef>
                          <a:spcPts val="600"/>
                        </a:spcBef>
                        <a:spcAft>
                          <a:spcPts val="1000"/>
                        </a:spcAft>
                      </a:pPr>
                      <a:r>
                        <a:rPr lang="en-GB" sz="800" b="1" dirty="0">
                          <a:effectLst/>
                          <a:latin typeface="Times New Roman" panose="02020603050405020304" pitchFamily="18" charset="0"/>
                          <a:ea typeface="Times New Roman" panose="02020603050405020304" pitchFamily="18" charset="0"/>
                        </a:rPr>
                        <a:t>1. </a:t>
                      </a:r>
                      <a:r>
                        <a:rPr lang="en-GB" sz="800" b="1" dirty="0">
                          <a:effectLst/>
                          <a:latin typeface="+mn-lt"/>
                          <a:ea typeface="Times New Roman" panose="02020603050405020304" pitchFamily="18" charset="0"/>
                        </a:rPr>
                        <a:t>Relevance of the action</a:t>
                      </a:r>
                      <a:endParaRPr lang="en-US" sz="800" dirty="0">
                        <a:effectLst/>
                        <a:latin typeface="+mn-lt"/>
                        <a:ea typeface="Times New Roman" panose="02020603050405020304" pitchFamily="18" charset="0"/>
                      </a:endParaRPr>
                    </a:p>
                  </a:txBody>
                  <a:tcPr marL="50617" marR="5061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800">
                          <a:effectLst/>
                          <a:latin typeface="Times New Roman" panose="02020603050405020304" pitchFamily="18" charset="0"/>
                          <a:ea typeface="Times New Roman" panose="02020603050405020304" pitchFamily="18" charset="0"/>
                        </a:rPr>
                        <a:t>Sub-score</a:t>
                      </a:r>
                      <a:endParaRPr lang="en-US" sz="800">
                        <a:effectLst/>
                        <a:latin typeface="Times New Roman" panose="02020603050405020304" pitchFamily="18" charset="0"/>
                        <a:ea typeface="Times New Roman" panose="02020603050405020304" pitchFamily="18" charset="0"/>
                      </a:endParaRPr>
                    </a:p>
                  </a:txBody>
                  <a:tcPr marL="50617" marR="5061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800" b="1">
                          <a:effectLst/>
                          <a:latin typeface="Times New Roman" panose="02020603050405020304" pitchFamily="18" charset="0"/>
                          <a:ea typeface="Times New Roman" panose="02020603050405020304" pitchFamily="18" charset="0"/>
                        </a:rPr>
                        <a:t>20</a:t>
                      </a:r>
                      <a:endParaRPr lang="en-US" sz="800">
                        <a:effectLst/>
                        <a:latin typeface="Times New Roman" panose="02020603050405020304" pitchFamily="18" charset="0"/>
                        <a:ea typeface="Times New Roman" panose="02020603050405020304" pitchFamily="18" charset="0"/>
                      </a:endParaRPr>
                    </a:p>
                  </a:txBody>
                  <a:tcPr marL="50617" marR="5061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436">
                <a:tc>
                  <a:txBody>
                    <a:bodyPr/>
                    <a:lstStyle/>
                    <a:p>
                      <a:pPr marL="215900" marR="0" indent="-215900" algn="just">
                        <a:spcBef>
                          <a:spcPts val="600"/>
                        </a:spcBef>
                        <a:spcAft>
                          <a:spcPts val="1000"/>
                        </a:spcAft>
                      </a:pPr>
                      <a:r>
                        <a:rPr lang="en-GB" sz="800" dirty="0">
                          <a:effectLst/>
                          <a:latin typeface="+mn-lt"/>
                          <a:ea typeface="Times New Roman" panose="02020603050405020304" pitchFamily="18" charset="0"/>
                        </a:rPr>
                        <a:t>1.1	How relevant is the proposal to the objectives and priorities of the call for proposals and to the specific themes/sectors/areas or any other specific requirement stated in the guidelines for applicants? Are the expected results of the action aligned with the priorities defined in the guidelines for applicants (section 1.2)?</a:t>
                      </a:r>
                      <a:endParaRPr lang="en-US" sz="800" dirty="0">
                        <a:effectLst/>
                        <a:latin typeface="+mn-lt"/>
                        <a:ea typeface="Times New Roman" panose="02020603050405020304" pitchFamily="18" charset="0"/>
                      </a:endParaRPr>
                    </a:p>
                  </a:txBody>
                  <a:tcPr marL="50617" marR="50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800">
                          <a:effectLst/>
                          <a:latin typeface="+mn-lt"/>
                          <a:ea typeface="Times New Roman" panose="02020603050405020304" pitchFamily="18" charset="0"/>
                        </a:rPr>
                        <a:t>5</a:t>
                      </a:r>
                      <a:endParaRPr lang="en-US" sz="800">
                        <a:effectLst/>
                        <a:latin typeface="+mn-lt"/>
                        <a:ea typeface="Times New Roman" panose="02020603050405020304" pitchFamily="18" charset="0"/>
                      </a:endParaRPr>
                    </a:p>
                  </a:txBody>
                  <a:tcPr marL="50617" marR="50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800" u="none" strike="noStrike">
                          <a:effectLst/>
                          <a:latin typeface="+mn-lt"/>
                          <a:ea typeface="Times New Roman" panose="02020603050405020304" pitchFamily="18" charset="0"/>
                        </a:rPr>
                        <a:t> </a:t>
                      </a:r>
                      <a:endParaRPr lang="en-US" sz="800">
                        <a:effectLst/>
                        <a:latin typeface="+mn-lt"/>
                        <a:ea typeface="Times New Roman" panose="02020603050405020304" pitchFamily="18" charset="0"/>
                      </a:endParaRPr>
                    </a:p>
                  </a:txBody>
                  <a:tcPr marL="50617" marR="50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876">
                <a:tc>
                  <a:txBody>
                    <a:bodyPr/>
                    <a:lstStyle/>
                    <a:p>
                      <a:pPr marL="269875" marR="0" indent="-269875" algn="just">
                        <a:spcBef>
                          <a:spcPts val="600"/>
                        </a:spcBef>
                        <a:spcAft>
                          <a:spcPts val="1000"/>
                        </a:spcAft>
                      </a:pPr>
                      <a:r>
                        <a:rPr lang="en-GB" sz="800" dirty="0">
                          <a:effectLst/>
                          <a:latin typeface="+mn-lt"/>
                          <a:ea typeface="Times New Roman" panose="02020603050405020304" pitchFamily="18" charset="0"/>
                        </a:rPr>
                        <a:t>1.2	How relevant is the proposal to the particular needs and constraints</a:t>
                      </a:r>
                      <a:r>
                        <a:rPr lang="en-GB" sz="800" b="1" dirty="0">
                          <a:effectLst/>
                          <a:latin typeface="+mn-lt"/>
                          <a:ea typeface="Times New Roman" panose="02020603050405020304" pitchFamily="18" charset="0"/>
                        </a:rPr>
                        <a:t> </a:t>
                      </a:r>
                      <a:r>
                        <a:rPr lang="en-GB" sz="800" dirty="0">
                          <a:effectLst/>
                          <a:latin typeface="+mn-lt"/>
                          <a:ea typeface="Times New Roman" panose="02020603050405020304" pitchFamily="18" charset="0"/>
                        </a:rPr>
                        <a:t>of the target country(</a:t>
                      </a:r>
                      <a:r>
                        <a:rPr lang="en-GB" sz="800" dirty="0" err="1">
                          <a:effectLst/>
                          <a:latin typeface="+mn-lt"/>
                          <a:ea typeface="Times New Roman" panose="02020603050405020304" pitchFamily="18" charset="0"/>
                        </a:rPr>
                        <a:t>ies</a:t>
                      </a:r>
                      <a:r>
                        <a:rPr lang="en-GB" sz="800" dirty="0">
                          <a:effectLst/>
                          <a:latin typeface="+mn-lt"/>
                          <a:ea typeface="Times New Roman" panose="02020603050405020304" pitchFamily="18" charset="0"/>
                        </a:rPr>
                        <a:t>), region(s) and/or relevant sectors (including synergy with other development initiatives and avoidance of duplication)?</a:t>
                      </a:r>
                      <a:endParaRPr lang="en-US" sz="800" dirty="0">
                        <a:effectLst/>
                        <a:latin typeface="+mn-lt"/>
                        <a:ea typeface="Times New Roman" panose="02020603050405020304" pitchFamily="18" charset="0"/>
                      </a:endParaRPr>
                    </a:p>
                  </a:txBody>
                  <a:tcPr marL="50617" marR="50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800">
                          <a:effectLst/>
                          <a:latin typeface="+mn-lt"/>
                          <a:ea typeface="Times New Roman" panose="02020603050405020304" pitchFamily="18" charset="0"/>
                        </a:rPr>
                        <a:t>5</a:t>
                      </a:r>
                      <a:endParaRPr lang="en-US" sz="800">
                        <a:effectLst/>
                        <a:latin typeface="+mn-lt"/>
                        <a:ea typeface="Times New Roman" panose="02020603050405020304" pitchFamily="18" charset="0"/>
                      </a:endParaRPr>
                    </a:p>
                  </a:txBody>
                  <a:tcPr marL="50617" marR="50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800" u="none" strike="noStrike">
                          <a:effectLst/>
                          <a:latin typeface="+mn-lt"/>
                          <a:ea typeface="Times New Roman" panose="02020603050405020304" pitchFamily="18" charset="0"/>
                        </a:rPr>
                        <a:t> </a:t>
                      </a:r>
                      <a:endParaRPr lang="en-US" sz="800">
                        <a:effectLst/>
                        <a:latin typeface="+mn-lt"/>
                        <a:ea typeface="Times New Roman" panose="02020603050405020304" pitchFamily="18" charset="0"/>
                      </a:endParaRPr>
                    </a:p>
                  </a:txBody>
                  <a:tcPr marL="50617" marR="50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221">
                <a:tc>
                  <a:txBody>
                    <a:bodyPr/>
                    <a:lstStyle/>
                    <a:p>
                      <a:pPr marL="269875" marR="0" indent="-269875" algn="just">
                        <a:spcBef>
                          <a:spcPts val="600"/>
                        </a:spcBef>
                        <a:spcAft>
                          <a:spcPts val="1000"/>
                        </a:spcAft>
                      </a:pPr>
                      <a:r>
                        <a:rPr lang="en-GB" sz="800" dirty="0">
                          <a:effectLst/>
                          <a:latin typeface="+mn-lt"/>
                          <a:ea typeface="Times New Roman" panose="02020603050405020304" pitchFamily="18" charset="0"/>
                        </a:rPr>
                        <a:t>1.3	How clearly defined and strategically chosen are those involved (final beneficiaries, target groups)? Have their needs and constraints been clearly defined and does the proposal address them appropriately?</a:t>
                      </a:r>
                      <a:endParaRPr lang="en-US" sz="800" dirty="0">
                        <a:effectLst/>
                        <a:latin typeface="+mn-lt"/>
                        <a:ea typeface="Times New Roman" panose="02020603050405020304" pitchFamily="18" charset="0"/>
                      </a:endParaRPr>
                    </a:p>
                  </a:txBody>
                  <a:tcPr marL="50617" marR="50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800">
                          <a:effectLst/>
                          <a:latin typeface="+mn-lt"/>
                          <a:ea typeface="Times New Roman" panose="02020603050405020304" pitchFamily="18" charset="0"/>
                        </a:rPr>
                        <a:t>5</a:t>
                      </a:r>
                      <a:endParaRPr lang="en-US" sz="800">
                        <a:effectLst/>
                        <a:latin typeface="+mn-lt"/>
                        <a:ea typeface="Times New Roman" panose="02020603050405020304" pitchFamily="18" charset="0"/>
                      </a:endParaRPr>
                    </a:p>
                  </a:txBody>
                  <a:tcPr marL="50617" marR="50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800" u="none" strike="noStrike">
                          <a:effectLst/>
                          <a:latin typeface="+mn-lt"/>
                          <a:ea typeface="Times New Roman" panose="02020603050405020304" pitchFamily="18" charset="0"/>
                        </a:rPr>
                        <a:t> </a:t>
                      </a:r>
                      <a:endParaRPr lang="en-US" sz="800">
                        <a:effectLst/>
                        <a:latin typeface="+mn-lt"/>
                        <a:ea typeface="Times New Roman" panose="02020603050405020304" pitchFamily="18" charset="0"/>
                      </a:endParaRPr>
                    </a:p>
                  </a:txBody>
                  <a:tcPr marL="50617" marR="50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447">
                <a:tc>
                  <a:txBody>
                    <a:bodyPr/>
                    <a:lstStyle/>
                    <a:p>
                      <a:pPr marL="269875" marR="0" indent="-269875" algn="just">
                        <a:spcBef>
                          <a:spcPts val="600"/>
                        </a:spcBef>
                        <a:spcAft>
                          <a:spcPts val="1000"/>
                        </a:spcAft>
                      </a:pPr>
                      <a:r>
                        <a:rPr lang="en-GB" sz="800" dirty="0">
                          <a:effectLst/>
                          <a:latin typeface="+mn-lt"/>
                          <a:ea typeface="Times New Roman" panose="02020603050405020304" pitchFamily="18" charset="0"/>
                        </a:rPr>
                        <a:t>1.4	Does the proposal contain particular added-value elements (e.g. innovation, best practices)? </a:t>
                      </a:r>
                      <a:endParaRPr lang="en-US" sz="800" dirty="0">
                        <a:effectLst/>
                        <a:latin typeface="+mn-lt"/>
                        <a:ea typeface="Times New Roman" panose="02020603050405020304" pitchFamily="18" charset="0"/>
                      </a:endParaRPr>
                    </a:p>
                  </a:txBody>
                  <a:tcPr marL="50617" marR="50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800">
                          <a:effectLst/>
                          <a:latin typeface="+mn-lt"/>
                          <a:ea typeface="Times New Roman" panose="02020603050405020304" pitchFamily="18" charset="0"/>
                        </a:rPr>
                        <a:t>5</a:t>
                      </a:r>
                      <a:endParaRPr lang="en-US" sz="800">
                        <a:effectLst/>
                        <a:latin typeface="+mn-lt"/>
                        <a:ea typeface="Times New Roman" panose="02020603050405020304" pitchFamily="18" charset="0"/>
                      </a:endParaRPr>
                    </a:p>
                  </a:txBody>
                  <a:tcPr marL="50617" marR="50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800" u="none" strike="noStrike">
                          <a:effectLst/>
                          <a:latin typeface="+mn-lt"/>
                          <a:ea typeface="Times New Roman" panose="02020603050405020304" pitchFamily="18" charset="0"/>
                        </a:rPr>
                        <a:t> </a:t>
                      </a:r>
                      <a:endParaRPr lang="en-US" sz="800">
                        <a:effectLst/>
                        <a:latin typeface="+mn-lt"/>
                        <a:ea typeface="Times New Roman" panose="02020603050405020304" pitchFamily="18" charset="0"/>
                      </a:endParaRPr>
                    </a:p>
                  </a:txBody>
                  <a:tcPr marL="50617" marR="50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859">
                <a:tc>
                  <a:txBody>
                    <a:bodyPr/>
                    <a:lstStyle/>
                    <a:p>
                      <a:pPr marL="0" marR="0" algn="just">
                        <a:spcBef>
                          <a:spcPts val="600"/>
                        </a:spcBef>
                        <a:spcAft>
                          <a:spcPts val="1000"/>
                        </a:spcAft>
                      </a:pPr>
                      <a:r>
                        <a:rPr lang="en-GB" sz="800" b="1">
                          <a:effectLst/>
                          <a:latin typeface="+mn-lt"/>
                          <a:ea typeface="Times New Roman" panose="02020603050405020304" pitchFamily="18" charset="0"/>
                        </a:rPr>
                        <a:t>2. Design of the action</a:t>
                      </a:r>
                      <a:endParaRPr lang="en-US" sz="800">
                        <a:effectLst/>
                        <a:latin typeface="+mn-lt"/>
                        <a:ea typeface="Times New Roman" panose="02020603050405020304" pitchFamily="18" charset="0"/>
                      </a:endParaRPr>
                    </a:p>
                  </a:txBody>
                  <a:tcPr marL="50617" marR="50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800">
                          <a:effectLst/>
                          <a:latin typeface="+mn-lt"/>
                          <a:ea typeface="Times New Roman" panose="02020603050405020304" pitchFamily="18" charset="0"/>
                        </a:rPr>
                        <a:t>Sub-score</a:t>
                      </a:r>
                      <a:endParaRPr lang="en-US" sz="800">
                        <a:effectLst/>
                        <a:latin typeface="+mn-lt"/>
                        <a:ea typeface="Times New Roman" panose="02020603050405020304" pitchFamily="18" charset="0"/>
                      </a:endParaRPr>
                    </a:p>
                  </a:txBody>
                  <a:tcPr marL="50617" marR="50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800" b="1">
                          <a:effectLst/>
                          <a:latin typeface="+mn-lt"/>
                          <a:ea typeface="Times New Roman" panose="02020603050405020304" pitchFamily="18" charset="0"/>
                        </a:rPr>
                        <a:t>30</a:t>
                      </a:r>
                      <a:endParaRPr lang="en-US" sz="800">
                        <a:effectLst/>
                        <a:latin typeface="+mn-lt"/>
                        <a:ea typeface="Times New Roman" panose="02020603050405020304" pitchFamily="18" charset="0"/>
                      </a:endParaRPr>
                    </a:p>
                  </a:txBody>
                  <a:tcPr marL="50617" marR="50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283">
                <a:tc>
                  <a:txBody>
                    <a:bodyPr/>
                    <a:lstStyle/>
                    <a:p>
                      <a:pPr marL="269875" marR="0" indent="-269875" algn="just">
                        <a:spcBef>
                          <a:spcPts val="600"/>
                        </a:spcBef>
                        <a:spcAft>
                          <a:spcPts val="0"/>
                        </a:spcAft>
                      </a:pPr>
                      <a:r>
                        <a:rPr lang="en-GB" sz="800" dirty="0">
                          <a:effectLst/>
                          <a:latin typeface="+mn-lt"/>
                          <a:ea typeface="Times New Roman" panose="02020603050405020304" pitchFamily="18" charset="0"/>
                        </a:rPr>
                        <a:t>2.1	How coherent is the overall design of the action? </a:t>
                      </a:r>
                      <a:endParaRPr lang="en-US" sz="800" dirty="0">
                        <a:effectLst/>
                        <a:latin typeface="+mn-lt"/>
                        <a:ea typeface="Times New Roman" panose="02020603050405020304" pitchFamily="18" charset="0"/>
                      </a:endParaRPr>
                    </a:p>
                    <a:p>
                      <a:pPr marL="269875" marR="0" algn="just">
                        <a:spcBef>
                          <a:spcPts val="600"/>
                        </a:spcBef>
                        <a:spcAft>
                          <a:spcPts val="1000"/>
                        </a:spcAft>
                      </a:pPr>
                      <a:r>
                        <a:rPr lang="en-GB" sz="800" dirty="0">
                          <a:effectLst/>
                          <a:latin typeface="+mn-lt"/>
                          <a:ea typeface="Times New Roman" panose="02020603050405020304" pitchFamily="18" charset="0"/>
                        </a:rPr>
                        <a:t>Does the proposal indicate the expected results to be achieved by the action? Does the intervention logic explain the rationale to achieve the expected results?</a:t>
                      </a:r>
                      <a:endParaRPr lang="en-US" sz="800" dirty="0">
                        <a:effectLst/>
                        <a:latin typeface="+mn-lt"/>
                        <a:ea typeface="Times New Roman" panose="02020603050405020304" pitchFamily="18" charset="0"/>
                      </a:endParaRPr>
                    </a:p>
                  </a:txBody>
                  <a:tcPr marL="50617" marR="50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800">
                          <a:effectLst/>
                          <a:latin typeface="+mn-lt"/>
                          <a:ea typeface="Times New Roman" panose="02020603050405020304" pitchFamily="18" charset="0"/>
                        </a:rPr>
                        <a:t>5x2**</a:t>
                      </a:r>
                      <a:endParaRPr lang="en-US" sz="800">
                        <a:effectLst/>
                        <a:latin typeface="+mn-lt"/>
                        <a:ea typeface="Times New Roman" panose="02020603050405020304" pitchFamily="18" charset="0"/>
                      </a:endParaRPr>
                    </a:p>
                  </a:txBody>
                  <a:tcPr marL="50617" marR="50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600"/>
                        </a:spcBef>
                        <a:spcAft>
                          <a:spcPts val="1000"/>
                        </a:spcAft>
                      </a:pPr>
                      <a:r>
                        <a:rPr lang="en-GB" sz="800" u="none" strike="noStrike">
                          <a:effectLst/>
                          <a:latin typeface="+mn-lt"/>
                          <a:ea typeface="Times New Roman" panose="02020603050405020304" pitchFamily="18" charset="0"/>
                        </a:rPr>
                        <a:t> </a:t>
                      </a:r>
                      <a:endParaRPr lang="en-US" sz="800">
                        <a:effectLst/>
                        <a:latin typeface="+mn-lt"/>
                        <a:ea typeface="Times New Roman" panose="02020603050405020304" pitchFamily="18" charset="0"/>
                      </a:endParaRPr>
                    </a:p>
                  </a:txBody>
                  <a:tcPr marL="50617" marR="50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934">
                <a:tc>
                  <a:txBody>
                    <a:bodyPr/>
                    <a:lstStyle/>
                    <a:p>
                      <a:pPr marL="269875" marR="0" indent="-269875" algn="just">
                        <a:spcBef>
                          <a:spcPts val="600"/>
                        </a:spcBef>
                        <a:spcAft>
                          <a:spcPts val="1000"/>
                        </a:spcAft>
                      </a:pPr>
                      <a:r>
                        <a:rPr lang="en-GB" sz="800" dirty="0">
                          <a:effectLst/>
                          <a:latin typeface="+mn-lt"/>
                          <a:ea typeface="Times New Roman" panose="02020603050405020304" pitchFamily="18" charset="0"/>
                        </a:rPr>
                        <a:t>2.2	Does the design reflect a robust analysis of the problems involved, and the capacities of the relevant stakeholders?</a:t>
                      </a:r>
                      <a:endParaRPr lang="en-US" sz="800" dirty="0">
                        <a:effectLst/>
                        <a:latin typeface="+mn-lt"/>
                        <a:ea typeface="Times New Roman" panose="02020603050405020304" pitchFamily="18" charset="0"/>
                      </a:endParaRPr>
                    </a:p>
                  </a:txBody>
                  <a:tcPr marL="50617" marR="50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800">
                          <a:effectLst/>
                          <a:latin typeface="+mn-lt"/>
                          <a:ea typeface="Times New Roman" panose="02020603050405020304" pitchFamily="18" charset="0"/>
                        </a:rPr>
                        <a:t>5</a:t>
                      </a:r>
                      <a:endParaRPr lang="en-US" sz="800">
                        <a:effectLst/>
                        <a:latin typeface="+mn-lt"/>
                        <a:ea typeface="Times New Roman" panose="02020603050405020304" pitchFamily="18" charset="0"/>
                      </a:endParaRPr>
                    </a:p>
                  </a:txBody>
                  <a:tcPr marL="50617" marR="50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371934">
                <a:tc>
                  <a:txBody>
                    <a:bodyPr/>
                    <a:lstStyle/>
                    <a:p>
                      <a:pPr marL="269875" marR="0" indent="-269875" algn="just">
                        <a:spcBef>
                          <a:spcPts val="600"/>
                        </a:spcBef>
                        <a:spcAft>
                          <a:spcPts val="1000"/>
                        </a:spcAft>
                      </a:pPr>
                      <a:r>
                        <a:rPr lang="en-GB" sz="800" dirty="0">
                          <a:effectLst/>
                          <a:latin typeface="+mn-lt"/>
                          <a:ea typeface="Times New Roman" panose="02020603050405020304" pitchFamily="18" charset="0"/>
                        </a:rPr>
                        <a:t>2.3	Does the design take into account external factors (risks and assumptions)?</a:t>
                      </a:r>
                      <a:endParaRPr lang="en-US" sz="800" dirty="0">
                        <a:effectLst/>
                        <a:latin typeface="+mn-lt"/>
                        <a:ea typeface="Times New Roman" panose="02020603050405020304" pitchFamily="18" charset="0"/>
                      </a:endParaRPr>
                    </a:p>
                  </a:txBody>
                  <a:tcPr marL="50617" marR="50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800">
                          <a:effectLst/>
                          <a:latin typeface="+mn-lt"/>
                          <a:ea typeface="Times New Roman" panose="02020603050405020304" pitchFamily="18" charset="0"/>
                        </a:rPr>
                        <a:t>5</a:t>
                      </a:r>
                      <a:endParaRPr lang="en-US" sz="800">
                        <a:effectLst/>
                        <a:latin typeface="+mn-lt"/>
                        <a:ea typeface="Times New Roman" panose="02020603050405020304" pitchFamily="18" charset="0"/>
                      </a:endParaRPr>
                    </a:p>
                  </a:txBody>
                  <a:tcPr marL="50617" marR="50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800" u="none" strike="noStrike">
                          <a:effectLst/>
                          <a:latin typeface="+mn-lt"/>
                          <a:ea typeface="Times New Roman" panose="02020603050405020304" pitchFamily="18" charset="0"/>
                        </a:rPr>
                        <a:t> </a:t>
                      </a:r>
                      <a:endParaRPr lang="en-US" sz="800">
                        <a:effectLst/>
                        <a:latin typeface="+mn-lt"/>
                        <a:ea typeface="Times New Roman" panose="02020603050405020304" pitchFamily="18" charset="0"/>
                      </a:endParaRPr>
                    </a:p>
                  </a:txBody>
                  <a:tcPr marL="50617" marR="50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934">
                <a:tc>
                  <a:txBody>
                    <a:bodyPr/>
                    <a:lstStyle/>
                    <a:p>
                      <a:pPr marL="269875" marR="0" indent="-269875" algn="just">
                        <a:spcBef>
                          <a:spcPts val="600"/>
                        </a:spcBef>
                        <a:spcAft>
                          <a:spcPts val="1000"/>
                        </a:spcAft>
                      </a:pPr>
                      <a:r>
                        <a:rPr lang="en-GB" sz="800" dirty="0">
                          <a:effectLst/>
                          <a:latin typeface="+mn-lt"/>
                          <a:ea typeface="Times New Roman" panose="02020603050405020304" pitchFamily="18" charset="0"/>
                        </a:rPr>
                        <a:t>2.4	Are the activities feasible and consistent in relation to the expected results (including timeframe)? Are results (output, outcome and impact) realistic?</a:t>
                      </a:r>
                      <a:endParaRPr lang="en-US" sz="800" dirty="0">
                        <a:effectLst/>
                        <a:latin typeface="+mn-lt"/>
                        <a:ea typeface="Times New Roman" panose="02020603050405020304" pitchFamily="18" charset="0"/>
                      </a:endParaRPr>
                    </a:p>
                  </a:txBody>
                  <a:tcPr marL="50617" marR="50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800">
                          <a:effectLst/>
                          <a:latin typeface="+mn-lt"/>
                          <a:ea typeface="Times New Roman" panose="02020603050405020304" pitchFamily="18" charset="0"/>
                        </a:rPr>
                        <a:t>5</a:t>
                      </a:r>
                      <a:endParaRPr lang="en-US" sz="800">
                        <a:effectLst/>
                        <a:latin typeface="+mn-lt"/>
                        <a:ea typeface="Times New Roman" panose="02020603050405020304" pitchFamily="18" charset="0"/>
                      </a:endParaRPr>
                    </a:p>
                  </a:txBody>
                  <a:tcPr marL="50617" marR="50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800" u="none" strike="noStrike">
                          <a:effectLst/>
                          <a:latin typeface="+mn-lt"/>
                          <a:ea typeface="Times New Roman" panose="02020603050405020304" pitchFamily="18" charset="0"/>
                        </a:rPr>
                        <a:t> </a:t>
                      </a:r>
                      <a:endParaRPr lang="en-US" sz="800">
                        <a:effectLst/>
                        <a:latin typeface="+mn-lt"/>
                        <a:ea typeface="Times New Roman" panose="02020603050405020304" pitchFamily="18" charset="0"/>
                      </a:endParaRPr>
                    </a:p>
                  </a:txBody>
                  <a:tcPr marL="50617" marR="50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4295">
                <a:tc>
                  <a:txBody>
                    <a:bodyPr/>
                    <a:lstStyle/>
                    <a:p>
                      <a:pPr marL="269875" marR="0" indent="-269875" algn="just">
                        <a:spcBef>
                          <a:spcPts val="600"/>
                        </a:spcBef>
                        <a:spcAft>
                          <a:spcPts val="1000"/>
                        </a:spcAft>
                      </a:pPr>
                      <a:r>
                        <a:rPr lang="en-GB" sz="800" dirty="0">
                          <a:effectLst/>
                          <a:latin typeface="+mn-lt"/>
                          <a:ea typeface="Times New Roman" panose="02020603050405020304" pitchFamily="18" charset="0"/>
                        </a:rPr>
                        <a:t>2.5	To which extent does the proposal integrate relevant cross-cutting elements such as environmental/climate change issues, promotion of gender equality and equal opportunities, needs of disabled people, rights of minorities and rights of indigenous peoples, youth, combating HIV/AIDS (if there is a strong prevalence in the target country/region)? </a:t>
                      </a:r>
                      <a:endParaRPr lang="en-US" sz="800" dirty="0">
                        <a:effectLst/>
                        <a:latin typeface="+mn-lt"/>
                        <a:ea typeface="Times New Roman" panose="02020603050405020304" pitchFamily="18" charset="0"/>
                      </a:endParaRPr>
                    </a:p>
                  </a:txBody>
                  <a:tcPr marL="50617" marR="50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800" dirty="0">
                          <a:effectLst/>
                          <a:latin typeface="+mn-lt"/>
                          <a:ea typeface="Times New Roman" panose="02020603050405020304" pitchFamily="18" charset="0"/>
                        </a:rPr>
                        <a:t>5</a:t>
                      </a:r>
                      <a:endParaRPr lang="en-US" sz="800" dirty="0">
                        <a:effectLst/>
                        <a:latin typeface="+mn-lt"/>
                        <a:ea typeface="Times New Roman" panose="02020603050405020304" pitchFamily="18" charset="0"/>
                      </a:endParaRPr>
                    </a:p>
                  </a:txBody>
                  <a:tcPr marL="50617" marR="50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800" u="none" strike="noStrike" dirty="0">
                          <a:effectLst/>
                          <a:latin typeface="+mn-lt"/>
                          <a:ea typeface="Times New Roman" panose="02020603050405020304" pitchFamily="18" charset="0"/>
                        </a:rPr>
                        <a:t> </a:t>
                      </a:r>
                      <a:endParaRPr lang="en-US" sz="800" dirty="0">
                        <a:effectLst/>
                        <a:latin typeface="+mn-lt"/>
                        <a:ea typeface="Times New Roman" panose="02020603050405020304" pitchFamily="18" charset="0"/>
                      </a:endParaRPr>
                    </a:p>
                  </a:txBody>
                  <a:tcPr marL="50617" marR="50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800">
                <a:tc gridSpan="2">
                  <a:txBody>
                    <a:bodyPr/>
                    <a:lstStyle/>
                    <a:p>
                      <a:pPr marL="0" marR="0" algn="r">
                        <a:spcBef>
                          <a:spcPts val="600"/>
                        </a:spcBef>
                        <a:spcAft>
                          <a:spcPts val="1000"/>
                        </a:spcAft>
                      </a:pPr>
                      <a:r>
                        <a:rPr lang="en-GB" sz="800" b="1">
                          <a:effectLst/>
                          <a:latin typeface="+mn-lt"/>
                          <a:ea typeface="Times New Roman" panose="02020603050405020304" pitchFamily="18" charset="0"/>
                        </a:rPr>
                        <a:t>TOTAL SCORE</a:t>
                      </a:r>
                      <a:endParaRPr lang="en-US" sz="800">
                        <a:effectLst/>
                        <a:latin typeface="+mn-lt"/>
                        <a:ea typeface="Times New Roman" panose="02020603050405020304" pitchFamily="18" charset="0"/>
                      </a:endParaRPr>
                    </a:p>
                  </a:txBody>
                  <a:tcPr marL="50617" marR="50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600"/>
                        </a:spcBef>
                        <a:spcAft>
                          <a:spcPts val="1000"/>
                        </a:spcAft>
                      </a:pPr>
                      <a:r>
                        <a:rPr lang="en-GB" sz="800" b="1" dirty="0">
                          <a:effectLst/>
                          <a:latin typeface="+mn-lt"/>
                          <a:ea typeface="Times New Roman" panose="02020603050405020304" pitchFamily="18" charset="0"/>
                        </a:rPr>
                        <a:t>50</a:t>
                      </a:r>
                      <a:endParaRPr lang="en-US" sz="800" dirty="0">
                        <a:effectLst/>
                        <a:latin typeface="+mn-lt"/>
                        <a:ea typeface="Times New Roman" panose="02020603050405020304" pitchFamily="18" charset="0"/>
                      </a:endParaRPr>
                    </a:p>
                  </a:txBody>
                  <a:tcPr marL="50617" marR="50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098929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7208" y="1073627"/>
            <a:ext cx="8614392" cy="4919295"/>
          </a:xfrm>
          <a:prstGeom prst="rect">
            <a:avLst/>
          </a:prstGeom>
        </p:spPr>
        <p:txBody>
          <a:bodyPr wrap="square">
            <a:spAutoFit/>
          </a:bodyPr>
          <a:lstStyle/>
          <a:p>
            <a:pPr algn="just">
              <a:spcAft>
                <a:spcPts val="1000"/>
              </a:spcAft>
            </a:pPr>
            <a:r>
              <a:rPr lang="en-GB" sz="1100" dirty="0">
                <a:solidFill>
                  <a:prstClr val="black"/>
                </a:solidFill>
                <a:latin typeface="Times New Roman" panose="02020603050405020304" pitchFamily="18" charset="0"/>
                <a:ea typeface="Times New Roman" panose="02020603050405020304" pitchFamily="18" charset="0"/>
              </a:rPr>
              <a:t>* </a:t>
            </a:r>
            <a:r>
              <a:rPr lang="en-GB" sz="1600" dirty="0">
                <a:solidFill>
                  <a:prstClr val="black"/>
                </a:solidFill>
                <a:ea typeface="Times New Roman" panose="02020603050405020304" pitchFamily="18" charset="0"/>
              </a:rPr>
              <a:t>Note: A score of 5 (very good) will only be allocated if the proposal specifically addresses more than the required minimum number of priorities as indicated in Section 1.2 (objectives of the programme) of these guidelines.</a:t>
            </a:r>
            <a:endParaRPr lang="en-US" sz="1600" dirty="0">
              <a:solidFill>
                <a:prstClr val="black"/>
              </a:solidFill>
              <a:ea typeface="Times New Roman" panose="02020603050405020304" pitchFamily="18" charset="0"/>
            </a:endParaRPr>
          </a:p>
          <a:p>
            <a:pPr algn="just">
              <a:spcAft>
                <a:spcPts val="1000"/>
              </a:spcAft>
            </a:pPr>
            <a:r>
              <a:rPr lang="en-GB" sz="1600" dirty="0">
                <a:solidFill>
                  <a:prstClr val="black"/>
                </a:solidFill>
                <a:ea typeface="Times New Roman" panose="02020603050405020304" pitchFamily="18" charset="0"/>
              </a:rPr>
              <a:t>**this score is multiplied by 2 because of its importance</a:t>
            </a:r>
            <a:endParaRPr lang="en-US" sz="1600" dirty="0">
              <a:solidFill>
                <a:prstClr val="black"/>
              </a:solidFill>
              <a:ea typeface="Times New Roman" panose="02020603050405020304" pitchFamily="18" charset="0"/>
            </a:endParaRPr>
          </a:p>
          <a:p>
            <a:pPr algn="just">
              <a:spcAft>
                <a:spcPts val="1000"/>
              </a:spcAft>
            </a:pPr>
            <a:r>
              <a:rPr lang="en-GB" sz="1600" dirty="0">
                <a:solidFill>
                  <a:prstClr val="black"/>
                </a:solidFill>
                <a:ea typeface="Times New Roman" panose="02020603050405020304" pitchFamily="18" charset="0"/>
              </a:rPr>
              <a:t>Once all concept notes have been assessed, a list will be drawn up with the proposed actions ranked according to their total score. </a:t>
            </a:r>
            <a:endParaRPr lang="en-US" sz="1600" dirty="0">
              <a:solidFill>
                <a:prstClr val="black"/>
              </a:solidFill>
              <a:ea typeface="Times New Roman" panose="02020603050405020304" pitchFamily="18" charset="0"/>
            </a:endParaRPr>
          </a:p>
          <a:p>
            <a:pPr algn="just">
              <a:spcAft>
                <a:spcPts val="1000"/>
              </a:spcAft>
            </a:pPr>
            <a:r>
              <a:rPr lang="en-GB" sz="1600" dirty="0">
                <a:solidFill>
                  <a:prstClr val="black"/>
                </a:solidFill>
                <a:ea typeface="Times New Roman" panose="02020603050405020304" pitchFamily="18" charset="0"/>
              </a:rPr>
              <a:t>Firstly, only the concept notes with a score of </a:t>
            </a:r>
            <a:r>
              <a:rPr lang="en-GB" sz="1600" b="1" dirty="0">
                <a:solidFill>
                  <a:prstClr val="black"/>
                </a:solidFill>
                <a:ea typeface="Times New Roman" panose="02020603050405020304" pitchFamily="18" charset="0"/>
              </a:rPr>
              <a:t>at least 30</a:t>
            </a:r>
            <a:r>
              <a:rPr lang="en-GB" sz="1600" dirty="0">
                <a:solidFill>
                  <a:prstClr val="black"/>
                </a:solidFill>
                <a:ea typeface="Times New Roman" panose="02020603050405020304" pitchFamily="18" charset="0"/>
              </a:rPr>
              <a:t> will be considered for pre-selection. </a:t>
            </a:r>
            <a:endParaRPr lang="en-US" sz="1600" dirty="0">
              <a:solidFill>
                <a:prstClr val="black"/>
              </a:solidFill>
              <a:ea typeface="Times New Roman" panose="02020603050405020304" pitchFamily="18" charset="0"/>
            </a:endParaRPr>
          </a:p>
          <a:p>
            <a:pPr algn="just">
              <a:spcAft>
                <a:spcPts val="1000"/>
              </a:spcAft>
            </a:pPr>
            <a:r>
              <a:rPr lang="en-GB" sz="1600" dirty="0">
                <a:solidFill>
                  <a:prstClr val="black"/>
                </a:solidFill>
                <a:ea typeface="Times New Roman" panose="02020603050405020304" pitchFamily="18" charset="0"/>
              </a:rPr>
              <a:t>Secondly, the number of concept notes will be reduced, taking account of the ranking per specific objective, to the number of concept notes whose total aggregate amount of requested contributions is equal to </a:t>
            </a:r>
            <a:r>
              <a:rPr lang="en-GB" sz="1600" b="1" dirty="0">
                <a:solidFill>
                  <a:prstClr val="black"/>
                </a:solidFill>
                <a:ea typeface="Times New Roman" panose="02020603050405020304" pitchFamily="18" charset="0"/>
              </a:rPr>
              <a:t>250 %</a:t>
            </a:r>
            <a:r>
              <a:rPr lang="en-GB" sz="1600" dirty="0">
                <a:solidFill>
                  <a:prstClr val="black"/>
                </a:solidFill>
                <a:ea typeface="Times New Roman" panose="02020603050405020304" pitchFamily="18" charset="0"/>
              </a:rPr>
              <a:t> of the available budget for this call for proposals. The amount of requested contributions of each concept note will be based on the indicative financial envelopes for each specific objective, where relevant.</a:t>
            </a:r>
            <a:endParaRPr lang="en-US" sz="1600" dirty="0">
              <a:solidFill>
                <a:prstClr val="black"/>
              </a:solidFill>
              <a:ea typeface="Times New Roman" panose="02020603050405020304" pitchFamily="18" charset="0"/>
            </a:endParaRPr>
          </a:p>
          <a:p>
            <a:pPr algn="just">
              <a:spcAft>
                <a:spcPts val="1000"/>
              </a:spcAft>
            </a:pPr>
            <a:r>
              <a:rPr lang="en-GB" sz="1600" dirty="0">
                <a:solidFill>
                  <a:prstClr val="black"/>
                </a:solidFill>
                <a:ea typeface="Times New Roman" panose="02020603050405020304" pitchFamily="18" charset="0"/>
              </a:rPr>
              <a:t>After the evaluation of concept notes, the contracting authority will send letters to all lead applicants, indicating whether their application was submitted by the deadline, informing them of the reference number they have been allocated, whether the concept note was evaluated and the results of that evaluation. The evaluation committee will then proceed with the lead applicants whose proposals have been pre-selected.</a:t>
            </a:r>
            <a:endParaRPr lang="en-US" sz="1600" dirty="0">
              <a:solidFill>
                <a:prstClr val="black"/>
              </a:solidFill>
              <a:ea typeface="Times New Roman" panose="02020603050405020304" pitchFamily="18" charset="0"/>
            </a:endParaRPr>
          </a:p>
        </p:txBody>
      </p:sp>
    </p:spTree>
    <p:extLst>
      <p:ext uri="{BB962C8B-B14F-4D97-AF65-F5344CB8AC3E}">
        <p14:creationId xmlns:p14="http://schemas.microsoft.com/office/powerpoint/2010/main" val="1297509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72153" y="1107645"/>
            <a:ext cx="3243353" cy="640135"/>
          </a:xfrm>
          <a:prstGeom prst="rect">
            <a:avLst/>
          </a:prstGeom>
        </p:spPr>
      </p:pic>
      <p:sp>
        <p:nvSpPr>
          <p:cNvPr id="5" name="Rectangle 12"/>
          <p:cNvSpPr>
            <a:spLocks noChangeArrowheads="1"/>
          </p:cNvSpPr>
          <p:nvPr/>
        </p:nvSpPr>
        <p:spPr bwMode="auto">
          <a:xfrm>
            <a:off x="5172806" y="1122905"/>
            <a:ext cx="3707957" cy="609614"/>
          </a:xfrm>
          <a:prstGeom prst="rect">
            <a:avLst/>
          </a:prstGeom>
          <a:solidFill>
            <a:sysClr val="window" lastClr="FFFFFF">
              <a:lumMod val="75000"/>
            </a:sysClr>
          </a:solidFill>
          <a:ln w="6350">
            <a:noFill/>
            <a:miter lim="800000"/>
            <a:headEnd/>
            <a:tailEnd/>
          </a:ln>
          <a:effectLst>
            <a:outerShdw dist="35921" dir="2700000" algn="ctr" rotWithShape="0">
              <a:srgbClr val="0000FF"/>
            </a:outerShdw>
          </a:effectLst>
        </p:spPr>
        <p:txBody>
          <a:bodyPr lIns="72000" tIns="72000" rIns="72000" bIns="72000" anchor="ctr"/>
          <a:lstStyle/>
          <a:p>
            <a:pPr algn="ctr">
              <a:defRPr/>
            </a:pPr>
            <a:r>
              <a:rPr lang="en-US" sz="2000" kern="0" dirty="0" smtClean="0">
                <a:solidFill>
                  <a:srgbClr val="1F497D"/>
                </a:solidFill>
              </a:rPr>
              <a:t>MONTENEGRO</a:t>
            </a:r>
            <a:endParaRPr lang="en-GB" sz="2000" kern="0" dirty="0">
              <a:solidFill>
                <a:srgbClr val="1F497D"/>
              </a:solidFill>
            </a:endParaRPr>
          </a:p>
        </p:txBody>
      </p:sp>
      <p:sp>
        <p:nvSpPr>
          <p:cNvPr id="6" name="Rectangle 5"/>
          <p:cNvSpPr/>
          <p:nvPr/>
        </p:nvSpPr>
        <p:spPr>
          <a:xfrm>
            <a:off x="193674" y="1803873"/>
            <a:ext cx="1343993" cy="584775"/>
          </a:xfrm>
          <a:prstGeom prst="rect">
            <a:avLst/>
          </a:prstGeom>
          <a:ln>
            <a:solidFill>
              <a:srgbClr val="4F81BD">
                <a:lumMod val="50000"/>
              </a:srgbClr>
            </a:solidFill>
          </a:ln>
          <a:effectLst>
            <a:glow rad="101600">
              <a:srgbClr val="4F81BD">
                <a:satMod val="175000"/>
                <a:alpha val="40000"/>
              </a:srgbClr>
            </a:glow>
          </a:effectLst>
        </p:spPr>
        <p:txBody>
          <a:bodyPr>
            <a:spAutoFit/>
          </a:bodyPr>
          <a:lstStyle/>
          <a:p>
            <a:pPr algn="ctr">
              <a:defRPr/>
            </a:pPr>
            <a:r>
              <a:rPr lang="en-US" sz="1600" kern="0" dirty="0" smtClean="0">
                <a:solidFill>
                  <a:prstClr val="black"/>
                </a:solidFill>
              </a:rPr>
              <a:t>Contracting Authority</a:t>
            </a:r>
            <a:endParaRPr lang="en-US" sz="1600" kern="0" dirty="0">
              <a:solidFill>
                <a:prstClr val="black"/>
              </a:solidFill>
            </a:endParaRPr>
          </a:p>
        </p:txBody>
      </p:sp>
      <p:sp>
        <p:nvSpPr>
          <p:cNvPr id="7" name="Rectangle 6"/>
          <p:cNvSpPr/>
          <p:nvPr/>
        </p:nvSpPr>
        <p:spPr>
          <a:xfrm>
            <a:off x="1664988" y="1803873"/>
            <a:ext cx="7226077" cy="584775"/>
          </a:xfrm>
          <a:prstGeom prst="rect">
            <a:avLst/>
          </a:prstGeom>
          <a:ln>
            <a:solidFill>
              <a:srgbClr val="4F81BD">
                <a:lumMod val="50000"/>
              </a:srgbClr>
            </a:solidFill>
          </a:ln>
          <a:effectLst>
            <a:glow rad="101600">
              <a:srgbClr val="4F81BD">
                <a:satMod val="175000"/>
                <a:alpha val="40000"/>
              </a:srgbClr>
            </a:glow>
          </a:effectLst>
        </p:spPr>
        <p:txBody>
          <a:bodyPr>
            <a:spAutoFit/>
          </a:bodyPr>
          <a:lstStyle/>
          <a:p>
            <a:pPr>
              <a:defRPr/>
            </a:pPr>
            <a:r>
              <a:rPr lang="en-GB" sz="1600" kern="0" dirty="0">
                <a:solidFill>
                  <a:prstClr val="black"/>
                </a:solidFill>
              </a:rPr>
              <a:t>Government of the Republic of </a:t>
            </a:r>
            <a:r>
              <a:rPr lang="en-GB" sz="1600" kern="0" dirty="0" smtClean="0">
                <a:solidFill>
                  <a:prstClr val="black"/>
                </a:solidFill>
              </a:rPr>
              <a:t>Serbia,  Ministry </a:t>
            </a:r>
            <a:r>
              <a:rPr lang="en-GB" sz="1600" kern="0" dirty="0">
                <a:solidFill>
                  <a:prstClr val="black"/>
                </a:solidFill>
              </a:rPr>
              <a:t>of </a:t>
            </a:r>
            <a:r>
              <a:rPr lang="en-GB" sz="1600" kern="0" dirty="0" smtClean="0">
                <a:solidFill>
                  <a:prstClr val="black"/>
                </a:solidFill>
              </a:rPr>
              <a:t>Finance, </a:t>
            </a:r>
            <a:r>
              <a:rPr lang="en-GB" sz="1600" kern="0" dirty="0">
                <a:solidFill>
                  <a:prstClr val="black"/>
                </a:solidFill>
              </a:rPr>
              <a:t>Department </a:t>
            </a:r>
            <a:r>
              <a:rPr lang="en-GB" sz="1600" kern="0" dirty="0" smtClean="0">
                <a:solidFill>
                  <a:prstClr val="black"/>
                </a:solidFill>
              </a:rPr>
              <a:t>for Contracting </a:t>
            </a:r>
            <a:r>
              <a:rPr lang="en-GB" sz="1600" kern="0" dirty="0">
                <a:solidFill>
                  <a:prstClr val="black"/>
                </a:solidFill>
              </a:rPr>
              <a:t>and Financing of EU Funded Projects (CFCU)</a:t>
            </a:r>
            <a:endParaRPr lang="en-US" sz="1600" kern="0" dirty="0">
              <a:solidFill>
                <a:prstClr val="black"/>
              </a:solidFill>
            </a:endParaRPr>
          </a:p>
        </p:txBody>
      </p:sp>
      <p:sp>
        <p:nvSpPr>
          <p:cNvPr id="8" name="Rectangle 8"/>
          <p:cNvSpPr>
            <a:spLocks noChangeArrowheads="1"/>
          </p:cNvSpPr>
          <p:nvPr/>
        </p:nvSpPr>
        <p:spPr bwMode="auto">
          <a:xfrm>
            <a:off x="192930" y="2537632"/>
            <a:ext cx="1343993" cy="984885"/>
          </a:xfrm>
          <a:prstGeom prst="rect">
            <a:avLst/>
          </a:prstGeom>
          <a:noFill/>
          <a:ln w="6350">
            <a:solidFill>
              <a:srgbClr val="4F81BD">
                <a:lumMod val="50000"/>
              </a:srgbClr>
            </a:solidFill>
            <a:miter lim="800000"/>
            <a:headEnd/>
            <a:tailEnd/>
          </a:ln>
          <a:effectLst>
            <a:glow rad="101600">
              <a:srgbClr val="4F81BD">
                <a:satMod val="175000"/>
                <a:alpha val="40000"/>
              </a:srgbClr>
            </a:glow>
          </a:effectLst>
        </p:spPr>
        <p:txBody>
          <a:bodyPr lIns="0" tIns="0" rIns="0" bIns="0" anchor="ctr">
            <a:spAutoFit/>
          </a:bodyPr>
          <a:lstStyle/>
          <a:p>
            <a:pPr algn="ctr">
              <a:spcBef>
                <a:spcPct val="20000"/>
              </a:spcBef>
              <a:buClr>
                <a:srgbClr val="0000FF"/>
              </a:buClr>
              <a:buSzPct val="70000"/>
              <a:buFont typeface="Wingdings" pitchFamily="2" charset="2"/>
              <a:buNone/>
              <a:tabLst>
                <a:tab pos="8521700" algn="r"/>
              </a:tabLst>
              <a:defRPr/>
            </a:pPr>
            <a:r>
              <a:rPr lang="sr-Latn-CS" altLang="de-DE" sz="1600" kern="0" dirty="0">
                <a:solidFill>
                  <a:prstClr val="black"/>
                </a:solidFill>
              </a:rPr>
              <a:t>CBC Body</a:t>
            </a:r>
            <a:r>
              <a:rPr lang="sr-Latn-CS" altLang="de-DE" sz="1600" kern="0" dirty="0" smtClean="0">
                <a:solidFill>
                  <a:prstClr val="black"/>
                </a:solidFill>
              </a:rPr>
              <a:t>,</a:t>
            </a:r>
            <a:r>
              <a:rPr lang="en-US" altLang="de-DE" sz="1600" kern="0" dirty="0" smtClean="0">
                <a:solidFill>
                  <a:prstClr val="black"/>
                </a:solidFill>
              </a:rPr>
              <a:t> Operational</a:t>
            </a:r>
            <a:r>
              <a:rPr lang="sr-Latn-CS" altLang="de-DE" sz="1600" kern="0" dirty="0" smtClean="0">
                <a:solidFill>
                  <a:prstClr val="black"/>
                </a:solidFill>
              </a:rPr>
              <a:t> </a:t>
            </a:r>
            <a:r>
              <a:rPr lang="sr-Latn-CS" altLang="de-DE" sz="1600" kern="0" dirty="0">
                <a:solidFill>
                  <a:prstClr val="black"/>
                </a:solidFill>
              </a:rPr>
              <a:t>body </a:t>
            </a:r>
            <a:r>
              <a:rPr lang="sr-Latn-CS" altLang="de-DE" sz="1600" kern="0" dirty="0" smtClean="0">
                <a:solidFill>
                  <a:prstClr val="black"/>
                </a:solidFill>
              </a:rPr>
              <a:t>(</a:t>
            </a:r>
            <a:r>
              <a:rPr lang="en-US" altLang="de-DE" sz="1600" kern="0" dirty="0" smtClean="0">
                <a:solidFill>
                  <a:prstClr val="black"/>
                </a:solidFill>
              </a:rPr>
              <a:t>MNE</a:t>
            </a:r>
            <a:r>
              <a:rPr lang="sr-Latn-CS" altLang="de-DE" sz="1600" kern="0" dirty="0" smtClean="0">
                <a:solidFill>
                  <a:prstClr val="black"/>
                </a:solidFill>
              </a:rPr>
              <a:t>), </a:t>
            </a:r>
            <a:r>
              <a:rPr lang="en-US" altLang="de-DE" sz="1600" kern="0" dirty="0" smtClean="0">
                <a:solidFill>
                  <a:prstClr val="black"/>
                </a:solidFill>
              </a:rPr>
              <a:t>Support </a:t>
            </a:r>
            <a:r>
              <a:rPr lang="sr-Latn-CS" altLang="de-DE" sz="1600" kern="0" dirty="0" smtClean="0">
                <a:solidFill>
                  <a:prstClr val="black"/>
                </a:solidFill>
              </a:rPr>
              <a:t>Unit</a:t>
            </a:r>
            <a:endParaRPr lang="sr-Latn-CS" altLang="de-DE" sz="1600" kern="0" dirty="0">
              <a:solidFill>
                <a:prstClr val="black"/>
              </a:solidFill>
            </a:endParaRPr>
          </a:p>
        </p:txBody>
      </p:sp>
      <p:sp>
        <p:nvSpPr>
          <p:cNvPr id="9" name="Rectangle 13"/>
          <p:cNvSpPr>
            <a:spLocks noChangeArrowheads="1"/>
          </p:cNvSpPr>
          <p:nvPr/>
        </p:nvSpPr>
        <p:spPr bwMode="auto">
          <a:xfrm>
            <a:off x="1693752" y="2519749"/>
            <a:ext cx="3398726" cy="1083374"/>
          </a:xfrm>
          <a:prstGeom prst="rect">
            <a:avLst/>
          </a:prstGeom>
          <a:noFill/>
          <a:ln w="6350">
            <a:solidFill>
              <a:srgbClr val="4F81BD">
                <a:lumMod val="50000"/>
              </a:srgbClr>
            </a:solidFill>
            <a:miter lim="800000"/>
            <a:headEnd/>
            <a:tailEnd/>
          </a:ln>
          <a:effectLst>
            <a:glow rad="101600">
              <a:srgbClr val="4F81BD">
                <a:satMod val="175000"/>
                <a:alpha val="40000"/>
              </a:srgbClr>
            </a:glow>
          </a:effectLst>
        </p:spPr>
        <p:txBody>
          <a:bodyPr wrap="square" lIns="0" tIns="0" rIns="0" bIns="0">
            <a:spAutoFit/>
          </a:bodyPr>
          <a:lstStyle/>
          <a:p>
            <a:pPr marL="190500" lvl="1" indent="-188913" algn="ctr" defTabSz="330200">
              <a:spcBef>
                <a:spcPct val="20000"/>
              </a:spcBef>
              <a:buClr>
                <a:prstClr val="black"/>
              </a:buClr>
              <a:tabLst>
                <a:tab pos="8521700" algn="r"/>
              </a:tabLst>
              <a:defRPr/>
            </a:pPr>
            <a:endParaRPr lang="bs-Latn-BA" altLang="de-DE" sz="1600" kern="0" dirty="0">
              <a:solidFill>
                <a:srgbClr val="1F497D"/>
              </a:solidFill>
              <a:latin typeface="Calibri (BoMyriad Pro Black Con"/>
            </a:endParaRPr>
          </a:p>
          <a:p>
            <a:pPr marL="190500" lvl="1" indent="-188913" algn="ctr" defTabSz="330200">
              <a:spcBef>
                <a:spcPct val="20000"/>
              </a:spcBef>
              <a:buClr>
                <a:prstClr val="black"/>
              </a:buClr>
              <a:tabLst>
                <a:tab pos="8521700" algn="r"/>
              </a:tabLst>
              <a:defRPr/>
            </a:pPr>
            <a:r>
              <a:rPr lang="en-US" altLang="de-DE" sz="1600" kern="0" dirty="0" smtClean="0">
                <a:solidFill>
                  <a:prstClr val="black"/>
                </a:solidFill>
              </a:rPr>
              <a:t>Ministry of European Integration (MEI)  Republic of Serbia</a:t>
            </a:r>
            <a:endParaRPr lang="bs-Latn-BA" altLang="de-DE" sz="1600" kern="0" dirty="0" smtClean="0">
              <a:solidFill>
                <a:prstClr val="black"/>
              </a:solidFill>
            </a:endParaRPr>
          </a:p>
          <a:p>
            <a:pPr marL="190500" lvl="1" indent="-188913" algn="ctr" defTabSz="330200">
              <a:spcBef>
                <a:spcPct val="20000"/>
              </a:spcBef>
              <a:buClr>
                <a:prstClr val="black"/>
              </a:buClr>
              <a:tabLst>
                <a:tab pos="8521700" algn="r"/>
              </a:tabLst>
              <a:defRPr/>
            </a:pPr>
            <a:endParaRPr lang="en-GB" altLang="de-DE" sz="1600" kern="0" dirty="0">
              <a:solidFill>
                <a:srgbClr val="1F497D"/>
              </a:solidFill>
            </a:endParaRPr>
          </a:p>
        </p:txBody>
      </p:sp>
      <p:sp>
        <p:nvSpPr>
          <p:cNvPr id="11" name="Rectangle 10"/>
          <p:cNvSpPr>
            <a:spLocks noChangeArrowheads="1"/>
          </p:cNvSpPr>
          <p:nvPr/>
        </p:nvSpPr>
        <p:spPr bwMode="auto">
          <a:xfrm>
            <a:off x="192930" y="3748813"/>
            <a:ext cx="1343993" cy="984885"/>
          </a:xfrm>
          <a:prstGeom prst="rect">
            <a:avLst/>
          </a:prstGeom>
          <a:noFill/>
          <a:ln w="6350">
            <a:solidFill>
              <a:srgbClr val="4F81BD">
                <a:lumMod val="50000"/>
              </a:srgbClr>
            </a:solidFill>
            <a:miter lim="800000"/>
            <a:headEnd/>
            <a:tailEnd/>
          </a:ln>
          <a:effectLst>
            <a:glow rad="101600">
              <a:srgbClr val="4F81BD">
                <a:satMod val="175000"/>
                <a:alpha val="40000"/>
              </a:srgbClr>
            </a:glow>
          </a:effectLst>
        </p:spPr>
        <p:txBody>
          <a:bodyPr wrap="square" lIns="0" tIns="0" rIns="0" bIns="0" anchor="ctr">
            <a:spAutoFit/>
          </a:bodyPr>
          <a:lstStyle/>
          <a:p>
            <a:pPr algn="ctr">
              <a:spcBef>
                <a:spcPct val="20000"/>
              </a:spcBef>
              <a:buClr>
                <a:srgbClr val="0000FF"/>
              </a:buClr>
              <a:buSzPct val="70000"/>
              <a:tabLst>
                <a:tab pos="8521700" algn="r"/>
              </a:tabLst>
              <a:defRPr/>
            </a:pPr>
            <a:r>
              <a:rPr lang="en-GB" sz="1600" kern="0" dirty="0">
                <a:solidFill>
                  <a:prstClr val="black"/>
                </a:solidFill>
              </a:rPr>
              <a:t>J</a:t>
            </a:r>
            <a:r>
              <a:rPr lang="en-GB" sz="1600" kern="0" dirty="0" smtClean="0">
                <a:solidFill>
                  <a:prstClr val="black"/>
                </a:solidFill>
              </a:rPr>
              <a:t>oint </a:t>
            </a:r>
            <a:r>
              <a:rPr lang="en-GB" sz="1600" kern="0" dirty="0">
                <a:solidFill>
                  <a:prstClr val="black"/>
                </a:solidFill>
              </a:rPr>
              <a:t>monitoring committee (JMC</a:t>
            </a:r>
            <a:r>
              <a:rPr lang="en-GB" sz="1600" kern="0" dirty="0" smtClean="0">
                <a:solidFill>
                  <a:prstClr val="black"/>
                </a:solidFill>
              </a:rPr>
              <a:t>)</a:t>
            </a:r>
            <a:endParaRPr lang="en-GB" sz="1600" kern="0" dirty="0">
              <a:solidFill>
                <a:prstClr val="black"/>
              </a:solidFill>
              <a:latin typeface="Calibri (BoMyriad Pro Black Con"/>
            </a:endParaRPr>
          </a:p>
        </p:txBody>
      </p:sp>
      <p:sp>
        <p:nvSpPr>
          <p:cNvPr id="12" name="Rectangle 17"/>
          <p:cNvSpPr>
            <a:spLocks noChangeArrowheads="1"/>
          </p:cNvSpPr>
          <p:nvPr/>
        </p:nvSpPr>
        <p:spPr bwMode="auto">
          <a:xfrm>
            <a:off x="1664987" y="3732926"/>
            <a:ext cx="7234375" cy="984885"/>
          </a:xfrm>
          <a:prstGeom prst="rect">
            <a:avLst/>
          </a:prstGeom>
          <a:noFill/>
          <a:ln w="6350">
            <a:solidFill>
              <a:srgbClr val="4F81BD">
                <a:lumMod val="50000"/>
              </a:srgbClr>
            </a:solidFill>
            <a:miter lim="800000"/>
            <a:headEnd/>
            <a:tailEnd/>
          </a:ln>
          <a:effectLst>
            <a:glow rad="101600">
              <a:srgbClr val="4F81BD">
                <a:satMod val="175000"/>
                <a:alpha val="40000"/>
              </a:srgbClr>
            </a:glow>
          </a:effectLst>
        </p:spPr>
        <p:txBody>
          <a:bodyPr wrap="square" lIns="0" tIns="0" rIns="0" bIns="0">
            <a:spAutoFit/>
          </a:bodyPr>
          <a:lstStyle/>
          <a:p>
            <a:pPr marL="190500" lvl="1" indent="-188913" defTabSz="330200">
              <a:buClr>
                <a:srgbClr val="003399"/>
              </a:buClr>
              <a:buFont typeface="Wingdings" pitchFamily="2" charset="2"/>
              <a:buChar char="§"/>
              <a:tabLst>
                <a:tab pos="8521700" algn="r"/>
              </a:tabLst>
              <a:defRPr/>
            </a:pPr>
            <a:r>
              <a:rPr lang="en-GB" sz="1600" kern="0" dirty="0">
                <a:solidFill>
                  <a:prstClr val="black"/>
                </a:solidFill>
              </a:rPr>
              <a:t>C</a:t>
            </a:r>
            <a:r>
              <a:rPr lang="en-GB" sz="1600" kern="0" dirty="0" smtClean="0">
                <a:solidFill>
                  <a:prstClr val="black"/>
                </a:solidFill>
              </a:rPr>
              <a:t>omposed </a:t>
            </a:r>
            <a:r>
              <a:rPr lang="en-GB" sz="1600" kern="0" dirty="0">
                <a:solidFill>
                  <a:prstClr val="black"/>
                </a:solidFill>
              </a:rPr>
              <a:t>of representatives of both participating countries' institutions and civil </a:t>
            </a:r>
            <a:r>
              <a:rPr lang="en-GB" sz="1600" kern="0" dirty="0" smtClean="0">
                <a:solidFill>
                  <a:prstClr val="black"/>
                </a:solidFill>
              </a:rPr>
              <a:t>society</a:t>
            </a:r>
            <a:endParaRPr lang="bs-Latn-BA" altLang="de-DE" sz="1600" kern="0" dirty="0">
              <a:solidFill>
                <a:prstClr val="black"/>
              </a:solidFill>
            </a:endParaRPr>
          </a:p>
          <a:p>
            <a:pPr marL="190500" lvl="1" indent="-188913" defTabSz="330200">
              <a:buClr>
                <a:srgbClr val="003399"/>
              </a:buClr>
              <a:buFont typeface="Wingdings" pitchFamily="2" charset="2"/>
              <a:buChar char="§"/>
              <a:tabLst>
                <a:tab pos="8521700" algn="r"/>
              </a:tabLst>
              <a:defRPr/>
            </a:pPr>
            <a:r>
              <a:rPr lang="en-GB" sz="1600" kern="0" dirty="0" smtClean="0">
                <a:solidFill>
                  <a:prstClr val="black"/>
                </a:solidFill>
              </a:rPr>
              <a:t> </a:t>
            </a:r>
            <a:r>
              <a:rPr lang="en-GB" sz="1600" kern="0" dirty="0">
                <a:solidFill>
                  <a:prstClr val="black"/>
                </a:solidFill>
              </a:rPr>
              <a:t>E</a:t>
            </a:r>
            <a:r>
              <a:rPr lang="en-GB" sz="1600" kern="0" dirty="0" smtClean="0">
                <a:solidFill>
                  <a:prstClr val="black"/>
                </a:solidFill>
              </a:rPr>
              <a:t>xamine </a:t>
            </a:r>
            <a:r>
              <a:rPr lang="en-GB" sz="1600" kern="0" dirty="0">
                <a:solidFill>
                  <a:prstClr val="black"/>
                </a:solidFill>
              </a:rPr>
              <a:t>and provide an advisory opinion on the list of actions selected through this call for proposals before the grant award decision. </a:t>
            </a:r>
            <a:endParaRPr lang="en-US" sz="1600" kern="0" dirty="0">
              <a:solidFill>
                <a:prstClr val="black"/>
              </a:solidFill>
            </a:endParaRPr>
          </a:p>
        </p:txBody>
      </p:sp>
      <p:sp>
        <p:nvSpPr>
          <p:cNvPr id="13" name="Rectangle 26"/>
          <p:cNvSpPr>
            <a:spLocks noChangeArrowheads="1"/>
          </p:cNvSpPr>
          <p:nvPr/>
        </p:nvSpPr>
        <p:spPr bwMode="auto">
          <a:xfrm>
            <a:off x="192930" y="4936047"/>
            <a:ext cx="1356064" cy="984885"/>
          </a:xfrm>
          <a:prstGeom prst="rect">
            <a:avLst/>
          </a:prstGeom>
          <a:noFill/>
          <a:ln w="6350">
            <a:solidFill>
              <a:srgbClr val="4F81BD">
                <a:lumMod val="50000"/>
              </a:srgbClr>
            </a:solidFill>
            <a:miter lim="800000"/>
            <a:headEnd/>
            <a:tailEnd/>
          </a:ln>
          <a:effectLst>
            <a:glow rad="101600">
              <a:srgbClr val="4F81BD">
                <a:satMod val="175000"/>
                <a:alpha val="40000"/>
              </a:srgbClr>
            </a:glow>
          </a:effectLst>
        </p:spPr>
        <p:txBody>
          <a:bodyPr wrap="square" lIns="0" tIns="0" rIns="0" bIns="0" anchor="ctr">
            <a:spAutoFit/>
          </a:bodyPr>
          <a:lstStyle/>
          <a:p>
            <a:pPr algn="ctr">
              <a:tabLst>
                <a:tab pos="8521700" algn="r"/>
              </a:tabLst>
              <a:defRPr/>
            </a:pPr>
            <a:endParaRPr lang="bs-Latn-BA" sz="1600" kern="0" dirty="0">
              <a:solidFill>
                <a:srgbClr val="1F497D"/>
              </a:solidFill>
              <a:latin typeface="Calibri (BoMyriad Pro Black Con"/>
            </a:endParaRPr>
          </a:p>
          <a:p>
            <a:pPr algn="ctr">
              <a:tabLst>
                <a:tab pos="8521700" algn="r"/>
              </a:tabLst>
              <a:defRPr/>
            </a:pPr>
            <a:r>
              <a:rPr lang="en-GB" sz="1600" kern="0" dirty="0">
                <a:solidFill>
                  <a:prstClr val="black"/>
                </a:solidFill>
              </a:rPr>
              <a:t>Joint Technical Secretariat (JTS</a:t>
            </a:r>
            <a:r>
              <a:rPr lang="en-GB" sz="1600" kern="0" dirty="0" smtClean="0">
                <a:solidFill>
                  <a:prstClr val="black"/>
                </a:solidFill>
              </a:rPr>
              <a:t>)</a:t>
            </a:r>
          </a:p>
          <a:p>
            <a:pPr algn="ctr">
              <a:tabLst>
                <a:tab pos="8521700" algn="r"/>
              </a:tabLst>
              <a:defRPr/>
            </a:pPr>
            <a:endParaRPr lang="en-GB" altLang="de-DE" sz="1600" kern="0" dirty="0">
              <a:solidFill>
                <a:srgbClr val="1F497D"/>
              </a:solidFill>
              <a:effectLst>
                <a:outerShdw blurRad="38100" dist="38100" dir="2700000" algn="tl">
                  <a:srgbClr val="FFFFFF"/>
                </a:outerShdw>
              </a:effectLst>
              <a:latin typeface="Calibri (BoMyriad Pro Black Con"/>
            </a:endParaRPr>
          </a:p>
        </p:txBody>
      </p:sp>
      <p:sp>
        <p:nvSpPr>
          <p:cNvPr id="14" name="Rectangle 13"/>
          <p:cNvSpPr>
            <a:spLocks noChangeArrowheads="1"/>
          </p:cNvSpPr>
          <p:nvPr/>
        </p:nvSpPr>
        <p:spPr bwMode="auto">
          <a:xfrm>
            <a:off x="1693753" y="4936047"/>
            <a:ext cx="7205610" cy="1132618"/>
          </a:xfrm>
          <a:prstGeom prst="rect">
            <a:avLst/>
          </a:prstGeom>
          <a:noFill/>
          <a:ln w="6350">
            <a:solidFill>
              <a:srgbClr val="4F81BD">
                <a:lumMod val="50000"/>
              </a:srgbClr>
            </a:solidFill>
            <a:miter lim="800000"/>
            <a:headEnd/>
            <a:tailEnd/>
          </a:ln>
          <a:effectLst>
            <a:glow rad="101600">
              <a:srgbClr val="4F81BD">
                <a:satMod val="175000"/>
                <a:alpha val="40000"/>
              </a:srgbClr>
            </a:glow>
          </a:effectLst>
        </p:spPr>
        <p:txBody>
          <a:bodyPr wrap="square" lIns="0" tIns="0" rIns="0" bIns="0">
            <a:spAutoFit/>
          </a:bodyPr>
          <a:lstStyle/>
          <a:p>
            <a:pPr marL="190500" lvl="1" indent="-188913" defTabSz="330200">
              <a:spcBef>
                <a:spcPct val="20000"/>
              </a:spcBef>
              <a:buClr>
                <a:srgbClr val="003399"/>
              </a:buClr>
              <a:buFont typeface="Wingdings" pitchFamily="2" charset="2"/>
              <a:buChar char="§"/>
              <a:tabLst>
                <a:tab pos="8521700" algn="r"/>
              </a:tabLst>
              <a:defRPr/>
            </a:pPr>
            <a:r>
              <a:rPr lang="en-US" altLang="de-DE" sz="1600" kern="0" dirty="0" smtClean="0">
                <a:solidFill>
                  <a:prstClr val="black"/>
                </a:solidFill>
              </a:rPr>
              <a:t>Based in </a:t>
            </a:r>
            <a:r>
              <a:rPr lang="en-US" altLang="de-DE" sz="1600" kern="0" dirty="0" err="1" smtClean="0">
                <a:solidFill>
                  <a:prstClr val="black"/>
                </a:solidFill>
              </a:rPr>
              <a:t>Prijepolje</a:t>
            </a:r>
            <a:r>
              <a:rPr lang="en-US" altLang="de-DE" sz="1600" kern="0" dirty="0" smtClean="0">
                <a:solidFill>
                  <a:prstClr val="black"/>
                </a:solidFill>
              </a:rPr>
              <a:t>, with antenna office located in </a:t>
            </a:r>
            <a:r>
              <a:rPr lang="en-US" altLang="de-DE" sz="1600" kern="0" dirty="0" err="1" smtClean="0">
                <a:solidFill>
                  <a:prstClr val="black"/>
                </a:solidFill>
              </a:rPr>
              <a:t>Bijelo</a:t>
            </a:r>
            <a:r>
              <a:rPr lang="en-US" altLang="de-DE" sz="1600" kern="0" dirty="0" smtClean="0">
                <a:solidFill>
                  <a:prstClr val="black"/>
                </a:solidFill>
              </a:rPr>
              <a:t> </a:t>
            </a:r>
            <a:r>
              <a:rPr lang="en-US" altLang="de-DE" sz="1600" kern="0" dirty="0" err="1" smtClean="0">
                <a:solidFill>
                  <a:prstClr val="black"/>
                </a:solidFill>
              </a:rPr>
              <a:t>Polje</a:t>
            </a:r>
            <a:r>
              <a:rPr lang="en-US" altLang="de-DE" sz="1600" kern="0" dirty="0" smtClean="0">
                <a:solidFill>
                  <a:prstClr val="black"/>
                </a:solidFill>
              </a:rPr>
              <a:t>, Montenegro</a:t>
            </a:r>
            <a:r>
              <a:rPr lang="sr-Latn-CS" altLang="de-DE" sz="1600" kern="0" dirty="0" smtClean="0">
                <a:solidFill>
                  <a:prstClr val="black"/>
                </a:solidFill>
              </a:rPr>
              <a:t>;</a:t>
            </a:r>
            <a:endParaRPr lang="bs-Latn-BA" altLang="de-DE" sz="1600" kern="0" dirty="0">
              <a:solidFill>
                <a:prstClr val="black"/>
              </a:solidFill>
            </a:endParaRPr>
          </a:p>
          <a:p>
            <a:pPr marL="190500" lvl="1" indent="-188913" defTabSz="330200">
              <a:spcBef>
                <a:spcPct val="20000"/>
              </a:spcBef>
              <a:buClr>
                <a:srgbClr val="003399"/>
              </a:buClr>
              <a:buFont typeface="Wingdings" pitchFamily="2" charset="2"/>
              <a:buChar char="§"/>
              <a:tabLst>
                <a:tab pos="8521700" algn="r"/>
              </a:tabLst>
              <a:defRPr/>
            </a:pPr>
            <a:r>
              <a:rPr lang="en-GB" sz="1600" kern="0" dirty="0" smtClean="0">
                <a:solidFill>
                  <a:prstClr val="black"/>
                </a:solidFill>
              </a:rPr>
              <a:t>Day-to-day </a:t>
            </a:r>
            <a:r>
              <a:rPr lang="en-GB" sz="1600" kern="0" dirty="0">
                <a:solidFill>
                  <a:prstClr val="black"/>
                </a:solidFill>
              </a:rPr>
              <a:t>management of the Programme </a:t>
            </a:r>
            <a:endParaRPr lang="en-GB" sz="1600" kern="0" dirty="0" smtClean="0">
              <a:solidFill>
                <a:prstClr val="black"/>
              </a:solidFill>
            </a:endParaRPr>
          </a:p>
          <a:p>
            <a:pPr marL="190500" lvl="1" indent="-188913" defTabSz="330200">
              <a:spcBef>
                <a:spcPct val="20000"/>
              </a:spcBef>
              <a:buClr>
                <a:srgbClr val="003399"/>
              </a:buClr>
              <a:buFont typeface="Wingdings" pitchFamily="2" charset="2"/>
              <a:buChar char="§"/>
              <a:tabLst>
                <a:tab pos="8521700" algn="r"/>
              </a:tabLst>
              <a:defRPr/>
            </a:pPr>
            <a:r>
              <a:rPr lang="en-GB" sz="1600" kern="0" dirty="0" smtClean="0">
                <a:solidFill>
                  <a:prstClr val="black"/>
                </a:solidFill>
              </a:rPr>
              <a:t>Support </a:t>
            </a:r>
            <a:r>
              <a:rPr lang="en-GB" sz="1600" kern="0" dirty="0">
                <a:solidFill>
                  <a:prstClr val="black"/>
                </a:solidFill>
              </a:rPr>
              <a:t>and advice to potential applicants as well as grant beneficiaries</a:t>
            </a:r>
            <a:r>
              <a:rPr lang="bs-Latn-BA" altLang="de-DE" sz="1600" kern="0" dirty="0" smtClean="0">
                <a:solidFill>
                  <a:prstClr val="black"/>
                </a:solidFill>
              </a:rPr>
              <a:t>;</a:t>
            </a:r>
            <a:endParaRPr lang="en-GB" altLang="de-DE" sz="1600" kern="0" dirty="0">
              <a:solidFill>
                <a:prstClr val="black"/>
              </a:solidFill>
              <a:effectLst>
                <a:outerShdw blurRad="38100" dist="38100" dir="2700000" algn="tl">
                  <a:srgbClr val="000000"/>
                </a:outerShdw>
              </a:effectLst>
            </a:endParaRPr>
          </a:p>
          <a:p>
            <a:pPr marL="190500" lvl="1" indent="-188913" defTabSz="330200">
              <a:spcBef>
                <a:spcPct val="20000"/>
              </a:spcBef>
              <a:buClr>
                <a:srgbClr val="003399"/>
              </a:buClr>
              <a:buFont typeface="Wingdings" pitchFamily="2" charset="2"/>
              <a:buChar char="§"/>
              <a:tabLst>
                <a:tab pos="8521700" algn="r"/>
              </a:tabLst>
              <a:defRPr/>
            </a:pPr>
            <a:endParaRPr lang="bs-Latn-BA" altLang="de-DE" sz="1600" kern="0" dirty="0">
              <a:solidFill>
                <a:prstClr val="black"/>
              </a:solidFill>
            </a:endParaRPr>
          </a:p>
        </p:txBody>
      </p:sp>
      <p:sp>
        <p:nvSpPr>
          <p:cNvPr id="16" name="Rectangle 15"/>
          <p:cNvSpPr>
            <a:spLocks noChangeArrowheads="1"/>
          </p:cNvSpPr>
          <p:nvPr/>
        </p:nvSpPr>
        <p:spPr bwMode="auto">
          <a:xfrm>
            <a:off x="5249307" y="2519100"/>
            <a:ext cx="3640249" cy="1132618"/>
          </a:xfrm>
          <a:prstGeom prst="rect">
            <a:avLst/>
          </a:prstGeom>
          <a:noFill/>
          <a:ln w="6350">
            <a:solidFill>
              <a:srgbClr val="4F81BD">
                <a:lumMod val="50000"/>
              </a:srgbClr>
            </a:solidFill>
            <a:miter lim="800000"/>
            <a:headEnd/>
            <a:tailEnd/>
          </a:ln>
          <a:effectLst>
            <a:glow rad="101600">
              <a:srgbClr val="4F81BD">
                <a:satMod val="175000"/>
                <a:alpha val="40000"/>
              </a:srgbClr>
            </a:glow>
          </a:effectLst>
        </p:spPr>
        <p:txBody>
          <a:bodyPr wrap="square" lIns="0" tIns="0" rIns="0" bIns="0">
            <a:spAutoFit/>
          </a:bodyPr>
          <a:lstStyle/>
          <a:p>
            <a:pPr marL="190500" lvl="1" indent="-188913" algn="ctr" defTabSz="330200">
              <a:spcBef>
                <a:spcPct val="20000"/>
              </a:spcBef>
              <a:buClr>
                <a:prstClr val="black"/>
              </a:buClr>
              <a:tabLst>
                <a:tab pos="8521700" algn="r"/>
              </a:tabLst>
              <a:defRPr/>
            </a:pPr>
            <a:endParaRPr lang="bs-Latn-BA" altLang="de-DE" sz="1600" kern="0" dirty="0">
              <a:solidFill>
                <a:srgbClr val="1F497D"/>
              </a:solidFill>
              <a:latin typeface="Calibri (BoMyriad Pro Black Con"/>
            </a:endParaRPr>
          </a:p>
          <a:p>
            <a:pPr marL="287337" lvl="1" indent="-285750" algn="ctr" defTabSz="330200">
              <a:spcBef>
                <a:spcPct val="20000"/>
              </a:spcBef>
              <a:buClr>
                <a:prstClr val="black"/>
              </a:buClr>
              <a:buFont typeface="Wingdings" panose="05000000000000000000" pitchFamily="2" charset="2"/>
              <a:buChar char="§"/>
              <a:tabLst>
                <a:tab pos="8521700" algn="r"/>
              </a:tabLst>
              <a:defRPr/>
            </a:pPr>
            <a:r>
              <a:rPr lang="en-US" sz="1600" kern="0" dirty="0" smtClean="0">
                <a:solidFill>
                  <a:prstClr val="black"/>
                </a:solidFill>
              </a:rPr>
              <a:t>The European </a:t>
            </a:r>
            <a:r>
              <a:rPr lang="en-US" sz="1600" kern="0" dirty="0">
                <a:solidFill>
                  <a:prstClr val="black"/>
                </a:solidFill>
              </a:rPr>
              <a:t>I</a:t>
            </a:r>
            <a:r>
              <a:rPr lang="en-US" sz="1600" kern="0" dirty="0" err="1" smtClean="0">
                <a:solidFill>
                  <a:prstClr val="black"/>
                </a:solidFill>
              </a:rPr>
              <a:t>ntegration</a:t>
            </a:r>
            <a:r>
              <a:rPr lang="en-US" sz="1600" kern="0" dirty="0" smtClean="0">
                <a:solidFill>
                  <a:prstClr val="black"/>
                </a:solidFill>
              </a:rPr>
              <a:t> Office</a:t>
            </a:r>
          </a:p>
          <a:p>
            <a:pPr marL="1587" lvl="1" algn="ctr" defTabSz="330200">
              <a:spcBef>
                <a:spcPct val="20000"/>
              </a:spcBef>
              <a:buClr>
                <a:prstClr val="black"/>
              </a:buClr>
              <a:tabLst>
                <a:tab pos="8521700" algn="r"/>
              </a:tabLst>
              <a:defRPr/>
            </a:pPr>
            <a:endParaRPr lang="bs-Latn-BA" altLang="de-DE" sz="1600" kern="0" dirty="0" smtClean="0">
              <a:solidFill>
                <a:prstClr val="black"/>
              </a:solidFill>
            </a:endParaRPr>
          </a:p>
          <a:p>
            <a:pPr marL="190500" lvl="1" indent="-188913" algn="ctr" defTabSz="330200">
              <a:spcBef>
                <a:spcPct val="20000"/>
              </a:spcBef>
              <a:buClr>
                <a:prstClr val="black"/>
              </a:buClr>
              <a:tabLst>
                <a:tab pos="8521700" algn="r"/>
              </a:tabLst>
              <a:defRPr/>
            </a:pPr>
            <a:endParaRPr lang="en-GB" altLang="de-DE" sz="1600" kern="0" dirty="0">
              <a:solidFill>
                <a:prstClr val="black"/>
              </a:solidFill>
              <a:effectLst>
                <a:outerShdw blurRad="38100" dist="38100" dir="2700000" algn="tl">
                  <a:srgbClr val="000000"/>
                </a:outerShdw>
              </a:effectLst>
              <a:latin typeface="Calibri (BoMyriad Pro Black Con"/>
            </a:endParaRPr>
          </a:p>
        </p:txBody>
      </p:sp>
    </p:spTree>
    <p:extLst>
      <p:ext uri="{BB962C8B-B14F-4D97-AF65-F5344CB8AC3E}">
        <p14:creationId xmlns:p14="http://schemas.microsoft.com/office/powerpoint/2010/main" val="31812729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113006"/>
            <a:ext cx="6973118" cy="369332"/>
          </a:xfrm>
          <a:prstGeom prst="rect">
            <a:avLst/>
          </a:prstGeom>
          <a:solidFill>
            <a:sysClr val="window" lastClr="FFFFFF">
              <a:lumMod val="85000"/>
            </a:sysClr>
          </a:solidFill>
        </p:spPr>
        <p:txBody>
          <a:bodyPr wrap="square">
            <a:spAutoFit/>
          </a:bodyPr>
          <a:lstStyle/>
          <a:p>
            <a:pPr algn="ctr">
              <a:defRPr/>
            </a:pPr>
            <a:r>
              <a:rPr lang="en-GB" b="1" kern="0" dirty="0" smtClean="0">
                <a:solidFill>
                  <a:srgbClr val="C00000"/>
                </a:solidFill>
              </a:rPr>
              <a:t>STEP 2: EVALUATION OF THE FULL APPLICATION </a:t>
            </a:r>
            <a:endParaRPr lang="en-US" b="1" kern="0" dirty="0" smtClean="0">
              <a:solidFill>
                <a:srgbClr val="C00000"/>
              </a:solidFill>
            </a:endParaRPr>
          </a:p>
        </p:txBody>
      </p:sp>
      <p:sp>
        <p:nvSpPr>
          <p:cNvPr id="5" name="Rectangle 4"/>
          <p:cNvSpPr/>
          <p:nvPr/>
        </p:nvSpPr>
        <p:spPr>
          <a:xfrm>
            <a:off x="475193" y="1482338"/>
            <a:ext cx="7851531" cy="4334520"/>
          </a:xfrm>
          <a:prstGeom prst="rect">
            <a:avLst/>
          </a:prstGeom>
        </p:spPr>
        <p:txBody>
          <a:bodyPr wrap="square">
            <a:spAutoFit/>
          </a:bodyPr>
          <a:lstStyle/>
          <a:p>
            <a:pPr algn="just">
              <a:spcAft>
                <a:spcPts val="1000"/>
              </a:spcAft>
            </a:pPr>
            <a:r>
              <a:rPr lang="en-GB" sz="1100" dirty="0">
                <a:solidFill>
                  <a:prstClr val="black"/>
                </a:solidFill>
                <a:ea typeface="Times New Roman" panose="02020603050405020304" pitchFamily="18" charset="0"/>
              </a:rPr>
              <a:t>Firstly, the following will be assessed:</a:t>
            </a:r>
            <a:endParaRPr lang="en-US" sz="1100" dirty="0">
              <a:solidFill>
                <a:prstClr val="black"/>
              </a:solidFill>
              <a:ea typeface="Times New Roman" panose="02020603050405020304" pitchFamily="18" charset="0"/>
            </a:endParaRPr>
          </a:p>
          <a:p>
            <a:pPr marL="342900" indent="-342900" algn="just">
              <a:spcAft>
                <a:spcPts val="1000"/>
              </a:spcAft>
              <a:buFont typeface="Symbol" panose="05050102010706020507" pitchFamily="18" charset="2"/>
              <a:buChar char=""/>
            </a:pPr>
            <a:r>
              <a:rPr lang="en-GB" sz="1100" dirty="0">
                <a:solidFill>
                  <a:prstClr val="black"/>
                </a:solidFill>
                <a:ea typeface="Times New Roman" panose="02020603050405020304" pitchFamily="18" charset="0"/>
              </a:rPr>
              <a:t>If the full application satisfies all the criteria specified in the checklist (Section 7 of Part B of the grant application form). This includes also an assessment of the eligibility of the action. </a:t>
            </a:r>
            <a:endParaRPr lang="en-GB" sz="1100" dirty="0" smtClean="0">
              <a:solidFill>
                <a:prstClr val="black"/>
              </a:solidFill>
              <a:ea typeface="Times New Roman" panose="02020603050405020304" pitchFamily="18" charset="0"/>
            </a:endParaRPr>
          </a:p>
          <a:p>
            <a:pPr marL="342900" indent="-342900" algn="just">
              <a:spcAft>
                <a:spcPts val="1000"/>
              </a:spcAft>
              <a:buFont typeface="Symbol" panose="05050102010706020507" pitchFamily="18" charset="2"/>
              <a:buChar char=""/>
            </a:pPr>
            <a:r>
              <a:rPr lang="en-GB" sz="1100" dirty="0" smtClean="0">
                <a:solidFill>
                  <a:prstClr val="black"/>
                </a:solidFill>
                <a:ea typeface="Times New Roman" panose="02020603050405020304" pitchFamily="18" charset="0"/>
              </a:rPr>
              <a:t>The </a:t>
            </a:r>
            <a:r>
              <a:rPr lang="en-GB" sz="1100" dirty="0">
                <a:solidFill>
                  <a:prstClr val="black"/>
                </a:solidFill>
                <a:ea typeface="Times New Roman" panose="02020603050405020304" pitchFamily="18" charset="0"/>
              </a:rPr>
              <a:t>full applications that pass this check will be further evaluated on their quality, including the proposed budget and capacity of the applicants and affiliated entity(</a:t>
            </a:r>
            <a:r>
              <a:rPr lang="en-GB" sz="1100" dirty="0" err="1">
                <a:solidFill>
                  <a:prstClr val="black"/>
                </a:solidFill>
                <a:ea typeface="Times New Roman" panose="02020603050405020304" pitchFamily="18" charset="0"/>
              </a:rPr>
              <a:t>ies</a:t>
            </a:r>
            <a:r>
              <a:rPr lang="en-GB" sz="1100" dirty="0">
                <a:solidFill>
                  <a:prstClr val="black"/>
                </a:solidFill>
                <a:ea typeface="Times New Roman" panose="02020603050405020304" pitchFamily="18" charset="0"/>
              </a:rPr>
              <a:t>). They will be evaluated using the evaluation criteria in the evaluation grid below. There are two types of evaluation criteria: selection and award criteria.</a:t>
            </a:r>
            <a:endParaRPr lang="en-US" sz="1100" dirty="0">
              <a:solidFill>
                <a:prstClr val="black"/>
              </a:solidFill>
              <a:ea typeface="Times New Roman" panose="02020603050405020304" pitchFamily="18" charset="0"/>
            </a:endParaRPr>
          </a:p>
          <a:p>
            <a:pPr algn="just">
              <a:spcAft>
                <a:spcPts val="1000"/>
              </a:spcAft>
            </a:pPr>
            <a:r>
              <a:rPr lang="en-GB" sz="1100" b="1" u="sng" dirty="0">
                <a:solidFill>
                  <a:prstClr val="black"/>
                </a:solidFill>
                <a:ea typeface="Times New Roman" panose="02020603050405020304" pitchFamily="18" charset="0"/>
              </a:rPr>
              <a:t>The selection criteria</a:t>
            </a:r>
            <a:r>
              <a:rPr lang="en-GB" sz="1100" dirty="0">
                <a:solidFill>
                  <a:prstClr val="black"/>
                </a:solidFill>
                <a:ea typeface="Times New Roman" panose="02020603050405020304" pitchFamily="18" charset="0"/>
              </a:rPr>
              <a:t> help to evaluate the applicant(s)'s and affiliated entity(</a:t>
            </a:r>
            <a:r>
              <a:rPr lang="en-GB" sz="1100" dirty="0" err="1">
                <a:solidFill>
                  <a:prstClr val="black"/>
                </a:solidFill>
                <a:ea typeface="Times New Roman" panose="02020603050405020304" pitchFamily="18" charset="0"/>
              </a:rPr>
              <a:t>ies</a:t>
            </a:r>
            <a:r>
              <a:rPr lang="en-GB" sz="1100" dirty="0">
                <a:solidFill>
                  <a:prstClr val="black"/>
                </a:solidFill>
                <a:ea typeface="Times New Roman" panose="02020603050405020304" pitchFamily="18" charset="0"/>
              </a:rPr>
              <a:t>)'s operational capacity and the lead applicant's financial capacity and are used to verify that they:</a:t>
            </a:r>
            <a:endParaRPr lang="en-US" sz="1100" dirty="0">
              <a:solidFill>
                <a:prstClr val="black"/>
              </a:solidFill>
              <a:ea typeface="Times New Roman" panose="02020603050405020304" pitchFamily="18" charset="0"/>
            </a:endParaRPr>
          </a:p>
          <a:p>
            <a:pPr marL="342900" indent="-342900" algn="just">
              <a:spcAft>
                <a:spcPts val="1000"/>
              </a:spcAft>
              <a:buFont typeface="Symbol" panose="05050102010706020507" pitchFamily="18" charset="2"/>
              <a:buChar char=""/>
            </a:pPr>
            <a:r>
              <a:rPr lang="en-GB" sz="1100" dirty="0">
                <a:solidFill>
                  <a:prstClr val="black"/>
                </a:solidFill>
                <a:ea typeface="Times New Roman" panose="02020603050405020304" pitchFamily="18" charset="0"/>
              </a:rPr>
              <a:t>have stable and sufficient sources of finance to maintain their activity throughout the proposed action and, where appropriate, to participate in its funding (this only applies to lead applicants);</a:t>
            </a:r>
            <a:endParaRPr lang="en-US" sz="1100" dirty="0">
              <a:solidFill>
                <a:prstClr val="black"/>
              </a:solidFill>
              <a:ea typeface="Times New Roman" panose="02020603050405020304" pitchFamily="18" charset="0"/>
            </a:endParaRPr>
          </a:p>
          <a:p>
            <a:pPr marL="342900" indent="-342900" algn="just">
              <a:spcAft>
                <a:spcPts val="1000"/>
              </a:spcAft>
              <a:buFont typeface="Symbol" panose="05050102010706020507" pitchFamily="18" charset="2"/>
              <a:buChar char=""/>
            </a:pPr>
            <a:r>
              <a:rPr lang="en-GB" sz="1100" dirty="0">
                <a:solidFill>
                  <a:prstClr val="black"/>
                </a:solidFill>
                <a:ea typeface="Times New Roman" panose="02020603050405020304" pitchFamily="18" charset="0"/>
              </a:rPr>
              <a:t>have the management capacity, professional competencies and qualifications required to successfully complete the proposed action. This applies to applicants and any affiliated entity(</a:t>
            </a:r>
            <a:r>
              <a:rPr lang="en-GB" sz="1100" dirty="0" err="1">
                <a:solidFill>
                  <a:prstClr val="black"/>
                </a:solidFill>
                <a:ea typeface="Times New Roman" panose="02020603050405020304" pitchFamily="18" charset="0"/>
              </a:rPr>
              <a:t>ies</a:t>
            </a:r>
            <a:r>
              <a:rPr lang="en-GB" sz="1100" dirty="0">
                <a:solidFill>
                  <a:prstClr val="black"/>
                </a:solidFill>
                <a:ea typeface="Times New Roman" panose="02020603050405020304" pitchFamily="18" charset="0"/>
              </a:rPr>
              <a:t>).</a:t>
            </a:r>
            <a:endParaRPr lang="en-US" sz="1100" dirty="0">
              <a:solidFill>
                <a:prstClr val="black"/>
              </a:solidFill>
              <a:ea typeface="Times New Roman" panose="02020603050405020304" pitchFamily="18" charset="0"/>
            </a:endParaRPr>
          </a:p>
          <a:p>
            <a:pPr algn="just">
              <a:spcAft>
                <a:spcPts val="1000"/>
              </a:spcAft>
            </a:pPr>
            <a:r>
              <a:rPr lang="en-GB" sz="1100" b="1" u="sng" dirty="0">
                <a:solidFill>
                  <a:prstClr val="black"/>
                </a:solidFill>
                <a:ea typeface="Times New Roman" panose="02020603050405020304" pitchFamily="18" charset="0"/>
              </a:rPr>
              <a:t>The award criteria</a:t>
            </a:r>
            <a:r>
              <a:rPr lang="en-GB" sz="1100" dirty="0">
                <a:solidFill>
                  <a:prstClr val="black"/>
                </a:solidFill>
                <a:ea typeface="Times New Roman" panose="02020603050405020304" pitchFamily="18" charset="0"/>
              </a:rPr>
              <a:t> help to evaluate the quality of the applications in relation to the objectives and priorities set forth in the guidelines, and to award grants to projects which maximise the overall effectiveness of the call for proposals. They help to select applications which the contracting authority can be confident will comply with its objectives and priorities. They cover the relevance of the action, its consistency with the objectives of the call for proposals, quality, expected impact, sustainability and cost-effectiveness.</a:t>
            </a:r>
            <a:endParaRPr lang="en-US" sz="1100" dirty="0">
              <a:solidFill>
                <a:prstClr val="black"/>
              </a:solidFill>
              <a:ea typeface="Times New Roman" panose="02020603050405020304" pitchFamily="18" charset="0"/>
            </a:endParaRPr>
          </a:p>
          <a:p>
            <a:pPr algn="just">
              <a:spcAft>
                <a:spcPts val="1000"/>
              </a:spcAft>
            </a:pPr>
            <a:r>
              <a:rPr lang="en-GB" sz="1100" i="1" dirty="0">
                <a:solidFill>
                  <a:prstClr val="black"/>
                </a:solidFill>
                <a:ea typeface="Times New Roman" panose="02020603050405020304" pitchFamily="18" charset="0"/>
              </a:rPr>
              <a:t>Scoring:</a:t>
            </a:r>
            <a:endParaRPr lang="en-US" sz="1100" dirty="0">
              <a:solidFill>
                <a:prstClr val="black"/>
              </a:solidFill>
              <a:ea typeface="Times New Roman" panose="02020603050405020304" pitchFamily="18" charset="0"/>
            </a:endParaRPr>
          </a:p>
          <a:p>
            <a:pPr algn="just">
              <a:spcAft>
                <a:spcPts val="1000"/>
              </a:spcAft>
            </a:pPr>
            <a:r>
              <a:rPr lang="en-GB" sz="1100" dirty="0">
                <a:solidFill>
                  <a:prstClr val="black"/>
                </a:solidFill>
                <a:ea typeface="Times New Roman" panose="02020603050405020304" pitchFamily="18" charset="0"/>
              </a:rPr>
              <a:t>The evaluation grid is divided into Sections and subsections. Each subsection will be given a score between 1 and 5 as follows: 1 = very poor; 2 = poor; 3 = adequate; 4 = good; 5 = very good. </a:t>
            </a:r>
            <a:endParaRPr lang="en-US" sz="1100" dirty="0">
              <a:solidFill>
                <a:prstClr val="black"/>
              </a:solidFill>
              <a:ea typeface="Times New Roman" panose="02020603050405020304" pitchFamily="18" charset="0"/>
            </a:endParaRPr>
          </a:p>
        </p:txBody>
      </p:sp>
    </p:spTree>
    <p:extLst>
      <p:ext uri="{BB962C8B-B14F-4D97-AF65-F5344CB8AC3E}">
        <p14:creationId xmlns:p14="http://schemas.microsoft.com/office/powerpoint/2010/main" val="7928221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55770341"/>
              </p:ext>
            </p:extLst>
          </p:nvPr>
        </p:nvGraphicFramePr>
        <p:xfrm>
          <a:off x="143435" y="1013050"/>
          <a:ext cx="8937811" cy="4955512"/>
        </p:xfrm>
        <a:graphic>
          <a:graphicData uri="http://schemas.openxmlformats.org/drawingml/2006/table">
            <a:tbl>
              <a:tblPr/>
              <a:tblGrid>
                <a:gridCol w="8353679"/>
                <a:gridCol w="584132"/>
              </a:tblGrid>
              <a:tr h="164672">
                <a:tc>
                  <a:txBody>
                    <a:bodyPr/>
                    <a:lstStyle/>
                    <a:p>
                      <a:pPr marL="0" marR="0" algn="just">
                        <a:spcBef>
                          <a:spcPts val="600"/>
                        </a:spcBef>
                        <a:spcAft>
                          <a:spcPts val="1000"/>
                        </a:spcAft>
                      </a:pPr>
                      <a:r>
                        <a:rPr lang="en-GB" sz="900" b="1" dirty="0">
                          <a:effectLst/>
                          <a:latin typeface="+mn-lt"/>
                          <a:ea typeface="Times New Roman" panose="02020603050405020304" pitchFamily="18" charset="0"/>
                        </a:rPr>
                        <a:t>Section</a:t>
                      </a:r>
                      <a:endParaRPr lang="en-US" sz="900" dirty="0">
                        <a:effectLst/>
                        <a:latin typeface="+mn-lt"/>
                        <a:ea typeface="Times New Roman" panose="02020603050405020304" pitchFamily="18" charset="0"/>
                      </a:endParaRPr>
                    </a:p>
                  </a:txBody>
                  <a:tcPr marL="33683" marR="336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900" b="1">
                          <a:effectLst/>
                          <a:latin typeface="+mn-lt"/>
                          <a:ea typeface="Times New Roman" panose="02020603050405020304" pitchFamily="18" charset="0"/>
                        </a:rPr>
                        <a:t>Maximum Score</a:t>
                      </a:r>
                      <a:endParaRPr lang="en-US" sz="900">
                        <a:effectLst/>
                        <a:latin typeface="+mn-lt"/>
                        <a:ea typeface="Times New Roman" panose="02020603050405020304" pitchFamily="18" charset="0"/>
                      </a:endParaRPr>
                    </a:p>
                  </a:txBody>
                  <a:tcPr marL="33683" marR="336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336">
                <a:tc>
                  <a:txBody>
                    <a:bodyPr/>
                    <a:lstStyle/>
                    <a:p>
                      <a:pPr marL="0" marR="0" algn="just">
                        <a:spcBef>
                          <a:spcPts val="600"/>
                        </a:spcBef>
                        <a:spcAft>
                          <a:spcPts val="1000"/>
                        </a:spcAft>
                      </a:pPr>
                      <a:r>
                        <a:rPr lang="en-GB" sz="900" b="1">
                          <a:effectLst/>
                          <a:latin typeface="+mn-lt"/>
                          <a:ea typeface="Times New Roman" panose="02020603050405020304" pitchFamily="18" charset="0"/>
                        </a:rPr>
                        <a:t>1. Financial and operational capacity</a:t>
                      </a:r>
                      <a:endParaRPr lang="en-US" sz="900">
                        <a:effectLst/>
                        <a:latin typeface="+mn-lt"/>
                        <a:ea typeface="Times New Roman" panose="02020603050405020304" pitchFamily="18" charset="0"/>
                      </a:endParaRPr>
                    </a:p>
                  </a:txBody>
                  <a:tcPr marL="33683" marR="336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spcBef>
                          <a:spcPts val="600"/>
                        </a:spcBef>
                        <a:spcAft>
                          <a:spcPts val="1000"/>
                        </a:spcAft>
                      </a:pPr>
                      <a:r>
                        <a:rPr lang="en-GB" sz="900" b="1">
                          <a:effectLst/>
                          <a:latin typeface="+mn-lt"/>
                          <a:ea typeface="Times New Roman" panose="02020603050405020304" pitchFamily="18" charset="0"/>
                        </a:rPr>
                        <a:t>20</a:t>
                      </a:r>
                      <a:endParaRPr lang="en-US" sz="900">
                        <a:effectLst/>
                        <a:latin typeface="+mn-lt"/>
                        <a:ea typeface="Times New Roman" panose="02020603050405020304" pitchFamily="18" charset="0"/>
                      </a:endParaRPr>
                    </a:p>
                  </a:txBody>
                  <a:tcPr marL="33683" marR="336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164672">
                <a:tc>
                  <a:txBody>
                    <a:bodyPr/>
                    <a:lstStyle/>
                    <a:p>
                      <a:pPr marL="269875" marR="0" indent="-269875" algn="just">
                        <a:spcBef>
                          <a:spcPts val="600"/>
                        </a:spcBef>
                        <a:spcAft>
                          <a:spcPts val="1000"/>
                        </a:spcAft>
                      </a:pPr>
                      <a:r>
                        <a:rPr lang="en-GB" sz="900" dirty="0">
                          <a:effectLst/>
                          <a:latin typeface="+mn-lt"/>
                          <a:ea typeface="Times New Roman" panose="02020603050405020304" pitchFamily="18" charset="0"/>
                        </a:rPr>
                        <a:t>1.1	Do the applicants and, if applicable, their affiliated entity(</a:t>
                      </a:r>
                      <a:r>
                        <a:rPr lang="en-GB" sz="900" dirty="0" err="1">
                          <a:effectLst/>
                          <a:latin typeface="+mn-lt"/>
                          <a:ea typeface="Times New Roman" panose="02020603050405020304" pitchFamily="18" charset="0"/>
                        </a:rPr>
                        <a:t>ies</a:t>
                      </a:r>
                      <a:r>
                        <a:rPr lang="en-GB" sz="900" dirty="0">
                          <a:effectLst/>
                          <a:latin typeface="+mn-lt"/>
                          <a:ea typeface="Times New Roman" panose="02020603050405020304" pitchFamily="18" charset="0"/>
                        </a:rPr>
                        <a:t>) have sufficient in-house experience of project</a:t>
                      </a:r>
                      <a:r>
                        <a:rPr lang="en-GB" sz="900" b="1" dirty="0">
                          <a:effectLst/>
                          <a:latin typeface="+mn-lt"/>
                          <a:ea typeface="Times New Roman" panose="02020603050405020304" pitchFamily="18" charset="0"/>
                        </a:rPr>
                        <a:t> </a:t>
                      </a:r>
                      <a:r>
                        <a:rPr lang="en-GB" sz="900" dirty="0">
                          <a:effectLst/>
                          <a:latin typeface="+mn-lt"/>
                          <a:ea typeface="Times New Roman" panose="02020603050405020304" pitchFamily="18" charset="0"/>
                        </a:rPr>
                        <a:t>management? </a:t>
                      </a:r>
                      <a:endParaRPr lang="en-US" sz="900" dirty="0">
                        <a:effectLst/>
                        <a:latin typeface="+mn-lt"/>
                        <a:ea typeface="Times New Roman" panose="02020603050405020304" pitchFamily="18" charset="0"/>
                      </a:endParaRPr>
                    </a:p>
                  </a:txBody>
                  <a:tcPr marL="33683" marR="33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900">
                          <a:effectLst/>
                          <a:latin typeface="+mn-lt"/>
                          <a:ea typeface="Times New Roman" panose="02020603050405020304" pitchFamily="18" charset="0"/>
                        </a:rPr>
                        <a:t>5</a:t>
                      </a:r>
                      <a:endParaRPr lang="en-US" sz="900">
                        <a:effectLst/>
                        <a:latin typeface="+mn-lt"/>
                        <a:ea typeface="Times New Roman" panose="02020603050405020304" pitchFamily="18" charset="0"/>
                      </a:endParaRPr>
                    </a:p>
                  </a:txBody>
                  <a:tcPr marL="33683" marR="33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72">
                <a:tc>
                  <a:txBody>
                    <a:bodyPr/>
                    <a:lstStyle/>
                    <a:p>
                      <a:pPr marL="269875" marR="0" indent="-269875" algn="just">
                        <a:spcBef>
                          <a:spcPts val="600"/>
                        </a:spcBef>
                        <a:spcAft>
                          <a:spcPts val="1000"/>
                        </a:spcAft>
                      </a:pPr>
                      <a:r>
                        <a:rPr lang="en-GB" sz="900" dirty="0">
                          <a:effectLst/>
                          <a:latin typeface="+mn-lt"/>
                          <a:ea typeface="Times New Roman" panose="02020603050405020304" pitchFamily="18" charset="0"/>
                        </a:rPr>
                        <a:t>1.2	Do the applicants and, if applicable, their affiliated entity(</a:t>
                      </a:r>
                      <a:r>
                        <a:rPr lang="en-GB" sz="900" dirty="0" err="1">
                          <a:effectLst/>
                          <a:latin typeface="+mn-lt"/>
                          <a:ea typeface="Times New Roman" panose="02020603050405020304" pitchFamily="18" charset="0"/>
                        </a:rPr>
                        <a:t>ies</a:t>
                      </a:r>
                      <a:r>
                        <a:rPr lang="en-GB" sz="900" dirty="0">
                          <a:effectLst/>
                          <a:latin typeface="+mn-lt"/>
                          <a:ea typeface="Times New Roman" panose="02020603050405020304" pitchFamily="18" charset="0"/>
                        </a:rPr>
                        <a:t>) have sufficient in-house technical expertise? (especially knowledge of the issues to be addressed)</a:t>
                      </a:r>
                      <a:endParaRPr lang="en-US" sz="900" dirty="0">
                        <a:effectLst/>
                        <a:latin typeface="+mn-lt"/>
                        <a:ea typeface="Times New Roman" panose="02020603050405020304" pitchFamily="18" charset="0"/>
                      </a:endParaRPr>
                    </a:p>
                  </a:txBody>
                  <a:tcPr marL="33683" marR="33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900">
                          <a:effectLst/>
                          <a:latin typeface="+mn-lt"/>
                          <a:ea typeface="Times New Roman" panose="02020603050405020304" pitchFamily="18" charset="0"/>
                        </a:rPr>
                        <a:t>5</a:t>
                      </a:r>
                      <a:endParaRPr lang="en-US" sz="900">
                        <a:effectLst/>
                        <a:latin typeface="+mn-lt"/>
                        <a:ea typeface="Times New Roman" panose="02020603050405020304" pitchFamily="18" charset="0"/>
                      </a:endParaRPr>
                    </a:p>
                  </a:txBody>
                  <a:tcPr marL="33683" marR="33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08">
                <a:tc>
                  <a:txBody>
                    <a:bodyPr/>
                    <a:lstStyle/>
                    <a:p>
                      <a:pPr marL="269875" marR="0" indent="-269875" algn="l">
                        <a:spcBef>
                          <a:spcPts val="600"/>
                        </a:spcBef>
                        <a:spcAft>
                          <a:spcPts val="1000"/>
                        </a:spcAft>
                      </a:pPr>
                      <a:r>
                        <a:rPr lang="en-GB" sz="900" dirty="0">
                          <a:effectLst/>
                          <a:latin typeface="+mn-lt"/>
                          <a:ea typeface="Times New Roman" panose="02020603050405020304" pitchFamily="18" charset="0"/>
                        </a:rPr>
                        <a:t>1.3	Do the applicants and, if applicable, their affiliated entity(</a:t>
                      </a:r>
                      <a:r>
                        <a:rPr lang="en-GB" sz="900" dirty="0" err="1">
                          <a:effectLst/>
                          <a:latin typeface="+mn-lt"/>
                          <a:ea typeface="Times New Roman" panose="02020603050405020304" pitchFamily="18" charset="0"/>
                        </a:rPr>
                        <a:t>ies</a:t>
                      </a:r>
                      <a:r>
                        <a:rPr lang="en-GB" sz="900" dirty="0">
                          <a:effectLst/>
                          <a:latin typeface="+mn-lt"/>
                          <a:ea typeface="Times New Roman" panose="02020603050405020304" pitchFamily="18" charset="0"/>
                        </a:rPr>
                        <a:t>) have sufficient in-house management capacity? (Including staff, equipment and ability to handle the budget for the action)?</a:t>
                      </a:r>
                      <a:endParaRPr lang="en-US" sz="900" dirty="0">
                        <a:effectLst/>
                        <a:latin typeface="+mn-lt"/>
                        <a:ea typeface="Times New Roman" panose="02020603050405020304" pitchFamily="18" charset="0"/>
                      </a:endParaRPr>
                    </a:p>
                  </a:txBody>
                  <a:tcPr marL="33683" marR="33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900">
                          <a:effectLst/>
                          <a:latin typeface="+mn-lt"/>
                          <a:ea typeface="Times New Roman" panose="02020603050405020304" pitchFamily="18" charset="0"/>
                        </a:rPr>
                        <a:t>5</a:t>
                      </a:r>
                      <a:endParaRPr lang="en-US" sz="900">
                        <a:effectLst/>
                        <a:latin typeface="+mn-lt"/>
                        <a:ea typeface="Times New Roman" panose="02020603050405020304" pitchFamily="18" charset="0"/>
                      </a:endParaRPr>
                    </a:p>
                  </a:txBody>
                  <a:tcPr marL="33683" marR="33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336">
                <a:tc>
                  <a:txBody>
                    <a:bodyPr/>
                    <a:lstStyle/>
                    <a:p>
                      <a:pPr marL="269875" marR="0" indent="-269875" algn="just">
                        <a:spcBef>
                          <a:spcPts val="600"/>
                        </a:spcBef>
                        <a:spcAft>
                          <a:spcPts val="1000"/>
                        </a:spcAft>
                      </a:pPr>
                      <a:r>
                        <a:rPr lang="en-GB" sz="900" dirty="0">
                          <a:effectLst/>
                          <a:latin typeface="+mn-lt"/>
                          <a:ea typeface="Times New Roman" panose="02020603050405020304" pitchFamily="18" charset="0"/>
                        </a:rPr>
                        <a:t>1.4	Does the lead applicant have stable and sufficient sources of finance?</a:t>
                      </a:r>
                      <a:endParaRPr lang="en-US" sz="900" dirty="0">
                        <a:effectLst/>
                        <a:latin typeface="+mn-lt"/>
                        <a:ea typeface="Times New Roman" panose="02020603050405020304" pitchFamily="18" charset="0"/>
                      </a:endParaRPr>
                    </a:p>
                  </a:txBody>
                  <a:tcPr marL="33683" marR="33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900">
                          <a:effectLst/>
                          <a:latin typeface="+mn-lt"/>
                          <a:ea typeface="Times New Roman" panose="02020603050405020304" pitchFamily="18" charset="0"/>
                        </a:rPr>
                        <a:t>5</a:t>
                      </a:r>
                      <a:endParaRPr lang="en-US" sz="900">
                        <a:effectLst/>
                        <a:latin typeface="+mn-lt"/>
                        <a:ea typeface="Times New Roman" panose="02020603050405020304" pitchFamily="18" charset="0"/>
                      </a:endParaRPr>
                    </a:p>
                  </a:txBody>
                  <a:tcPr marL="33683" marR="33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336">
                <a:tc>
                  <a:txBody>
                    <a:bodyPr/>
                    <a:lstStyle/>
                    <a:p>
                      <a:pPr marL="0" marR="0" algn="just">
                        <a:spcBef>
                          <a:spcPts val="600"/>
                        </a:spcBef>
                        <a:spcAft>
                          <a:spcPts val="1000"/>
                        </a:spcAft>
                      </a:pPr>
                      <a:r>
                        <a:rPr lang="en-GB" sz="900" b="1">
                          <a:effectLst/>
                          <a:latin typeface="+mn-lt"/>
                          <a:ea typeface="Times New Roman" panose="02020603050405020304" pitchFamily="18" charset="0"/>
                        </a:rPr>
                        <a:t>2. Relevance</a:t>
                      </a:r>
                      <a:endParaRPr lang="en-US" sz="900">
                        <a:effectLst/>
                        <a:latin typeface="+mn-lt"/>
                        <a:ea typeface="Times New Roman" panose="02020603050405020304" pitchFamily="18" charset="0"/>
                      </a:endParaRPr>
                    </a:p>
                  </a:txBody>
                  <a:tcPr marL="33683" marR="33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spcBef>
                          <a:spcPts val="600"/>
                        </a:spcBef>
                        <a:spcAft>
                          <a:spcPts val="1000"/>
                        </a:spcAft>
                      </a:pPr>
                      <a:r>
                        <a:rPr lang="en-GB" sz="900" b="1">
                          <a:effectLst/>
                          <a:latin typeface="+mn-lt"/>
                          <a:ea typeface="Times New Roman" panose="02020603050405020304" pitchFamily="18" charset="0"/>
                        </a:rPr>
                        <a:t>20</a:t>
                      </a:r>
                      <a:endParaRPr lang="en-US" sz="900">
                        <a:effectLst/>
                        <a:latin typeface="+mn-lt"/>
                        <a:ea typeface="Times New Roman" panose="02020603050405020304" pitchFamily="18" charset="0"/>
                      </a:endParaRPr>
                    </a:p>
                  </a:txBody>
                  <a:tcPr marL="33683" marR="336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82336">
                <a:tc>
                  <a:txBody>
                    <a:bodyPr/>
                    <a:lstStyle/>
                    <a:p>
                      <a:pPr marL="0" marR="0" algn="just">
                        <a:spcBef>
                          <a:spcPts val="600"/>
                        </a:spcBef>
                        <a:spcAft>
                          <a:spcPts val="1000"/>
                        </a:spcAft>
                      </a:pPr>
                      <a:r>
                        <a:rPr lang="en-GB" sz="900" i="1" dirty="0">
                          <a:effectLst/>
                          <a:latin typeface="+mn-lt"/>
                          <a:ea typeface="Times New Roman" panose="02020603050405020304" pitchFamily="18" charset="0"/>
                        </a:rPr>
                        <a:t>Score transferred from the Concept Note evaluation</a:t>
                      </a:r>
                      <a:endParaRPr lang="en-US" sz="900" dirty="0">
                        <a:effectLst/>
                        <a:latin typeface="+mn-lt"/>
                        <a:ea typeface="Times New Roman" panose="02020603050405020304" pitchFamily="18" charset="0"/>
                      </a:endParaRPr>
                    </a:p>
                  </a:txBody>
                  <a:tcPr marL="33683" marR="33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600"/>
                        </a:spcBef>
                        <a:spcAft>
                          <a:spcPts val="1000"/>
                        </a:spcAft>
                      </a:pPr>
                      <a:r>
                        <a:rPr lang="en-GB" sz="900" b="1">
                          <a:effectLst/>
                          <a:latin typeface="+mn-lt"/>
                          <a:ea typeface="Times New Roman" panose="02020603050405020304" pitchFamily="18" charset="0"/>
                        </a:rPr>
                        <a:t> </a:t>
                      </a:r>
                      <a:endParaRPr lang="en-US" sz="900">
                        <a:effectLst/>
                        <a:latin typeface="+mn-lt"/>
                        <a:ea typeface="Times New Roman" panose="02020603050405020304" pitchFamily="18" charset="0"/>
                      </a:endParaRPr>
                    </a:p>
                  </a:txBody>
                  <a:tcPr marL="33683" marR="336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2336">
                <a:tc>
                  <a:txBody>
                    <a:bodyPr/>
                    <a:lstStyle/>
                    <a:p>
                      <a:pPr marL="0" marR="0" algn="just">
                        <a:spcBef>
                          <a:spcPts val="600"/>
                        </a:spcBef>
                        <a:spcAft>
                          <a:spcPts val="1000"/>
                        </a:spcAft>
                      </a:pPr>
                      <a:r>
                        <a:rPr lang="en-GB" sz="900" b="1">
                          <a:effectLst/>
                          <a:latin typeface="+mn-lt"/>
                          <a:ea typeface="Times New Roman" panose="02020603050405020304" pitchFamily="18" charset="0"/>
                        </a:rPr>
                        <a:t>3. Design of the action</a:t>
                      </a:r>
                      <a:endParaRPr lang="en-US" sz="900">
                        <a:effectLst/>
                        <a:latin typeface="+mn-lt"/>
                        <a:ea typeface="Times New Roman" panose="02020603050405020304" pitchFamily="18" charset="0"/>
                      </a:endParaRPr>
                    </a:p>
                  </a:txBody>
                  <a:tcPr marL="33683" marR="336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spcBef>
                          <a:spcPts val="600"/>
                        </a:spcBef>
                        <a:spcAft>
                          <a:spcPts val="1000"/>
                        </a:spcAft>
                      </a:pPr>
                      <a:r>
                        <a:rPr lang="en-GB" sz="900" b="1">
                          <a:effectLst/>
                          <a:latin typeface="+mn-lt"/>
                          <a:ea typeface="Times New Roman" panose="02020603050405020304" pitchFamily="18" charset="0"/>
                        </a:rPr>
                        <a:t>15</a:t>
                      </a:r>
                      <a:endParaRPr lang="en-US" sz="900">
                        <a:effectLst/>
                        <a:latin typeface="+mn-lt"/>
                        <a:ea typeface="Times New Roman" panose="02020603050405020304" pitchFamily="18" charset="0"/>
                      </a:endParaRPr>
                    </a:p>
                  </a:txBody>
                  <a:tcPr marL="33683" marR="336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195749">
                <a:tc>
                  <a:txBody>
                    <a:bodyPr/>
                    <a:lstStyle/>
                    <a:p>
                      <a:pPr marL="269875" marR="0" indent="-269875" algn="just">
                        <a:spcBef>
                          <a:spcPts val="600"/>
                        </a:spcBef>
                        <a:spcAft>
                          <a:spcPts val="1000"/>
                        </a:spcAft>
                      </a:pPr>
                      <a:r>
                        <a:rPr lang="en-GB" sz="900" dirty="0">
                          <a:effectLst/>
                          <a:latin typeface="+mn-lt"/>
                          <a:ea typeface="Times New Roman" panose="02020603050405020304" pitchFamily="18" charset="0"/>
                        </a:rPr>
                        <a:t>3.1	How coherent is the design of the action? Does the proposal indicate the expected results to be achieved by the action? Does the intervention logic explain the rationale to achieve the expected results? Are the activities proposed appropriate, practical, and consistent with the envisaged outputs and outcome(s)?</a:t>
                      </a:r>
                      <a:endParaRPr lang="en-US" sz="900" dirty="0">
                        <a:effectLst/>
                        <a:latin typeface="+mn-lt"/>
                        <a:ea typeface="Times New Roman" panose="02020603050405020304" pitchFamily="18" charset="0"/>
                      </a:endParaRPr>
                    </a:p>
                  </a:txBody>
                  <a:tcPr marL="33683" marR="33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900">
                          <a:effectLst/>
                          <a:latin typeface="+mn-lt"/>
                          <a:ea typeface="Times New Roman" panose="02020603050405020304" pitchFamily="18" charset="0"/>
                        </a:rPr>
                        <a:t>5</a:t>
                      </a:r>
                      <a:endParaRPr lang="en-US" sz="900">
                        <a:effectLst/>
                        <a:latin typeface="+mn-lt"/>
                        <a:ea typeface="Times New Roman" panose="02020603050405020304" pitchFamily="18" charset="0"/>
                      </a:endParaRPr>
                    </a:p>
                  </a:txBody>
                  <a:tcPr marL="33683" marR="33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648">
                <a:tc>
                  <a:txBody>
                    <a:bodyPr/>
                    <a:lstStyle/>
                    <a:p>
                      <a:pPr marL="269875" marR="0" indent="-269875" algn="just">
                        <a:spcBef>
                          <a:spcPts val="600"/>
                        </a:spcBef>
                        <a:spcAft>
                          <a:spcPts val="1000"/>
                        </a:spcAft>
                      </a:pPr>
                      <a:r>
                        <a:rPr lang="en-GB" sz="900">
                          <a:effectLst/>
                          <a:latin typeface="+mn-lt"/>
                          <a:ea typeface="Times New Roman" panose="02020603050405020304" pitchFamily="18" charset="0"/>
                        </a:rPr>
                        <a:t>3.2	Does the proposal/Logical Framework include credible baseline, targets and sources of verification? If not, is a baseline study foreseen (and is the study budgeted appropriately in the proposal)?</a:t>
                      </a:r>
                      <a:endParaRPr lang="en-US" sz="900">
                        <a:effectLst/>
                        <a:latin typeface="+mn-lt"/>
                        <a:ea typeface="Times New Roman" panose="02020603050405020304" pitchFamily="18" charset="0"/>
                      </a:endParaRPr>
                    </a:p>
                  </a:txBody>
                  <a:tcPr marL="33683" marR="33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900">
                          <a:effectLst/>
                          <a:latin typeface="+mn-lt"/>
                          <a:ea typeface="Times New Roman" panose="02020603050405020304" pitchFamily="18" charset="0"/>
                        </a:rPr>
                        <a:t>5</a:t>
                      </a:r>
                      <a:endParaRPr lang="en-US" sz="900">
                        <a:effectLst/>
                        <a:latin typeface="+mn-lt"/>
                        <a:ea typeface="Times New Roman" panose="02020603050405020304" pitchFamily="18" charset="0"/>
                      </a:endParaRPr>
                    </a:p>
                  </a:txBody>
                  <a:tcPr marL="33683" marR="33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72">
                <a:tc>
                  <a:txBody>
                    <a:bodyPr/>
                    <a:lstStyle/>
                    <a:p>
                      <a:pPr marL="269875" marR="0" indent="-269875" algn="just">
                        <a:spcBef>
                          <a:spcPts val="600"/>
                        </a:spcBef>
                        <a:spcAft>
                          <a:spcPts val="1000"/>
                        </a:spcAft>
                      </a:pPr>
                      <a:r>
                        <a:rPr lang="en-GB" sz="900" dirty="0">
                          <a:effectLst/>
                          <a:latin typeface="+mn-lt"/>
                          <a:ea typeface="Times New Roman" panose="02020603050405020304" pitchFamily="18" charset="0"/>
                        </a:rPr>
                        <a:t>3.3	Does the design reflect a robust analysis of the problems involved, and the capacities of the relevant stakeholders?</a:t>
                      </a:r>
                      <a:endParaRPr lang="en-US" sz="900" dirty="0">
                        <a:effectLst/>
                        <a:latin typeface="+mn-lt"/>
                        <a:ea typeface="Times New Roman" panose="02020603050405020304" pitchFamily="18" charset="0"/>
                      </a:endParaRPr>
                    </a:p>
                  </a:txBody>
                  <a:tcPr marL="33683" marR="33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900">
                          <a:effectLst/>
                          <a:latin typeface="+mn-lt"/>
                          <a:ea typeface="Times New Roman" panose="02020603050405020304" pitchFamily="18" charset="0"/>
                        </a:rPr>
                        <a:t>5</a:t>
                      </a:r>
                      <a:endParaRPr lang="en-US" sz="900">
                        <a:effectLst/>
                        <a:latin typeface="+mn-lt"/>
                        <a:ea typeface="Times New Roman" panose="02020603050405020304" pitchFamily="18" charset="0"/>
                      </a:endParaRPr>
                    </a:p>
                  </a:txBody>
                  <a:tcPr marL="33683" marR="33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336">
                <a:tc>
                  <a:txBody>
                    <a:bodyPr/>
                    <a:lstStyle/>
                    <a:p>
                      <a:pPr marL="0" marR="0" algn="just">
                        <a:spcBef>
                          <a:spcPts val="600"/>
                        </a:spcBef>
                        <a:spcAft>
                          <a:spcPts val="1000"/>
                        </a:spcAft>
                      </a:pPr>
                      <a:r>
                        <a:rPr lang="en-GB" sz="900" b="1" dirty="0">
                          <a:effectLst/>
                          <a:latin typeface="+mn-lt"/>
                          <a:ea typeface="Times New Roman" panose="02020603050405020304" pitchFamily="18" charset="0"/>
                        </a:rPr>
                        <a:t>4. Implementation approach</a:t>
                      </a:r>
                      <a:endParaRPr lang="en-US" sz="900" dirty="0">
                        <a:effectLst/>
                        <a:latin typeface="+mn-lt"/>
                        <a:ea typeface="Times New Roman" panose="02020603050405020304" pitchFamily="18" charset="0"/>
                      </a:endParaRPr>
                    </a:p>
                  </a:txBody>
                  <a:tcPr marL="33683" marR="336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spcBef>
                          <a:spcPts val="600"/>
                        </a:spcBef>
                        <a:spcAft>
                          <a:spcPts val="1000"/>
                        </a:spcAft>
                      </a:pPr>
                      <a:r>
                        <a:rPr lang="en-GB" sz="900" b="1">
                          <a:effectLst/>
                          <a:latin typeface="+mn-lt"/>
                          <a:ea typeface="Times New Roman" panose="02020603050405020304" pitchFamily="18" charset="0"/>
                        </a:rPr>
                        <a:t>15</a:t>
                      </a:r>
                      <a:endParaRPr lang="en-US" sz="900">
                        <a:effectLst/>
                        <a:latin typeface="+mn-lt"/>
                        <a:ea typeface="Times New Roman" panose="02020603050405020304" pitchFamily="18" charset="0"/>
                      </a:endParaRPr>
                    </a:p>
                  </a:txBody>
                  <a:tcPr marL="33683" marR="336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82336">
                <a:tc>
                  <a:txBody>
                    <a:bodyPr/>
                    <a:lstStyle/>
                    <a:p>
                      <a:pPr marL="269875" marR="0" indent="-269875" algn="just">
                        <a:spcBef>
                          <a:spcPts val="600"/>
                        </a:spcBef>
                        <a:spcAft>
                          <a:spcPts val="1000"/>
                        </a:spcAft>
                      </a:pPr>
                      <a:r>
                        <a:rPr lang="en-GB" sz="900">
                          <a:effectLst/>
                          <a:latin typeface="+mn-lt"/>
                          <a:ea typeface="Times New Roman" panose="02020603050405020304" pitchFamily="18" charset="0"/>
                        </a:rPr>
                        <a:t>4.1	Is the action plan for implementing the action clear and feasible? Is the timeline realistic?</a:t>
                      </a:r>
                      <a:endParaRPr lang="en-US" sz="900">
                        <a:effectLst/>
                        <a:latin typeface="+mn-lt"/>
                        <a:ea typeface="Times New Roman" panose="02020603050405020304" pitchFamily="18" charset="0"/>
                      </a:endParaRPr>
                    </a:p>
                  </a:txBody>
                  <a:tcPr marL="33683" marR="33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900">
                          <a:effectLst/>
                          <a:latin typeface="+mn-lt"/>
                          <a:ea typeface="Times New Roman" panose="02020603050405020304" pitchFamily="18" charset="0"/>
                        </a:rPr>
                        <a:t>5</a:t>
                      </a:r>
                      <a:endParaRPr lang="en-US" sz="900">
                        <a:effectLst/>
                        <a:latin typeface="+mn-lt"/>
                        <a:ea typeface="Times New Roman" panose="02020603050405020304" pitchFamily="18" charset="0"/>
                      </a:endParaRPr>
                    </a:p>
                  </a:txBody>
                  <a:tcPr marL="33683" marR="33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72">
                <a:tc>
                  <a:txBody>
                    <a:bodyPr/>
                    <a:lstStyle/>
                    <a:p>
                      <a:pPr marL="269875" marR="0" indent="-269875" algn="just">
                        <a:spcBef>
                          <a:spcPts val="600"/>
                        </a:spcBef>
                        <a:spcAft>
                          <a:spcPts val="1000"/>
                        </a:spcAft>
                      </a:pPr>
                      <a:r>
                        <a:rPr lang="en-GB" sz="900" dirty="0">
                          <a:effectLst/>
                          <a:latin typeface="+mn-lt"/>
                          <a:ea typeface="Times New Roman" panose="02020603050405020304" pitchFamily="18" charset="0"/>
                        </a:rPr>
                        <a:t>4.2	Does the proposal include an effective and efficient monitoring system? Is there an evaluation planned (previous, during or/and at the end of the implementation)?</a:t>
                      </a:r>
                      <a:endParaRPr lang="en-US" sz="900" dirty="0">
                        <a:effectLst/>
                        <a:latin typeface="+mn-lt"/>
                        <a:ea typeface="Times New Roman" panose="02020603050405020304" pitchFamily="18" charset="0"/>
                      </a:endParaRPr>
                    </a:p>
                  </a:txBody>
                  <a:tcPr marL="33683" marR="33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900">
                          <a:effectLst/>
                          <a:latin typeface="+mn-lt"/>
                          <a:ea typeface="Times New Roman" panose="02020603050405020304" pitchFamily="18" charset="0"/>
                        </a:rPr>
                        <a:t>5</a:t>
                      </a:r>
                      <a:endParaRPr lang="en-US" sz="900">
                        <a:effectLst/>
                        <a:latin typeface="+mn-lt"/>
                        <a:ea typeface="Times New Roman" panose="02020603050405020304" pitchFamily="18" charset="0"/>
                      </a:endParaRPr>
                    </a:p>
                  </a:txBody>
                  <a:tcPr marL="33683" marR="33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72">
                <a:tc>
                  <a:txBody>
                    <a:bodyPr/>
                    <a:lstStyle/>
                    <a:p>
                      <a:pPr marL="269875" marR="0" indent="-269875" algn="l">
                        <a:spcBef>
                          <a:spcPts val="600"/>
                        </a:spcBef>
                        <a:spcAft>
                          <a:spcPts val="1000"/>
                        </a:spcAft>
                      </a:pPr>
                      <a:r>
                        <a:rPr lang="en-GB" sz="900" dirty="0">
                          <a:effectLst/>
                          <a:latin typeface="+mn-lt"/>
                          <a:ea typeface="Times New Roman" panose="02020603050405020304" pitchFamily="18" charset="0"/>
                        </a:rPr>
                        <a:t>4.3	Is the co-applicant(s)'s and affiliated entity(</a:t>
                      </a:r>
                      <a:r>
                        <a:rPr lang="en-GB" sz="900" dirty="0" err="1">
                          <a:effectLst/>
                          <a:latin typeface="+mn-lt"/>
                          <a:ea typeface="Times New Roman" panose="02020603050405020304" pitchFamily="18" charset="0"/>
                        </a:rPr>
                        <a:t>ies</a:t>
                      </a:r>
                      <a:r>
                        <a:rPr lang="en-GB" sz="900" dirty="0">
                          <a:effectLst/>
                          <a:latin typeface="+mn-lt"/>
                          <a:ea typeface="Times New Roman" panose="02020603050405020304" pitchFamily="18" charset="0"/>
                        </a:rPr>
                        <a:t>)'s level of involvement and participation in the action satisfactory?</a:t>
                      </a:r>
                      <a:endParaRPr lang="en-US" sz="900" dirty="0">
                        <a:effectLst/>
                        <a:latin typeface="+mn-lt"/>
                        <a:ea typeface="Times New Roman" panose="02020603050405020304" pitchFamily="18" charset="0"/>
                      </a:endParaRPr>
                    </a:p>
                  </a:txBody>
                  <a:tcPr marL="33683" marR="33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900">
                          <a:effectLst/>
                          <a:latin typeface="+mn-lt"/>
                          <a:ea typeface="Times New Roman" panose="02020603050405020304" pitchFamily="18" charset="0"/>
                        </a:rPr>
                        <a:t>5</a:t>
                      </a:r>
                      <a:endParaRPr lang="en-US" sz="900">
                        <a:effectLst/>
                        <a:latin typeface="+mn-lt"/>
                        <a:ea typeface="Times New Roman" panose="02020603050405020304" pitchFamily="18" charset="0"/>
                      </a:endParaRPr>
                    </a:p>
                  </a:txBody>
                  <a:tcPr marL="33683" marR="33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72">
                <a:tc>
                  <a:txBody>
                    <a:bodyPr/>
                    <a:lstStyle/>
                    <a:p>
                      <a:pPr marL="0" marR="0" algn="just">
                        <a:spcBef>
                          <a:spcPts val="600"/>
                        </a:spcBef>
                        <a:spcAft>
                          <a:spcPts val="1000"/>
                        </a:spcAft>
                      </a:pPr>
                      <a:r>
                        <a:rPr lang="en-GB" sz="900" dirty="0">
                          <a:effectLst/>
                          <a:latin typeface="+mn-lt"/>
                          <a:ea typeface="Times New Roman" panose="02020603050405020304" pitchFamily="18" charset="0"/>
                        </a:rPr>
                        <a:t/>
                      </a:r>
                      <a:br>
                        <a:rPr lang="en-GB" sz="900" dirty="0">
                          <a:effectLst/>
                          <a:latin typeface="+mn-lt"/>
                          <a:ea typeface="Times New Roman" panose="02020603050405020304" pitchFamily="18" charset="0"/>
                        </a:rPr>
                      </a:br>
                      <a:r>
                        <a:rPr lang="en-GB" sz="900" b="1" dirty="0">
                          <a:effectLst/>
                          <a:latin typeface="+mn-lt"/>
                          <a:ea typeface="Times New Roman" panose="02020603050405020304" pitchFamily="18" charset="0"/>
                        </a:rPr>
                        <a:t>5. Sustainability of the action </a:t>
                      </a:r>
                      <a:endParaRPr lang="en-US" sz="900" dirty="0">
                        <a:effectLst/>
                        <a:latin typeface="+mn-lt"/>
                        <a:ea typeface="Times New Roman" panose="02020603050405020304" pitchFamily="18" charset="0"/>
                      </a:endParaRPr>
                    </a:p>
                  </a:txBody>
                  <a:tcPr marL="33683" marR="336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spcBef>
                          <a:spcPts val="600"/>
                        </a:spcBef>
                        <a:spcAft>
                          <a:spcPts val="1000"/>
                        </a:spcAft>
                      </a:pPr>
                      <a:r>
                        <a:rPr lang="en-GB" sz="900" b="1">
                          <a:effectLst/>
                          <a:latin typeface="+mn-lt"/>
                          <a:ea typeface="Times New Roman" panose="02020603050405020304" pitchFamily="18" charset="0"/>
                        </a:rPr>
                        <a:t>15</a:t>
                      </a:r>
                      <a:endParaRPr lang="en-US" sz="900">
                        <a:effectLst/>
                        <a:latin typeface="+mn-lt"/>
                        <a:ea typeface="Times New Roman" panose="02020603050405020304" pitchFamily="18" charset="0"/>
                      </a:endParaRPr>
                    </a:p>
                  </a:txBody>
                  <a:tcPr marL="33683" marR="336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82336">
                <a:tc>
                  <a:txBody>
                    <a:bodyPr/>
                    <a:lstStyle/>
                    <a:p>
                      <a:pPr marL="269875" marR="0" indent="-269875" algn="just">
                        <a:spcBef>
                          <a:spcPts val="600"/>
                        </a:spcBef>
                        <a:spcAft>
                          <a:spcPts val="1000"/>
                        </a:spcAft>
                      </a:pPr>
                      <a:r>
                        <a:rPr lang="en-GB" sz="900">
                          <a:effectLst/>
                          <a:latin typeface="+mn-lt"/>
                          <a:ea typeface="Times New Roman" panose="02020603050405020304" pitchFamily="18" charset="0"/>
                        </a:rPr>
                        <a:t>5.1	Is the action likely to have a tangible impact on its target groups?</a:t>
                      </a:r>
                      <a:endParaRPr lang="en-US" sz="900">
                        <a:effectLst/>
                        <a:latin typeface="+mn-lt"/>
                        <a:ea typeface="Times New Roman" panose="02020603050405020304" pitchFamily="18" charset="0"/>
                      </a:endParaRPr>
                    </a:p>
                  </a:txBody>
                  <a:tcPr marL="33683" marR="33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900">
                          <a:effectLst/>
                          <a:latin typeface="+mn-lt"/>
                          <a:ea typeface="Times New Roman" panose="02020603050405020304" pitchFamily="18" charset="0"/>
                        </a:rPr>
                        <a:t>5</a:t>
                      </a:r>
                      <a:endParaRPr lang="en-US" sz="900">
                        <a:effectLst/>
                        <a:latin typeface="+mn-lt"/>
                        <a:ea typeface="Times New Roman" panose="02020603050405020304" pitchFamily="18" charset="0"/>
                      </a:endParaRPr>
                    </a:p>
                  </a:txBody>
                  <a:tcPr marL="33683" marR="33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72">
                <a:tc>
                  <a:txBody>
                    <a:bodyPr/>
                    <a:lstStyle/>
                    <a:p>
                      <a:pPr marL="269875" marR="0" indent="-269875" algn="just">
                        <a:spcBef>
                          <a:spcPts val="600"/>
                        </a:spcBef>
                        <a:spcAft>
                          <a:spcPts val="1000"/>
                        </a:spcAft>
                      </a:pPr>
                      <a:r>
                        <a:rPr lang="en-GB" sz="900" dirty="0">
                          <a:effectLst/>
                          <a:latin typeface="+mn-lt"/>
                          <a:ea typeface="Times New Roman" panose="02020603050405020304" pitchFamily="18" charset="0"/>
                        </a:rPr>
                        <a:t>5.2	Is the action likely to have multiplier effects, including scope for replication, extension, capitalisation on experience and knowledge sharing?</a:t>
                      </a:r>
                      <a:endParaRPr lang="en-US" sz="900" dirty="0">
                        <a:effectLst/>
                        <a:latin typeface="+mn-lt"/>
                        <a:ea typeface="Times New Roman" panose="02020603050405020304" pitchFamily="18" charset="0"/>
                      </a:endParaRPr>
                    </a:p>
                  </a:txBody>
                  <a:tcPr marL="33683" marR="33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900">
                          <a:effectLst/>
                          <a:latin typeface="+mn-lt"/>
                          <a:ea typeface="Times New Roman" panose="02020603050405020304" pitchFamily="18" charset="0"/>
                        </a:rPr>
                        <a:t>5</a:t>
                      </a:r>
                      <a:endParaRPr lang="en-US" sz="900">
                        <a:effectLst/>
                        <a:latin typeface="+mn-lt"/>
                        <a:ea typeface="Times New Roman" panose="02020603050405020304" pitchFamily="18" charset="0"/>
                      </a:endParaRPr>
                    </a:p>
                  </a:txBody>
                  <a:tcPr marL="33683" marR="33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276">
                <a:tc>
                  <a:txBody>
                    <a:bodyPr/>
                    <a:lstStyle/>
                    <a:p>
                      <a:pPr marL="269875" marR="0" indent="-269875" algn="just">
                        <a:spcBef>
                          <a:spcPts val="600"/>
                        </a:spcBef>
                        <a:spcAft>
                          <a:spcPts val="1000"/>
                        </a:spcAft>
                      </a:pPr>
                      <a:r>
                        <a:rPr lang="en-GB" sz="900" dirty="0">
                          <a:effectLst/>
                          <a:latin typeface="+mn-lt"/>
                          <a:ea typeface="Times New Roman" panose="02020603050405020304" pitchFamily="18" charset="0"/>
                        </a:rPr>
                        <a:t>5.3	Are the expected results of the proposed action sustainable?:</a:t>
                      </a:r>
                      <a:endParaRPr lang="en-US" sz="900" dirty="0">
                        <a:effectLst/>
                        <a:latin typeface="+mn-lt"/>
                        <a:ea typeface="Times New Roman" panose="02020603050405020304" pitchFamily="18" charset="0"/>
                      </a:endParaRPr>
                    </a:p>
                    <a:p>
                      <a:pPr marL="323850" marR="0" indent="-107950" algn="just">
                        <a:spcBef>
                          <a:spcPts val="0"/>
                        </a:spcBef>
                        <a:spcAft>
                          <a:spcPts val="0"/>
                        </a:spcAft>
                      </a:pPr>
                      <a:r>
                        <a:rPr lang="en-GB" sz="900" dirty="0">
                          <a:effectLst/>
                          <a:latin typeface="+mn-lt"/>
                          <a:ea typeface="Times New Roman" panose="02020603050405020304" pitchFamily="18" charset="0"/>
                        </a:rPr>
                        <a:t>- Financially </a:t>
                      </a:r>
                      <a:r>
                        <a:rPr lang="en-GB" sz="900" i="1" dirty="0">
                          <a:effectLst/>
                          <a:latin typeface="+mn-lt"/>
                          <a:ea typeface="Times New Roman" panose="02020603050405020304" pitchFamily="18" charset="0"/>
                        </a:rPr>
                        <a:t>(e.g. financing of follow-up activities, sources of revenue for covering all future operating and maintenance costs)</a:t>
                      </a:r>
                      <a:endParaRPr lang="en-US" sz="900" dirty="0">
                        <a:effectLst/>
                        <a:latin typeface="+mn-lt"/>
                        <a:ea typeface="Times New Roman" panose="02020603050405020304" pitchFamily="18" charset="0"/>
                      </a:endParaRPr>
                    </a:p>
                    <a:p>
                      <a:pPr marL="323850" marR="0" indent="-107950" algn="just">
                        <a:spcBef>
                          <a:spcPts val="0"/>
                        </a:spcBef>
                        <a:spcAft>
                          <a:spcPts val="0"/>
                        </a:spcAft>
                      </a:pPr>
                      <a:r>
                        <a:rPr lang="en-GB" sz="900" dirty="0">
                          <a:effectLst/>
                          <a:latin typeface="+mn-lt"/>
                          <a:ea typeface="Times New Roman" panose="02020603050405020304" pitchFamily="18" charset="0"/>
                        </a:rPr>
                        <a:t>- Institutionally </a:t>
                      </a:r>
                      <a:r>
                        <a:rPr lang="en-GB" sz="900" i="1" dirty="0">
                          <a:effectLst/>
                          <a:latin typeface="+mn-lt"/>
                          <a:ea typeface="Times New Roman" panose="02020603050405020304" pitchFamily="18" charset="0"/>
                        </a:rPr>
                        <a:t>(will structures allow the results of the action to be sustained at the end of the action? Will there be local ‘ownership’ of the results of the action?)</a:t>
                      </a:r>
                      <a:endParaRPr lang="en-US" sz="900" dirty="0">
                        <a:effectLst/>
                        <a:latin typeface="+mn-lt"/>
                        <a:ea typeface="Times New Roman" panose="02020603050405020304" pitchFamily="18" charset="0"/>
                      </a:endParaRPr>
                    </a:p>
                    <a:p>
                      <a:pPr marL="323850" marR="0" indent="-107950" algn="just">
                        <a:spcBef>
                          <a:spcPts val="0"/>
                        </a:spcBef>
                        <a:spcAft>
                          <a:spcPts val="0"/>
                        </a:spcAft>
                      </a:pPr>
                      <a:r>
                        <a:rPr lang="en-GB" sz="900" dirty="0">
                          <a:effectLst/>
                          <a:latin typeface="+mn-lt"/>
                          <a:ea typeface="Times New Roman" panose="02020603050405020304" pitchFamily="18" charset="0"/>
                        </a:rPr>
                        <a:t>- At policy level (where applicable) </a:t>
                      </a:r>
                      <a:r>
                        <a:rPr lang="en-GB" sz="900" i="1" dirty="0">
                          <a:effectLst/>
                          <a:latin typeface="+mn-lt"/>
                          <a:ea typeface="Times New Roman" panose="02020603050405020304" pitchFamily="18" charset="0"/>
                        </a:rPr>
                        <a:t>(what will be the structural impact of the action — e.g. improved legislation, codes of conduct, methods)</a:t>
                      </a:r>
                      <a:endParaRPr lang="en-US" sz="900" dirty="0">
                        <a:effectLst/>
                        <a:latin typeface="+mn-lt"/>
                        <a:ea typeface="Times New Roman" panose="02020603050405020304" pitchFamily="18" charset="0"/>
                      </a:endParaRPr>
                    </a:p>
                    <a:p>
                      <a:pPr marL="323850" marR="0" indent="-107950" algn="just">
                        <a:spcBef>
                          <a:spcPts val="0"/>
                        </a:spcBef>
                        <a:spcAft>
                          <a:spcPts val="0"/>
                        </a:spcAft>
                      </a:pPr>
                      <a:r>
                        <a:rPr lang="en-GB" sz="900" dirty="0">
                          <a:effectLst/>
                          <a:latin typeface="+mn-lt"/>
                          <a:ea typeface="Times New Roman" panose="02020603050405020304" pitchFamily="18" charset="0"/>
                        </a:rPr>
                        <a:t>- Environmentally (if applicable) </a:t>
                      </a:r>
                      <a:r>
                        <a:rPr lang="en-GB" sz="900" i="1" dirty="0">
                          <a:effectLst/>
                          <a:latin typeface="+mn-lt"/>
                          <a:ea typeface="Times New Roman" panose="02020603050405020304" pitchFamily="18" charset="0"/>
                        </a:rPr>
                        <a:t>(will the action have a negative/positive environmental impact?)</a:t>
                      </a:r>
                      <a:endParaRPr lang="en-US" sz="900" dirty="0">
                        <a:effectLst/>
                        <a:latin typeface="+mn-lt"/>
                        <a:ea typeface="Times New Roman" panose="02020603050405020304" pitchFamily="18" charset="0"/>
                      </a:endParaRPr>
                    </a:p>
                  </a:txBody>
                  <a:tcPr marL="33683" marR="33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900">
                          <a:effectLst/>
                          <a:latin typeface="+mn-lt"/>
                          <a:ea typeface="Times New Roman" panose="02020603050405020304" pitchFamily="18" charset="0"/>
                        </a:rPr>
                        <a:t>5</a:t>
                      </a:r>
                      <a:endParaRPr lang="en-US" sz="900">
                        <a:effectLst/>
                        <a:latin typeface="+mn-lt"/>
                        <a:ea typeface="Times New Roman" panose="02020603050405020304" pitchFamily="18" charset="0"/>
                      </a:endParaRPr>
                    </a:p>
                  </a:txBody>
                  <a:tcPr marL="33683" marR="33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72">
                <a:tc>
                  <a:txBody>
                    <a:bodyPr/>
                    <a:lstStyle/>
                    <a:p>
                      <a:pPr marL="0" marR="0" algn="just">
                        <a:spcBef>
                          <a:spcPts val="600"/>
                        </a:spcBef>
                        <a:spcAft>
                          <a:spcPts val="1000"/>
                        </a:spcAft>
                      </a:pPr>
                      <a:r>
                        <a:rPr lang="en-GB" sz="900" dirty="0">
                          <a:effectLst/>
                          <a:latin typeface="+mn-lt"/>
                          <a:ea typeface="Times New Roman" panose="02020603050405020304" pitchFamily="18" charset="0"/>
                        </a:rPr>
                        <a:t/>
                      </a:r>
                      <a:br>
                        <a:rPr lang="en-GB" sz="900" dirty="0">
                          <a:effectLst/>
                          <a:latin typeface="+mn-lt"/>
                          <a:ea typeface="Times New Roman" panose="02020603050405020304" pitchFamily="18" charset="0"/>
                        </a:rPr>
                      </a:br>
                      <a:r>
                        <a:rPr lang="en-GB" sz="900" b="1" dirty="0">
                          <a:effectLst/>
                          <a:latin typeface="+mn-lt"/>
                          <a:ea typeface="Times New Roman" panose="02020603050405020304" pitchFamily="18" charset="0"/>
                        </a:rPr>
                        <a:t>6. Budget and cost-effectiveness of the action</a:t>
                      </a:r>
                      <a:endParaRPr lang="en-US" sz="900" dirty="0">
                        <a:effectLst/>
                        <a:latin typeface="+mn-lt"/>
                        <a:ea typeface="Times New Roman" panose="02020603050405020304" pitchFamily="18" charset="0"/>
                      </a:endParaRPr>
                    </a:p>
                  </a:txBody>
                  <a:tcPr marL="33683" marR="336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spcBef>
                          <a:spcPts val="600"/>
                        </a:spcBef>
                        <a:spcAft>
                          <a:spcPts val="1000"/>
                        </a:spcAft>
                      </a:pPr>
                      <a:r>
                        <a:rPr lang="en-GB" sz="900" b="1">
                          <a:effectLst/>
                          <a:latin typeface="+mn-lt"/>
                          <a:ea typeface="Times New Roman" panose="02020603050405020304" pitchFamily="18" charset="0"/>
                        </a:rPr>
                        <a:t>15</a:t>
                      </a:r>
                      <a:endParaRPr lang="en-US" sz="900">
                        <a:effectLst/>
                        <a:latin typeface="+mn-lt"/>
                        <a:ea typeface="Times New Roman" panose="02020603050405020304" pitchFamily="18" charset="0"/>
                      </a:endParaRPr>
                    </a:p>
                  </a:txBody>
                  <a:tcPr marL="33683" marR="336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82336">
                <a:tc>
                  <a:txBody>
                    <a:bodyPr/>
                    <a:lstStyle/>
                    <a:p>
                      <a:pPr marL="269875" marR="0" indent="-269875" algn="just">
                        <a:spcBef>
                          <a:spcPts val="600"/>
                        </a:spcBef>
                        <a:spcAft>
                          <a:spcPts val="1000"/>
                        </a:spcAft>
                      </a:pPr>
                      <a:r>
                        <a:rPr lang="en-GB" sz="900" dirty="0">
                          <a:effectLst/>
                          <a:latin typeface="+mn-lt"/>
                          <a:ea typeface="Times New Roman" panose="02020603050405020304" pitchFamily="18" charset="0"/>
                        </a:rPr>
                        <a:t>6.1	Are the activities appropriately reflected in the budget?</a:t>
                      </a:r>
                      <a:endParaRPr lang="en-US" sz="900" dirty="0">
                        <a:effectLst/>
                        <a:latin typeface="+mn-lt"/>
                        <a:ea typeface="Times New Roman" panose="02020603050405020304" pitchFamily="18" charset="0"/>
                      </a:endParaRPr>
                    </a:p>
                  </a:txBody>
                  <a:tcPr marL="33683" marR="33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900" dirty="0">
                          <a:effectLst/>
                          <a:latin typeface="+mn-lt"/>
                          <a:ea typeface="Times New Roman" panose="02020603050405020304" pitchFamily="18" charset="0"/>
                        </a:rPr>
                        <a:t>5</a:t>
                      </a:r>
                      <a:endParaRPr lang="en-US" sz="900" dirty="0">
                        <a:effectLst/>
                        <a:latin typeface="+mn-lt"/>
                        <a:ea typeface="Times New Roman" panose="02020603050405020304" pitchFamily="18" charset="0"/>
                      </a:endParaRPr>
                    </a:p>
                  </a:txBody>
                  <a:tcPr marL="33683" marR="33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336">
                <a:tc>
                  <a:txBody>
                    <a:bodyPr/>
                    <a:lstStyle/>
                    <a:p>
                      <a:pPr marL="269875" marR="0" indent="-269875" algn="just">
                        <a:spcBef>
                          <a:spcPts val="600"/>
                        </a:spcBef>
                        <a:spcAft>
                          <a:spcPts val="1000"/>
                        </a:spcAft>
                      </a:pPr>
                      <a:r>
                        <a:rPr lang="en-GB" sz="900" dirty="0">
                          <a:effectLst/>
                          <a:latin typeface="+mn-lt"/>
                          <a:ea typeface="Times New Roman" panose="02020603050405020304" pitchFamily="18" charset="0"/>
                        </a:rPr>
                        <a:t>6.2	Is the ratio between the estimated costs and the results satisfactory?</a:t>
                      </a:r>
                      <a:endParaRPr lang="en-US" sz="900" dirty="0">
                        <a:effectLst/>
                        <a:latin typeface="+mn-lt"/>
                        <a:ea typeface="Times New Roman" panose="02020603050405020304" pitchFamily="18" charset="0"/>
                      </a:endParaRPr>
                    </a:p>
                  </a:txBody>
                  <a:tcPr marL="33683" marR="33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900" dirty="0">
                          <a:effectLst/>
                          <a:latin typeface="+mn-lt"/>
                          <a:ea typeface="Times New Roman" panose="02020603050405020304" pitchFamily="18" charset="0"/>
                        </a:rPr>
                        <a:t>10</a:t>
                      </a:r>
                      <a:endParaRPr lang="en-US" sz="900" dirty="0">
                        <a:effectLst/>
                        <a:latin typeface="+mn-lt"/>
                        <a:ea typeface="Times New Roman" panose="02020603050405020304" pitchFamily="18" charset="0"/>
                      </a:endParaRPr>
                    </a:p>
                  </a:txBody>
                  <a:tcPr marL="33683" marR="33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336">
                <a:tc>
                  <a:txBody>
                    <a:bodyPr/>
                    <a:lstStyle/>
                    <a:p>
                      <a:pPr marL="0" marR="0" algn="just">
                        <a:spcBef>
                          <a:spcPts val="600"/>
                        </a:spcBef>
                        <a:spcAft>
                          <a:spcPts val="1000"/>
                        </a:spcAft>
                      </a:pPr>
                      <a:r>
                        <a:rPr lang="en-GB" sz="900" b="1" dirty="0">
                          <a:effectLst/>
                          <a:latin typeface="+mn-lt"/>
                          <a:ea typeface="Times New Roman" panose="02020603050405020304" pitchFamily="18" charset="0"/>
                        </a:rPr>
                        <a:t>Maximum total score</a:t>
                      </a:r>
                      <a:endParaRPr lang="en-US" sz="900" dirty="0">
                        <a:effectLst/>
                        <a:latin typeface="+mn-lt"/>
                        <a:ea typeface="Times New Roman" panose="02020603050405020304" pitchFamily="18" charset="0"/>
                      </a:endParaRPr>
                    </a:p>
                  </a:txBody>
                  <a:tcPr marL="33683" marR="336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spcBef>
                          <a:spcPts val="600"/>
                        </a:spcBef>
                        <a:spcAft>
                          <a:spcPts val="1000"/>
                        </a:spcAft>
                      </a:pPr>
                      <a:r>
                        <a:rPr lang="en-GB" sz="900" b="1" dirty="0">
                          <a:effectLst/>
                          <a:latin typeface="+mn-lt"/>
                          <a:ea typeface="Times New Roman" panose="02020603050405020304" pitchFamily="18" charset="0"/>
                        </a:rPr>
                        <a:t>100</a:t>
                      </a:r>
                      <a:endParaRPr lang="en-US" sz="900" dirty="0">
                        <a:effectLst/>
                        <a:latin typeface="+mn-lt"/>
                        <a:ea typeface="Times New Roman" panose="02020603050405020304" pitchFamily="18" charset="0"/>
                      </a:endParaRPr>
                    </a:p>
                  </a:txBody>
                  <a:tcPr marL="33683" marR="336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bl>
          </a:graphicData>
        </a:graphic>
      </p:graphicFrame>
    </p:spTree>
    <p:extLst>
      <p:ext uri="{BB962C8B-B14F-4D97-AF65-F5344CB8AC3E}">
        <p14:creationId xmlns:p14="http://schemas.microsoft.com/office/powerpoint/2010/main" val="19908474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0823" y="1377995"/>
            <a:ext cx="7798777" cy="3062377"/>
          </a:xfrm>
          <a:prstGeom prst="rect">
            <a:avLst/>
          </a:prstGeom>
        </p:spPr>
        <p:txBody>
          <a:bodyPr wrap="square">
            <a:spAutoFit/>
          </a:bodyPr>
          <a:lstStyle/>
          <a:p>
            <a:pPr algn="just">
              <a:spcAft>
                <a:spcPts val="1000"/>
              </a:spcAft>
            </a:pPr>
            <a:r>
              <a:rPr lang="en-GB" sz="1400" dirty="0">
                <a:solidFill>
                  <a:prstClr val="black"/>
                </a:solidFill>
                <a:ea typeface="Times New Roman" panose="02020603050405020304" pitchFamily="18" charset="0"/>
              </a:rPr>
              <a:t>If the total score for </a:t>
            </a:r>
            <a:r>
              <a:rPr lang="en-GB" sz="1400" b="1" dirty="0">
                <a:solidFill>
                  <a:prstClr val="black"/>
                </a:solidFill>
                <a:ea typeface="Times New Roman" panose="02020603050405020304" pitchFamily="18" charset="0"/>
              </a:rPr>
              <a:t>Section 1</a:t>
            </a:r>
            <a:r>
              <a:rPr lang="en-GB" sz="1400" dirty="0">
                <a:solidFill>
                  <a:prstClr val="black"/>
                </a:solidFill>
                <a:ea typeface="Times New Roman" panose="02020603050405020304" pitchFamily="18" charset="0"/>
              </a:rPr>
              <a:t> (financial and operational capacity) is </a:t>
            </a:r>
            <a:r>
              <a:rPr lang="en-GB" sz="1400" b="1" dirty="0">
                <a:solidFill>
                  <a:prstClr val="black"/>
                </a:solidFill>
                <a:ea typeface="Times New Roman" panose="02020603050405020304" pitchFamily="18" charset="0"/>
              </a:rPr>
              <a:t>less than 12 points</a:t>
            </a:r>
            <a:r>
              <a:rPr lang="en-GB" sz="1400" dirty="0">
                <a:solidFill>
                  <a:prstClr val="black"/>
                </a:solidFill>
                <a:ea typeface="Times New Roman" panose="02020603050405020304" pitchFamily="18" charset="0"/>
              </a:rPr>
              <a:t>, the application will be rejected. If the score for at least one of the subsections under Section 1 is 1, the application will also be </a:t>
            </a:r>
            <a:r>
              <a:rPr lang="en-GB" sz="1400" b="1" dirty="0">
                <a:solidFill>
                  <a:prstClr val="black"/>
                </a:solidFill>
                <a:ea typeface="Times New Roman" panose="02020603050405020304" pitchFamily="18" charset="0"/>
              </a:rPr>
              <a:t>rejected</a:t>
            </a:r>
            <a:r>
              <a:rPr lang="en-GB" sz="1400" dirty="0">
                <a:solidFill>
                  <a:prstClr val="black"/>
                </a:solidFill>
                <a:ea typeface="Times New Roman" panose="02020603050405020304" pitchFamily="18" charset="0"/>
              </a:rPr>
              <a:t>.</a:t>
            </a:r>
            <a:endParaRPr lang="en-US" sz="1400" dirty="0">
              <a:solidFill>
                <a:prstClr val="black"/>
              </a:solidFill>
              <a:ea typeface="Times New Roman" panose="02020603050405020304" pitchFamily="18" charset="0"/>
            </a:endParaRPr>
          </a:p>
          <a:p>
            <a:pPr algn="just">
              <a:spcAft>
                <a:spcPts val="1000"/>
              </a:spcAft>
            </a:pPr>
            <a:r>
              <a:rPr lang="en-GB" sz="1400" dirty="0">
                <a:solidFill>
                  <a:prstClr val="black"/>
                </a:solidFill>
                <a:ea typeface="Times New Roman" panose="02020603050405020304" pitchFamily="18" charset="0"/>
              </a:rPr>
              <a:t>If the lead applicant applies without co-applicants or affiliated entities the score for point 4.3 shall be 5 unless the involvement of co-applicants or affiliated entities is mandatory according to these guidelines for applicants.  </a:t>
            </a:r>
            <a:endParaRPr lang="en-US" sz="1400" dirty="0">
              <a:solidFill>
                <a:prstClr val="black"/>
              </a:solidFill>
              <a:ea typeface="Times New Roman" panose="02020603050405020304" pitchFamily="18" charset="0"/>
            </a:endParaRPr>
          </a:p>
          <a:p>
            <a:pPr algn="just">
              <a:spcAft>
                <a:spcPts val="1000"/>
              </a:spcAft>
            </a:pPr>
            <a:r>
              <a:rPr lang="en-GB" sz="1400" i="1" dirty="0">
                <a:solidFill>
                  <a:prstClr val="black"/>
                </a:solidFill>
                <a:ea typeface="Times New Roman" panose="02020603050405020304" pitchFamily="18" charset="0"/>
              </a:rPr>
              <a:t>Provisional selection</a:t>
            </a:r>
            <a:endParaRPr lang="en-US" sz="1400" dirty="0">
              <a:solidFill>
                <a:prstClr val="black"/>
              </a:solidFill>
              <a:ea typeface="Times New Roman" panose="02020603050405020304" pitchFamily="18" charset="0"/>
            </a:endParaRPr>
          </a:p>
          <a:p>
            <a:pPr algn="just">
              <a:spcAft>
                <a:spcPts val="1000"/>
              </a:spcAft>
            </a:pPr>
            <a:r>
              <a:rPr lang="en-GB" sz="1400" dirty="0">
                <a:solidFill>
                  <a:prstClr val="black"/>
                </a:solidFill>
                <a:ea typeface="Times New Roman" panose="02020603050405020304" pitchFamily="18" charset="0"/>
              </a:rPr>
              <a:t>After the evaluation, a table will be drawn up listing the applications ranked according to their score per specific objective. The highest scoring applications will be provisionally selected until the available budget for this call for proposals is reached. In addition, a reserve list per each specific objective will be drawn up following the same criteria. This list will be used if more funds become available during the validity period of the reserve list.</a:t>
            </a:r>
            <a:endParaRPr lang="en-US" sz="1400" dirty="0">
              <a:solidFill>
                <a:prstClr val="black"/>
              </a:solidFill>
              <a:ea typeface="Times New Roman" panose="02020603050405020304" pitchFamily="18" charset="0"/>
            </a:endParaRPr>
          </a:p>
        </p:txBody>
      </p:sp>
    </p:spTree>
    <p:extLst>
      <p:ext uri="{BB962C8B-B14F-4D97-AF65-F5344CB8AC3E}">
        <p14:creationId xmlns:p14="http://schemas.microsoft.com/office/powerpoint/2010/main" val="42345163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113006"/>
            <a:ext cx="6973118" cy="646331"/>
          </a:xfrm>
          <a:prstGeom prst="rect">
            <a:avLst/>
          </a:prstGeom>
          <a:solidFill>
            <a:sysClr val="window" lastClr="FFFFFF">
              <a:lumMod val="85000"/>
            </a:sysClr>
          </a:solidFill>
        </p:spPr>
        <p:txBody>
          <a:bodyPr wrap="square">
            <a:spAutoFit/>
          </a:bodyPr>
          <a:lstStyle/>
          <a:p>
            <a:pPr algn="ctr">
              <a:defRPr/>
            </a:pPr>
            <a:r>
              <a:rPr lang="en-GB" b="1" kern="0" dirty="0" smtClean="0">
                <a:solidFill>
                  <a:srgbClr val="C00000"/>
                </a:solidFill>
              </a:rPr>
              <a:t>STEP 3:	VERIFICATION OF ELIGIBILITY OF THE APPLICANTS AND AFFILIATED ENTITY(IES)</a:t>
            </a:r>
            <a:endParaRPr lang="en-US" b="1" kern="0" dirty="0" smtClean="0">
              <a:solidFill>
                <a:srgbClr val="C00000"/>
              </a:solidFill>
            </a:endParaRPr>
          </a:p>
        </p:txBody>
      </p:sp>
      <p:sp>
        <p:nvSpPr>
          <p:cNvPr id="5" name="Rectangle 4"/>
          <p:cNvSpPr/>
          <p:nvPr/>
        </p:nvSpPr>
        <p:spPr>
          <a:xfrm>
            <a:off x="668216" y="2249495"/>
            <a:ext cx="7614138" cy="3062377"/>
          </a:xfrm>
          <a:prstGeom prst="rect">
            <a:avLst/>
          </a:prstGeom>
        </p:spPr>
        <p:txBody>
          <a:bodyPr wrap="square">
            <a:spAutoFit/>
          </a:bodyPr>
          <a:lstStyle/>
          <a:p>
            <a:pPr algn="just">
              <a:spcAft>
                <a:spcPts val="1000"/>
              </a:spcAft>
            </a:pPr>
            <a:r>
              <a:rPr lang="en-GB" sz="1400" dirty="0">
                <a:solidFill>
                  <a:prstClr val="black"/>
                </a:solidFill>
                <a:ea typeface="Times New Roman" panose="02020603050405020304" pitchFamily="18" charset="0"/>
              </a:rPr>
              <a:t>The eligibility verification will be performed on the basis of the supporting documents requested by the contracting authority (see Section 2.4). It will by default </a:t>
            </a:r>
            <a:r>
              <a:rPr lang="en-GB" sz="1400" u="sng" dirty="0">
                <a:solidFill>
                  <a:prstClr val="black"/>
                </a:solidFill>
                <a:ea typeface="Times New Roman" panose="02020603050405020304" pitchFamily="18" charset="0"/>
              </a:rPr>
              <a:t>only</a:t>
            </a:r>
            <a:r>
              <a:rPr lang="en-GB" sz="1400" dirty="0">
                <a:solidFill>
                  <a:prstClr val="black"/>
                </a:solidFill>
                <a:ea typeface="Times New Roman" panose="02020603050405020304" pitchFamily="18" charset="0"/>
              </a:rPr>
              <a:t> be performed for the applications that have been provisionally selected according to their score and within the available budget for this call for proposals. </a:t>
            </a:r>
            <a:endParaRPr lang="en-US" sz="1400" dirty="0">
              <a:solidFill>
                <a:prstClr val="black"/>
              </a:solidFill>
              <a:ea typeface="Times New Roman" panose="02020603050405020304" pitchFamily="18" charset="0"/>
            </a:endParaRPr>
          </a:p>
          <a:p>
            <a:pPr marL="342900" indent="-342900" algn="just">
              <a:spcAft>
                <a:spcPts val="1000"/>
              </a:spcAft>
              <a:buFont typeface="Symbol" panose="05050102010706020507" pitchFamily="18" charset="2"/>
              <a:buChar char=""/>
            </a:pPr>
            <a:r>
              <a:rPr lang="en-GB" sz="1400" dirty="0">
                <a:solidFill>
                  <a:prstClr val="black"/>
                </a:solidFill>
                <a:ea typeface="Times New Roman" panose="02020603050405020304" pitchFamily="18" charset="0"/>
              </a:rPr>
              <a:t>The declaration by the lead applicant (Section 8 of Part B of the grant application form) will be cross-checked with the supporting documents provided by the lead applicant. Any missing supporting document or any incoherence between the declaration by the lead applicant and the supporting documents may lead to the rejection of the application on that sole basis. </a:t>
            </a:r>
            <a:endParaRPr lang="en-US" sz="1400" dirty="0">
              <a:solidFill>
                <a:prstClr val="black"/>
              </a:solidFill>
              <a:ea typeface="Times New Roman" panose="02020603050405020304" pitchFamily="18" charset="0"/>
            </a:endParaRPr>
          </a:p>
          <a:p>
            <a:pPr marL="342900" indent="-342900" algn="just">
              <a:spcAft>
                <a:spcPts val="1000"/>
              </a:spcAft>
              <a:buFont typeface="Symbol" panose="05050102010706020507" pitchFamily="18" charset="2"/>
              <a:buChar char=""/>
            </a:pPr>
            <a:r>
              <a:rPr lang="en-GB" sz="1400" dirty="0">
                <a:solidFill>
                  <a:prstClr val="black"/>
                </a:solidFill>
                <a:ea typeface="Times New Roman" panose="02020603050405020304" pitchFamily="18" charset="0"/>
              </a:rPr>
              <a:t>The eligibility of applicants and the affiliated entity(</a:t>
            </a:r>
            <a:r>
              <a:rPr lang="en-GB" sz="1400" dirty="0" err="1">
                <a:solidFill>
                  <a:prstClr val="black"/>
                </a:solidFill>
                <a:ea typeface="Times New Roman" panose="02020603050405020304" pitchFamily="18" charset="0"/>
              </a:rPr>
              <a:t>ies</a:t>
            </a:r>
            <a:r>
              <a:rPr lang="en-GB" sz="1400" dirty="0">
                <a:solidFill>
                  <a:prstClr val="black"/>
                </a:solidFill>
                <a:ea typeface="Times New Roman" panose="02020603050405020304" pitchFamily="18" charset="0"/>
              </a:rPr>
              <a:t>) will be verified according to the criteria set out in Sections 2.1.1, 2.1.2 and 2.1.3.</a:t>
            </a:r>
            <a:endParaRPr lang="en-US" sz="1400" dirty="0">
              <a:solidFill>
                <a:prstClr val="black"/>
              </a:solidFill>
              <a:ea typeface="Times New Roman" panose="02020603050405020304" pitchFamily="18" charset="0"/>
            </a:endParaRPr>
          </a:p>
          <a:p>
            <a:pPr algn="just">
              <a:spcAft>
                <a:spcPts val="1000"/>
              </a:spcAft>
            </a:pPr>
            <a:r>
              <a:rPr lang="en-GB" sz="1400" dirty="0">
                <a:solidFill>
                  <a:prstClr val="black"/>
                </a:solidFill>
                <a:ea typeface="Times New Roman" panose="02020603050405020304" pitchFamily="18" charset="0"/>
              </a:rPr>
              <a:t>Any rejected application will be replaced by the next best placed application on the reserve list that falls within the available budget for this call for proposals.</a:t>
            </a:r>
            <a:endParaRPr lang="en-US" sz="1400" dirty="0">
              <a:solidFill>
                <a:prstClr val="black"/>
              </a:solidFill>
              <a:ea typeface="Times New Roman" panose="02020603050405020304" pitchFamily="18" charset="0"/>
            </a:endParaRPr>
          </a:p>
        </p:txBody>
      </p:sp>
    </p:spTree>
    <p:extLst>
      <p:ext uri="{BB962C8B-B14F-4D97-AF65-F5344CB8AC3E}">
        <p14:creationId xmlns:p14="http://schemas.microsoft.com/office/powerpoint/2010/main" val="12890720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992" y="1820008"/>
            <a:ext cx="8229600" cy="4525963"/>
          </a:xfrm>
        </p:spPr>
        <p:txBody>
          <a:bodyPr/>
          <a:lstStyle/>
          <a:p>
            <a:pPr marL="0" lvl="0" indent="0" algn="just">
              <a:lnSpc>
                <a:spcPct val="100000"/>
              </a:lnSpc>
              <a:spcBef>
                <a:spcPts val="0"/>
              </a:spcBef>
              <a:spcAft>
                <a:spcPts val="1000"/>
              </a:spcAft>
              <a:buNone/>
            </a:pPr>
            <a:r>
              <a:rPr lang="en-GB" sz="1400" dirty="0">
                <a:solidFill>
                  <a:prstClr val="black"/>
                </a:solidFill>
                <a:ea typeface="Times New Roman" panose="02020603050405020304" pitchFamily="18" charset="0"/>
              </a:rPr>
              <a:t>A lead applicant whose application has been provisionally selected or placed on the reserve list will be requested to supply the following documents in order to allow the contracting authority to verify the eligibility of the lead applicant, of the co-applicant(s) and (if any) of their affiliated entity(</a:t>
            </a:r>
            <a:r>
              <a:rPr lang="en-GB" sz="1400" dirty="0" err="1">
                <a:solidFill>
                  <a:prstClr val="black"/>
                </a:solidFill>
                <a:ea typeface="Times New Roman" panose="02020603050405020304" pitchFamily="18" charset="0"/>
              </a:rPr>
              <a:t>ies</a:t>
            </a:r>
            <a:r>
              <a:rPr lang="en-GB" sz="1400" dirty="0">
                <a:solidFill>
                  <a:prstClr val="black"/>
                </a:solidFill>
                <a:ea typeface="Times New Roman" panose="02020603050405020304" pitchFamily="18" charset="0"/>
              </a:rPr>
              <a:t>):</a:t>
            </a:r>
            <a:endParaRPr lang="en-US" sz="1400" dirty="0">
              <a:solidFill>
                <a:prstClr val="black"/>
              </a:solidFill>
              <a:ea typeface="Times New Roman" panose="02020603050405020304" pitchFamily="18" charset="0"/>
            </a:endParaRPr>
          </a:p>
          <a:p>
            <a:pPr marL="342900" lvl="0" indent="-342900" algn="just">
              <a:lnSpc>
                <a:spcPct val="100000"/>
              </a:lnSpc>
              <a:spcBef>
                <a:spcPts val="0"/>
              </a:spcBef>
              <a:spcAft>
                <a:spcPts val="1000"/>
              </a:spcAft>
              <a:buFont typeface="Wingdings" panose="05000000000000000000" pitchFamily="2" charset="2"/>
              <a:buChar char="§"/>
            </a:pPr>
            <a:r>
              <a:rPr lang="en-GB" sz="1400" dirty="0">
                <a:solidFill>
                  <a:prstClr val="black"/>
                </a:solidFill>
                <a:ea typeface="Times New Roman" panose="02020603050405020304" pitchFamily="18" charset="0"/>
              </a:rPr>
              <a:t>The </a:t>
            </a:r>
            <a:r>
              <a:rPr lang="en-GB" sz="1400" b="1" dirty="0">
                <a:solidFill>
                  <a:prstClr val="black"/>
                </a:solidFill>
                <a:ea typeface="Times New Roman" panose="02020603050405020304" pitchFamily="18" charset="0"/>
              </a:rPr>
              <a:t>statutes or articles of association</a:t>
            </a:r>
            <a:r>
              <a:rPr lang="en-GB" sz="1400" dirty="0">
                <a:solidFill>
                  <a:prstClr val="black"/>
                </a:solidFill>
                <a:ea typeface="Times New Roman" panose="02020603050405020304" pitchFamily="18" charset="0"/>
              </a:rPr>
              <a:t> of the lead applicant, of each co-applicant and (if any) of each affiliated entity. </a:t>
            </a:r>
          </a:p>
          <a:p>
            <a:pPr marL="342900" lvl="0" indent="-342900" algn="just">
              <a:lnSpc>
                <a:spcPct val="100000"/>
              </a:lnSpc>
              <a:spcBef>
                <a:spcPts val="0"/>
              </a:spcBef>
              <a:spcAft>
                <a:spcPts val="1000"/>
              </a:spcAft>
              <a:buFont typeface="Wingdings" panose="05000000000000000000" pitchFamily="2" charset="2"/>
              <a:buChar char="§"/>
            </a:pPr>
            <a:r>
              <a:rPr lang="en-GB" sz="1400" dirty="0">
                <a:solidFill>
                  <a:prstClr val="black"/>
                </a:solidFill>
                <a:ea typeface="Times New Roman" panose="02020603050405020304" pitchFamily="18" charset="0"/>
              </a:rPr>
              <a:t>For action grants exceeding EUR 750 000 and for operating grants above EUR 100 000, the lead applicant must provide an </a:t>
            </a:r>
            <a:r>
              <a:rPr lang="en-GB" sz="1400" b="1" dirty="0">
                <a:solidFill>
                  <a:prstClr val="black"/>
                </a:solidFill>
                <a:ea typeface="Times New Roman" panose="02020603050405020304" pitchFamily="18" charset="0"/>
              </a:rPr>
              <a:t>audit report</a:t>
            </a:r>
            <a:r>
              <a:rPr lang="en-GB" sz="1400" dirty="0">
                <a:solidFill>
                  <a:prstClr val="black"/>
                </a:solidFill>
                <a:ea typeface="Times New Roman" panose="02020603050405020304" pitchFamily="18" charset="0"/>
              </a:rPr>
              <a:t> produced by an approved external auditor where it is </a:t>
            </a:r>
            <a:r>
              <a:rPr lang="en-GB" sz="1400" dirty="0" err="1">
                <a:solidFill>
                  <a:prstClr val="black"/>
                </a:solidFill>
                <a:ea typeface="Times New Roman" panose="02020603050405020304" pitchFamily="18" charset="0"/>
              </a:rPr>
              <a:t>availableThis</a:t>
            </a:r>
            <a:r>
              <a:rPr lang="en-GB" sz="1400" dirty="0">
                <a:solidFill>
                  <a:prstClr val="black"/>
                </a:solidFill>
                <a:ea typeface="Times New Roman" panose="02020603050405020304" pitchFamily="18" charset="0"/>
              </a:rPr>
              <a:t> requirement shall apply only to the first application made by a beneficiary to an authorising officer responsible in any one financial year. The external audit report is not required from (if any) the co-applicant(s)) or affiliated entities.                                                                          </a:t>
            </a:r>
          </a:p>
          <a:p>
            <a:pPr marL="342900" lvl="0" indent="-342900" algn="just">
              <a:lnSpc>
                <a:spcPct val="100000"/>
              </a:lnSpc>
              <a:spcBef>
                <a:spcPts val="0"/>
              </a:spcBef>
              <a:spcAft>
                <a:spcPts val="1000"/>
              </a:spcAft>
              <a:buFont typeface="Wingdings" panose="05000000000000000000" pitchFamily="2" charset="2"/>
              <a:buChar char="§"/>
            </a:pPr>
            <a:r>
              <a:rPr lang="en-GB" sz="1400" dirty="0">
                <a:solidFill>
                  <a:prstClr val="black"/>
                </a:solidFill>
                <a:ea typeface="Times New Roman" panose="02020603050405020304" pitchFamily="18" charset="0"/>
              </a:rPr>
              <a:t>A copy of the </a:t>
            </a:r>
            <a:r>
              <a:rPr lang="en-GB" sz="1400" u="sng" dirty="0">
                <a:solidFill>
                  <a:prstClr val="black"/>
                </a:solidFill>
                <a:ea typeface="Times New Roman" panose="02020603050405020304" pitchFamily="18" charset="0"/>
              </a:rPr>
              <a:t>lead applicant’s latest accounts</a:t>
            </a:r>
            <a:r>
              <a:rPr lang="en-GB" sz="1400" dirty="0">
                <a:solidFill>
                  <a:prstClr val="black"/>
                </a:solidFill>
                <a:ea typeface="Times New Roman" panose="02020603050405020304" pitchFamily="18" charset="0"/>
              </a:rPr>
              <a:t> (the profit and loss account and the balance sheet for the last financial year for which the accounts have been closed). A copy of the latest account is neither required from the co-applicant(s) nor from (if any) affiliated entity(</a:t>
            </a:r>
            <a:r>
              <a:rPr lang="en-GB" sz="1400" dirty="0" err="1">
                <a:solidFill>
                  <a:prstClr val="black"/>
                </a:solidFill>
                <a:ea typeface="Times New Roman" panose="02020603050405020304" pitchFamily="18" charset="0"/>
              </a:rPr>
              <a:t>ies</a:t>
            </a:r>
            <a:r>
              <a:rPr lang="en-GB" sz="1400" dirty="0">
                <a:solidFill>
                  <a:prstClr val="black"/>
                </a:solidFill>
                <a:ea typeface="Times New Roman" panose="02020603050405020304" pitchFamily="18" charset="0"/>
              </a:rPr>
              <a:t>).</a:t>
            </a:r>
            <a:endParaRPr lang="en-US" sz="1400" dirty="0">
              <a:solidFill>
                <a:prstClr val="black"/>
              </a:solidFill>
              <a:ea typeface="Times New Roman" panose="02020603050405020304" pitchFamily="18" charset="0"/>
            </a:endParaRPr>
          </a:p>
          <a:p>
            <a:pPr marL="342900" lvl="0" indent="-342900" algn="just">
              <a:lnSpc>
                <a:spcPct val="100000"/>
              </a:lnSpc>
              <a:spcBef>
                <a:spcPts val="0"/>
              </a:spcBef>
              <a:spcAft>
                <a:spcPts val="1000"/>
              </a:spcAft>
              <a:buFont typeface="Wingdings" panose="05000000000000000000" pitchFamily="2" charset="2"/>
              <a:buChar char="§"/>
            </a:pPr>
            <a:r>
              <a:rPr lang="en-GB" sz="1400" u="sng" dirty="0">
                <a:solidFill>
                  <a:prstClr val="black"/>
                </a:solidFill>
                <a:ea typeface="Times New Roman" panose="02020603050405020304" pitchFamily="18" charset="0"/>
              </a:rPr>
              <a:t>Legal entity sheet</a:t>
            </a:r>
            <a:r>
              <a:rPr lang="en-GB" sz="1400" dirty="0">
                <a:solidFill>
                  <a:prstClr val="black"/>
                </a:solidFill>
                <a:ea typeface="Times New Roman" panose="02020603050405020304" pitchFamily="18" charset="0"/>
              </a:rPr>
              <a:t> (see Annex D of these guidelines) </a:t>
            </a:r>
          </a:p>
          <a:p>
            <a:pPr marL="342900" lvl="0" indent="-342900" algn="just">
              <a:lnSpc>
                <a:spcPct val="100000"/>
              </a:lnSpc>
              <a:spcBef>
                <a:spcPts val="0"/>
              </a:spcBef>
              <a:spcAft>
                <a:spcPts val="1000"/>
              </a:spcAft>
              <a:buFont typeface="Wingdings" panose="05000000000000000000" pitchFamily="2" charset="2"/>
              <a:buChar char="§"/>
            </a:pPr>
            <a:r>
              <a:rPr lang="en-GB" sz="1400" u="sng" dirty="0">
                <a:solidFill>
                  <a:prstClr val="black"/>
                </a:solidFill>
              </a:rPr>
              <a:t>A financial identification form</a:t>
            </a:r>
            <a:r>
              <a:rPr lang="en-GB" sz="1400" dirty="0">
                <a:solidFill>
                  <a:prstClr val="black"/>
                </a:solidFill>
              </a:rPr>
              <a:t> of the lead applicant (not from co-applicants) conforming to the model attached as Annex E of these guidelines, certified by the bank to which the payments will be made. </a:t>
            </a:r>
          </a:p>
          <a:p>
            <a:endParaRPr lang="en-US" sz="1400" dirty="0"/>
          </a:p>
        </p:txBody>
      </p:sp>
      <p:sp>
        <p:nvSpPr>
          <p:cNvPr id="4" name="Rectangle 3"/>
          <p:cNvSpPr/>
          <p:nvPr/>
        </p:nvSpPr>
        <p:spPr>
          <a:xfrm>
            <a:off x="923192" y="1042667"/>
            <a:ext cx="6973118" cy="646331"/>
          </a:xfrm>
          <a:prstGeom prst="rect">
            <a:avLst/>
          </a:prstGeom>
          <a:solidFill>
            <a:sysClr val="window" lastClr="FFFFFF">
              <a:lumMod val="85000"/>
            </a:sysClr>
          </a:solidFill>
        </p:spPr>
        <p:txBody>
          <a:bodyPr wrap="square">
            <a:spAutoFit/>
          </a:bodyPr>
          <a:lstStyle/>
          <a:p>
            <a:pPr algn="ctr">
              <a:defRPr/>
            </a:pPr>
            <a:r>
              <a:rPr lang="en-GB" b="1" kern="0" dirty="0" smtClean="0">
                <a:solidFill>
                  <a:srgbClr val="C00000"/>
                </a:solidFill>
                <a:ea typeface="Times New Roman" panose="02020603050405020304" pitchFamily="18" charset="0"/>
              </a:rPr>
              <a:t>Submission of supporting documents for provisionally selected applications </a:t>
            </a:r>
            <a:endParaRPr lang="en-US" b="1" kern="0" dirty="0" smtClean="0">
              <a:solidFill>
                <a:srgbClr val="C00000"/>
              </a:solidFill>
            </a:endParaRPr>
          </a:p>
        </p:txBody>
      </p:sp>
    </p:spTree>
    <p:extLst>
      <p:ext uri="{BB962C8B-B14F-4D97-AF65-F5344CB8AC3E}">
        <p14:creationId xmlns:p14="http://schemas.microsoft.com/office/powerpoint/2010/main" val="18011684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lgn="just">
              <a:lnSpc>
                <a:spcPct val="100000"/>
              </a:lnSpc>
              <a:spcBef>
                <a:spcPts val="0"/>
              </a:spcBef>
              <a:spcAft>
                <a:spcPts val="1000"/>
              </a:spcAft>
              <a:buNone/>
            </a:pPr>
            <a:r>
              <a:rPr lang="en-GB" sz="1800" b="1" dirty="0">
                <a:solidFill>
                  <a:prstClr val="black"/>
                </a:solidFill>
                <a:ea typeface="Times New Roman" panose="02020603050405020304" pitchFamily="18" charset="0"/>
              </a:rPr>
              <a:t>When an action contains the execution of works, the following supporting documents, submitted along with the full application form, will be necessary</a:t>
            </a:r>
            <a:r>
              <a:rPr lang="en-GB" sz="1800" dirty="0">
                <a:solidFill>
                  <a:prstClr val="black"/>
                </a:solidFill>
                <a:ea typeface="Times New Roman" panose="02020603050405020304" pitchFamily="18" charset="0"/>
              </a:rPr>
              <a:t>:</a:t>
            </a:r>
            <a:endParaRPr lang="en-GB" sz="1800" u="sng" dirty="0">
              <a:solidFill>
                <a:prstClr val="black"/>
              </a:solidFill>
              <a:ea typeface="Times New Roman" panose="02020603050405020304" pitchFamily="18" charset="0"/>
            </a:endParaRPr>
          </a:p>
          <a:p>
            <a:pPr marL="342900" lvl="0" indent="-342900" algn="just">
              <a:lnSpc>
                <a:spcPct val="100000"/>
              </a:lnSpc>
              <a:spcBef>
                <a:spcPts val="0"/>
              </a:spcBef>
              <a:spcAft>
                <a:spcPts val="1000"/>
              </a:spcAft>
              <a:buFont typeface="+mj-lt"/>
              <a:buAutoNum type="alphaLcPeriod"/>
            </a:pPr>
            <a:r>
              <a:rPr lang="en-GB" sz="1800" u="sng" dirty="0">
                <a:solidFill>
                  <a:prstClr val="black"/>
                </a:solidFill>
                <a:ea typeface="Times New Roman" panose="02020603050405020304" pitchFamily="18" charset="0"/>
              </a:rPr>
              <a:t>Proof of ownership or long term lease</a:t>
            </a:r>
            <a:r>
              <a:rPr lang="en-GB" sz="1800" dirty="0">
                <a:solidFill>
                  <a:prstClr val="black"/>
                </a:solidFill>
                <a:ea typeface="Times New Roman" panose="02020603050405020304" pitchFamily="18" charset="0"/>
              </a:rPr>
              <a:t>;</a:t>
            </a:r>
            <a:endParaRPr lang="en-US" sz="1800" dirty="0">
              <a:solidFill>
                <a:prstClr val="black"/>
              </a:solidFill>
              <a:ea typeface="Times New Roman" panose="02020603050405020304" pitchFamily="18" charset="0"/>
            </a:endParaRPr>
          </a:p>
          <a:p>
            <a:pPr marL="342900" lvl="0" indent="-342900" algn="just">
              <a:lnSpc>
                <a:spcPct val="100000"/>
              </a:lnSpc>
              <a:spcBef>
                <a:spcPts val="0"/>
              </a:spcBef>
              <a:spcAft>
                <a:spcPts val="1000"/>
              </a:spcAft>
              <a:buFont typeface="+mj-lt"/>
              <a:buAutoNum type="alphaLcPeriod"/>
            </a:pPr>
            <a:r>
              <a:rPr lang="en-GB" sz="1800" u="sng" dirty="0">
                <a:solidFill>
                  <a:prstClr val="black"/>
                </a:solidFill>
                <a:ea typeface="Times New Roman" panose="02020603050405020304" pitchFamily="18" charset="0"/>
              </a:rPr>
              <a:t>Approved/certified detailed work design</a:t>
            </a:r>
            <a:r>
              <a:rPr lang="en-GB" sz="1800" dirty="0">
                <a:solidFill>
                  <a:prstClr val="black"/>
                </a:solidFill>
                <a:ea typeface="Times New Roman" panose="02020603050405020304" pitchFamily="18" charset="0"/>
              </a:rPr>
              <a:t> or otherwise a statement by the relevant national institution(s) confirming that the national legislation(s) do/does not require the design’s approval for this type of works;</a:t>
            </a:r>
            <a:endParaRPr lang="en-US" sz="1800" dirty="0">
              <a:solidFill>
                <a:prstClr val="black"/>
              </a:solidFill>
              <a:ea typeface="Times New Roman" panose="02020603050405020304" pitchFamily="18" charset="0"/>
            </a:endParaRPr>
          </a:p>
          <a:p>
            <a:pPr marL="342900" lvl="0" indent="-342900" algn="just">
              <a:lnSpc>
                <a:spcPct val="100000"/>
              </a:lnSpc>
              <a:spcBef>
                <a:spcPts val="0"/>
              </a:spcBef>
              <a:spcAft>
                <a:spcPts val="1000"/>
              </a:spcAft>
              <a:buFont typeface="+mj-lt"/>
              <a:buAutoNum type="alphaLcPeriod"/>
            </a:pPr>
            <a:r>
              <a:rPr lang="en-GB" sz="1800" u="sng" dirty="0">
                <a:solidFill>
                  <a:prstClr val="black"/>
                </a:solidFill>
                <a:ea typeface="Times New Roman" panose="02020603050405020304" pitchFamily="18" charset="0"/>
              </a:rPr>
              <a:t>A positive decision on environmental impact assessment</a:t>
            </a:r>
            <a:r>
              <a:rPr lang="en-GB" sz="1800" dirty="0">
                <a:solidFill>
                  <a:prstClr val="black"/>
                </a:solidFill>
                <a:ea typeface="Times New Roman" panose="02020603050405020304" pitchFamily="18" charset="0"/>
              </a:rPr>
              <a:t> or otherwise a statement from the relevant public authority(</a:t>
            </a:r>
            <a:r>
              <a:rPr lang="en-GB" sz="1800" dirty="0" err="1">
                <a:solidFill>
                  <a:prstClr val="black"/>
                </a:solidFill>
                <a:ea typeface="Times New Roman" panose="02020603050405020304" pitchFamily="18" charset="0"/>
              </a:rPr>
              <a:t>ies</a:t>
            </a:r>
            <a:r>
              <a:rPr lang="en-GB" sz="1800" dirty="0">
                <a:solidFill>
                  <a:prstClr val="black"/>
                </a:solidFill>
                <a:ea typeface="Times New Roman" panose="02020603050405020304" pitchFamily="18" charset="0"/>
              </a:rPr>
              <a:t>) that the latter assessment(s) are/is not needed for the specific project activities;</a:t>
            </a:r>
            <a:endParaRPr lang="en-US" sz="1800" dirty="0">
              <a:solidFill>
                <a:prstClr val="black"/>
              </a:solidFill>
              <a:ea typeface="Times New Roman" panose="02020603050405020304" pitchFamily="18" charset="0"/>
            </a:endParaRPr>
          </a:p>
          <a:p>
            <a:pPr marL="342900" lvl="0" indent="-342900" algn="just">
              <a:lnSpc>
                <a:spcPct val="100000"/>
              </a:lnSpc>
              <a:spcBef>
                <a:spcPts val="0"/>
              </a:spcBef>
              <a:spcAft>
                <a:spcPts val="1000"/>
              </a:spcAft>
              <a:buFont typeface="+mj-lt"/>
              <a:buAutoNum type="alphaLcPeriod"/>
            </a:pPr>
            <a:r>
              <a:rPr lang="en-GB" sz="1800" dirty="0">
                <a:solidFill>
                  <a:prstClr val="black"/>
                </a:solidFill>
                <a:ea typeface="Times New Roman" panose="02020603050405020304" pitchFamily="18" charset="0"/>
              </a:rPr>
              <a:t>All necessary </a:t>
            </a:r>
            <a:r>
              <a:rPr lang="en-GB" sz="1800" u="sng" dirty="0">
                <a:solidFill>
                  <a:prstClr val="black"/>
                </a:solidFill>
                <a:ea typeface="Times New Roman" panose="02020603050405020304" pitchFamily="18" charset="0"/>
              </a:rPr>
              <a:t>legal authorisations</a:t>
            </a:r>
            <a:r>
              <a:rPr lang="en-GB" sz="1800" dirty="0">
                <a:solidFill>
                  <a:prstClr val="black"/>
                </a:solidFill>
                <a:ea typeface="Times New Roman" panose="02020603050405020304" pitchFamily="18" charset="0"/>
              </a:rPr>
              <a:t> (e.g.: location and construction permits);</a:t>
            </a:r>
            <a:endParaRPr lang="en-US" sz="1800" dirty="0">
              <a:solidFill>
                <a:prstClr val="black"/>
              </a:solidFill>
              <a:ea typeface="Times New Roman" panose="02020603050405020304" pitchFamily="18" charset="0"/>
            </a:endParaRPr>
          </a:p>
          <a:p>
            <a:pPr marL="342900" lvl="0" indent="-342900" algn="just">
              <a:lnSpc>
                <a:spcPct val="100000"/>
              </a:lnSpc>
              <a:spcBef>
                <a:spcPts val="0"/>
              </a:spcBef>
              <a:spcAft>
                <a:spcPts val="1000"/>
              </a:spcAft>
              <a:buFont typeface="+mj-lt"/>
              <a:buAutoNum type="alphaLcPeriod"/>
            </a:pPr>
            <a:r>
              <a:rPr lang="en-GB" sz="1800" dirty="0">
                <a:solidFill>
                  <a:prstClr val="black"/>
                </a:solidFill>
                <a:ea typeface="Times New Roman" panose="02020603050405020304" pitchFamily="18" charset="0"/>
              </a:rPr>
              <a:t>An indicative priced </a:t>
            </a:r>
            <a:r>
              <a:rPr lang="en-GB" sz="1800" u="sng" dirty="0">
                <a:solidFill>
                  <a:prstClr val="black"/>
                </a:solidFill>
                <a:ea typeface="Times New Roman" panose="02020603050405020304" pitchFamily="18" charset="0"/>
              </a:rPr>
              <a:t>bill of quantities</a:t>
            </a:r>
            <a:r>
              <a:rPr lang="en-GB" sz="1800" dirty="0">
                <a:solidFill>
                  <a:prstClr val="black"/>
                </a:solidFill>
                <a:ea typeface="Times New Roman" panose="02020603050405020304" pitchFamily="18" charset="0"/>
              </a:rPr>
              <a:t> issued not earlier than 2 years prior to the deadline for submission of full applications – calculated in euro. </a:t>
            </a:r>
            <a:endParaRPr lang="en-US" sz="1800" dirty="0">
              <a:solidFill>
                <a:prstClr val="black"/>
              </a:solidFill>
              <a:ea typeface="Times New Roman" panose="02020603050405020304" pitchFamily="18" charset="0"/>
            </a:endParaRPr>
          </a:p>
          <a:p>
            <a:endParaRPr lang="en-US" sz="1400" dirty="0"/>
          </a:p>
        </p:txBody>
      </p:sp>
    </p:spTree>
    <p:extLst>
      <p:ext uri="{BB962C8B-B14F-4D97-AF65-F5344CB8AC3E}">
        <p14:creationId xmlns:p14="http://schemas.microsoft.com/office/powerpoint/2010/main" val="30175584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600" dirty="0">
                <a:solidFill>
                  <a:srgbClr val="FF0000"/>
                </a:solidFill>
              </a:rPr>
              <a:t>And ….</a:t>
            </a:r>
          </a:p>
          <a:p>
            <a:endParaRPr lang="en-US" sz="3600" dirty="0">
              <a:solidFill>
                <a:srgbClr val="FF0000"/>
              </a:solidFill>
            </a:endParaRPr>
          </a:p>
          <a:p>
            <a:pPr marL="0" indent="0">
              <a:buNone/>
            </a:pPr>
            <a:r>
              <a:rPr lang="sr-Latn-RS" sz="3600" dirty="0" smtClean="0">
                <a:solidFill>
                  <a:srgbClr val="FF0000"/>
                </a:solidFill>
              </a:rPr>
              <a:t>PLEASE PAY ATTENTION TO...</a:t>
            </a:r>
            <a:r>
              <a:rPr lang="en-US" sz="3600" dirty="0" smtClean="0">
                <a:solidFill>
                  <a:srgbClr val="FF0000"/>
                </a:solidFill>
              </a:rPr>
              <a:t>!</a:t>
            </a:r>
            <a:r>
              <a:rPr lang="sr-Latn-RS" sz="3600" dirty="0" smtClean="0">
                <a:solidFill>
                  <a:srgbClr val="FF0000"/>
                </a:solidFill>
              </a:rPr>
              <a:t>!!</a:t>
            </a:r>
            <a:r>
              <a:rPr lang="en-US" sz="3600" dirty="0" smtClean="0">
                <a:solidFill>
                  <a:srgbClr val="FF0000"/>
                </a:solidFill>
              </a:rPr>
              <a:t> </a:t>
            </a:r>
            <a:endParaRPr lang="en-US" sz="3600" dirty="0">
              <a:solidFill>
                <a:srgbClr val="FF0000"/>
              </a:solidFill>
            </a:endParaRPr>
          </a:p>
          <a:p>
            <a:endParaRPr lang="en-US" dirty="0"/>
          </a:p>
        </p:txBody>
      </p:sp>
    </p:spTree>
    <p:extLst>
      <p:ext uri="{BB962C8B-B14F-4D97-AF65-F5344CB8AC3E}">
        <p14:creationId xmlns:p14="http://schemas.microsoft.com/office/powerpoint/2010/main" val="38236358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7876" y="1371600"/>
            <a:ext cx="8001000" cy="3954929"/>
          </a:xfrm>
          <a:prstGeom prst="rect">
            <a:avLst/>
          </a:prstGeom>
        </p:spPr>
        <p:txBody>
          <a:bodyPr wrap="square">
            <a:spAutoFit/>
          </a:bodyPr>
          <a:lstStyle/>
          <a:p>
            <a:pPr algn="ctr">
              <a:spcBef>
                <a:spcPct val="0"/>
              </a:spcBef>
              <a:defRPr/>
            </a:pPr>
            <a:r>
              <a:rPr lang="en-GB" sz="2800" b="1" cap="all" dirty="0">
                <a:solidFill>
                  <a:srgbClr val="003399"/>
                </a:solidFill>
                <a:effectLst>
                  <a:outerShdw blurRad="38100" dist="38100" dir="2700000" algn="tl">
                    <a:srgbClr val="000000">
                      <a:alpha val="43137"/>
                    </a:srgbClr>
                  </a:outerShdw>
                </a:effectLst>
                <a:cs typeface="Times New Roman" panose="02020603050405020304" pitchFamily="18" charset="0"/>
              </a:rPr>
              <a:t>Deadline for submission of  concept notes</a:t>
            </a:r>
            <a:endParaRPr lang="sr-Latn-CS" sz="2800" b="1" cap="all" dirty="0">
              <a:solidFill>
                <a:srgbClr val="003399"/>
              </a:solidFill>
              <a:effectLst>
                <a:outerShdw blurRad="38100" dist="38100" dir="2700000" algn="tl">
                  <a:srgbClr val="000000">
                    <a:alpha val="43137"/>
                  </a:srgbClr>
                </a:outerShdw>
              </a:effectLst>
              <a:cs typeface="Times New Roman" panose="02020603050405020304" pitchFamily="18" charset="0"/>
            </a:endParaRPr>
          </a:p>
          <a:p>
            <a:pPr algn="ct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500" b="1" u="sng" dirty="0">
                <a:solidFill>
                  <a:srgbClr val="FF0000"/>
                </a:solidFill>
                <a:cs typeface="Arial" panose="020B0604020202020204" pitchFamily="34" charset="0"/>
              </a:rPr>
              <a:t>&lt; </a:t>
            </a:r>
            <a:r>
              <a:rPr lang="sr-Latn-RS" sz="3500" b="1" u="sng" dirty="0" smtClean="0">
                <a:solidFill>
                  <a:srgbClr val="FF0000"/>
                </a:solidFill>
                <a:cs typeface="Arial" panose="020B0604020202020204" pitchFamily="34" charset="0"/>
              </a:rPr>
              <a:t>December</a:t>
            </a:r>
            <a:r>
              <a:rPr lang="en-US" sz="3500" b="1" u="sng" dirty="0" smtClean="0">
                <a:solidFill>
                  <a:srgbClr val="FF0000"/>
                </a:solidFill>
                <a:cs typeface="Arial" panose="020B0604020202020204" pitchFamily="34" charset="0"/>
              </a:rPr>
              <a:t> </a:t>
            </a:r>
            <a:r>
              <a:rPr lang="en-GB" sz="3500" b="1" u="sng" dirty="0" smtClean="0">
                <a:solidFill>
                  <a:srgbClr val="FF0000"/>
                </a:solidFill>
                <a:cs typeface="Arial" panose="020B0604020202020204" pitchFamily="34" charset="0"/>
              </a:rPr>
              <a:t>27, </a:t>
            </a:r>
            <a:r>
              <a:rPr lang="x-none" sz="3500" b="1" u="sng" dirty="0" smtClean="0">
                <a:solidFill>
                  <a:srgbClr val="FF0000"/>
                </a:solidFill>
                <a:cs typeface="Arial" panose="020B0604020202020204" pitchFamily="34" charset="0"/>
              </a:rPr>
              <a:t>201</a:t>
            </a:r>
            <a:r>
              <a:rPr lang="en-GB" sz="3500" b="1" u="sng" dirty="0" smtClean="0">
                <a:solidFill>
                  <a:srgbClr val="FF0000"/>
                </a:solidFill>
                <a:cs typeface="Arial" panose="020B0604020202020204" pitchFamily="34" charset="0"/>
              </a:rPr>
              <a:t>9</a:t>
            </a:r>
            <a:r>
              <a:rPr lang="en-US" sz="3500" b="1" u="sng" dirty="0" smtClean="0">
                <a:solidFill>
                  <a:srgbClr val="FF0000"/>
                </a:solidFill>
                <a:cs typeface="Arial" panose="020B0604020202020204" pitchFamily="34" charset="0"/>
              </a:rPr>
              <a:t> </a:t>
            </a:r>
            <a:r>
              <a:rPr lang="en-US" sz="3500" b="1" u="sng" dirty="0">
                <a:solidFill>
                  <a:srgbClr val="FF0000"/>
                </a:solidFill>
                <a:cs typeface="Arial" panose="020B0604020202020204" pitchFamily="34" charset="0"/>
              </a:rPr>
              <a:t>&gt;</a:t>
            </a:r>
            <a:r>
              <a:rPr lang="sr-Latn-CS" sz="3500" b="1" u="sng" dirty="0">
                <a:solidFill>
                  <a:srgbClr val="FF0000"/>
                </a:solidFill>
                <a:cs typeface="Arial" panose="020B0604020202020204" pitchFamily="34" charset="0"/>
              </a:rPr>
              <a:t> </a:t>
            </a:r>
          </a:p>
          <a:p>
            <a:pPr algn="ct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sr-Latn-CS" sz="2400" b="1" u="sng" dirty="0">
              <a:solidFill>
                <a:srgbClr val="17375E"/>
              </a:solidFill>
              <a:cs typeface="Arial" panose="020B0604020202020204" pitchFamily="34" charset="0"/>
            </a:endParaRPr>
          </a:p>
          <a:p>
            <a:pPr marL="736600" lvl="1" indent="-279400" algn="just">
              <a:spcBef>
                <a:spcPts val="600"/>
              </a:spcBef>
              <a:buClr>
                <a:srgbClr val="17375E"/>
              </a:buClr>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17375E"/>
                </a:solidFill>
                <a:cs typeface="Times New Roman" pitchFamily="18" charset="0"/>
              </a:rPr>
              <a:t>The envelope of the </a:t>
            </a:r>
            <a:r>
              <a:rPr lang="en-GB" sz="2400" dirty="0" smtClean="0">
                <a:solidFill>
                  <a:srgbClr val="17375E"/>
                </a:solidFill>
                <a:cs typeface="Times New Roman" pitchFamily="18" charset="0"/>
              </a:rPr>
              <a:t>application sent </a:t>
            </a:r>
            <a:r>
              <a:rPr lang="en-GB" sz="2400" dirty="0">
                <a:solidFill>
                  <a:srgbClr val="17375E"/>
                </a:solidFill>
                <a:cs typeface="Times New Roman" pitchFamily="18" charset="0"/>
              </a:rPr>
              <a:t>by post office must evidence</a:t>
            </a:r>
            <a:r>
              <a:rPr lang="sr-Latn-CS" sz="2400" dirty="0">
                <a:solidFill>
                  <a:srgbClr val="2C3C43">
                    <a:lumMod val="75000"/>
                  </a:srgbClr>
                </a:solidFill>
                <a:cs typeface="Times New Roman" pitchFamily="18" charset="0"/>
              </a:rPr>
              <a:t>:</a:t>
            </a:r>
            <a:r>
              <a:rPr lang="sr-Latn-CS" sz="2400" dirty="0">
                <a:solidFill>
                  <a:srgbClr val="17375E"/>
                </a:solidFill>
                <a:cs typeface="Times New Roman" pitchFamily="18" charset="0"/>
              </a:rPr>
              <a:t> </a:t>
            </a:r>
            <a:r>
              <a:rPr lang="en-GB" sz="2400" dirty="0">
                <a:solidFill>
                  <a:srgbClr val="17375E"/>
                </a:solidFill>
                <a:cs typeface="Times New Roman" pitchFamily="18" charset="0"/>
              </a:rPr>
              <a:t>the date of dispatch, the postmark or the date of the deposit slip</a:t>
            </a:r>
            <a:r>
              <a:rPr lang="sr-Latn-CS" sz="2400" dirty="0">
                <a:solidFill>
                  <a:srgbClr val="17375E"/>
                </a:solidFill>
                <a:cs typeface="Times New Roman" pitchFamily="18" charset="0"/>
              </a:rPr>
              <a:t>. </a:t>
            </a:r>
          </a:p>
          <a:p>
            <a:pPr marL="736600" lvl="1" indent="-279400" algn="just">
              <a:spcBef>
                <a:spcPts val="600"/>
              </a:spcBef>
              <a:buClr>
                <a:srgbClr val="17375E"/>
              </a:buClr>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17375E"/>
                </a:solidFill>
                <a:cs typeface="Times New Roman" pitchFamily="18" charset="0"/>
              </a:rPr>
              <a:t>In the case of hand-deliveries, the deadline for receipt is </a:t>
            </a:r>
            <a:r>
              <a:rPr lang="en-GB" sz="2400" b="1" u="sng" dirty="0">
                <a:solidFill>
                  <a:srgbClr val="17375E"/>
                </a:solidFill>
                <a:cs typeface="Times New Roman" pitchFamily="18" charset="0"/>
              </a:rPr>
              <a:t>at 15 hours local time </a:t>
            </a:r>
            <a:r>
              <a:rPr lang="en-GB" sz="2400" dirty="0">
                <a:solidFill>
                  <a:srgbClr val="17375E"/>
                </a:solidFill>
                <a:cs typeface="Times New Roman" pitchFamily="18" charset="0"/>
              </a:rPr>
              <a:t>as evidenced by the signed and dated receipt</a:t>
            </a:r>
            <a:r>
              <a:rPr lang="sr-Latn-CS" sz="2400" dirty="0">
                <a:solidFill>
                  <a:srgbClr val="2C3C43">
                    <a:lumMod val="75000"/>
                  </a:srgbClr>
                </a:solidFill>
                <a:cs typeface="Times New Roman" pitchFamily="18" charset="0"/>
              </a:rPr>
              <a:t>. </a:t>
            </a:r>
          </a:p>
        </p:txBody>
      </p:sp>
    </p:spTree>
    <p:extLst>
      <p:ext uri="{BB962C8B-B14F-4D97-AF65-F5344CB8AC3E}">
        <p14:creationId xmlns:p14="http://schemas.microsoft.com/office/powerpoint/2010/main" val="1478557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72216728"/>
              </p:ext>
            </p:extLst>
          </p:nvPr>
        </p:nvGraphicFramePr>
        <p:xfrm>
          <a:off x="657638" y="1698883"/>
          <a:ext cx="7975373" cy="3907681"/>
        </p:xfrm>
        <a:graphic>
          <a:graphicData uri="http://schemas.openxmlformats.org/drawingml/2006/table">
            <a:tbl>
              <a:tblPr/>
              <a:tblGrid>
                <a:gridCol w="4407421"/>
                <a:gridCol w="1945341"/>
                <a:gridCol w="1622611"/>
              </a:tblGrid>
              <a:tr h="244230">
                <a:tc>
                  <a:txBody>
                    <a:bodyPr/>
                    <a:lstStyle/>
                    <a:p>
                      <a:pPr marL="0" marR="0" algn="just">
                        <a:spcBef>
                          <a:spcPts val="600"/>
                        </a:spcBef>
                        <a:spcAft>
                          <a:spcPts val="1000"/>
                        </a:spcAft>
                      </a:pPr>
                      <a:r>
                        <a:rPr lang="en-GB" sz="11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1100" b="1">
                          <a:effectLst/>
                          <a:latin typeface="Calibri" panose="020F0502020204030204" pitchFamily="34" charset="0"/>
                          <a:ea typeface="Times New Roman" panose="02020603050405020304" pitchFamily="18" charset="0"/>
                          <a:cs typeface="Calibri" panose="020F0502020204030204" pitchFamily="34" charset="0"/>
                        </a:rPr>
                        <a:t>DATE</a:t>
                      </a:r>
                      <a:endParaRPr lang="en-US"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spcBef>
                          <a:spcPts val="600"/>
                        </a:spcBef>
                        <a:spcAft>
                          <a:spcPts val="1000"/>
                        </a:spcAft>
                      </a:pPr>
                      <a:r>
                        <a:rPr lang="en-GB" sz="1100" b="1">
                          <a:effectLst/>
                          <a:latin typeface="Calibri" panose="020F0502020204030204" pitchFamily="34" charset="0"/>
                          <a:ea typeface="Times New Roman" panose="02020603050405020304" pitchFamily="18" charset="0"/>
                          <a:cs typeface="Calibri" panose="020F0502020204030204" pitchFamily="34" charset="0"/>
                        </a:rPr>
                        <a:t>TIME</a:t>
                      </a:r>
                      <a:endParaRPr lang="en-US"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488460">
                <a:tc>
                  <a:txBody>
                    <a:bodyPr/>
                    <a:lstStyle/>
                    <a:p>
                      <a:pPr marL="201930" marR="0" indent="-201930" algn="l">
                        <a:spcBef>
                          <a:spcPts val="600"/>
                        </a:spcBef>
                        <a:spcAft>
                          <a:spcPts val="1000"/>
                        </a:spcAft>
                      </a:pPr>
                      <a:r>
                        <a:rPr lang="en-GB" sz="1100" b="1">
                          <a:effectLst/>
                          <a:latin typeface="Calibri" panose="020F0502020204030204" pitchFamily="34" charset="0"/>
                          <a:ea typeface="Times New Roman" panose="02020603050405020304" pitchFamily="18" charset="0"/>
                          <a:cs typeface="Calibri" panose="020F0502020204030204" pitchFamily="34" charset="0"/>
                        </a:rPr>
                        <a:t>1.	Information meeting (if any)</a:t>
                      </a:r>
                      <a:endParaRPr lang="en-US"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spcBef>
                          <a:spcPts val="600"/>
                        </a:spcBef>
                        <a:spcAft>
                          <a:spcPts val="1000"/>
                        </a:spcAft>
                      </a:pPr>
                      <a:r>
                        <a:rPr lang="en-GB" sz="1100">
                          <a:effectLst/>
                          <a:latin typeface="Calibri" panose="020F0502020204030204" pitchFamily="34" charset="0"/>
                          <a:ea typeface="Times New Roman" panose="02020603050405020304" pitchFamily="18" charset="0"/>
                          <a:cs typeface="Calibri" panose="020F0502020204030204" pitchFamily="34" charset="0"/>
                        </a:rPr>
                        <a:t>Will be published separately</a:t>
                      </a:r>
                      <a:endParaRPr lang="en-US"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1100">
                          <a:effectLst/>
                          <a:latin typeface="Calibri" panose="020F0502020204030204" pitchFamily="34" charset="0"/>
                          <a:ea typeface="Times New Roman" panose="02020603050405020304" pitchFamily="18" charset="0"/>
                          <a:cs typeface="Calibri" panose="020F0502020204030204" pitchFamily="34" charset="0"/>
                        </a:rPr>
                        <a:t>Will be published separately</a:t>
                      </a:r>
                      <a:endParaRPr lang="en-US"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460">
                <a:tc>
                  <a:txBody>
                    <a:bodyPr/>
                    <a:lstStyle/>
                    <a:p>
                      <a:pPr marL="201930" marR="0" indent="-180340" algn="l">
                        <a:spcBef>
                          <a:spcPts val="600"/>
                        </a:spcBef>
                        <a:spcAft>
                          <a:spcPts val="1000"/>
                        </a:spcAft>
                      </a:pPr>
                      <a:r>
                        <a:rPr lang="en-GB" sz="1100" b="1">
                          <a:effectLst/>
                          <a:latin typeface="Calibri" panose="020F0502020204030204" pitchFamily="34" charset="0"/>
                          <a:ea typeface="Times New Roman" panose="02020603050405020304" pitchFamily="18" charset="0"/>
                          <a:cs typeface="Calibri" panose="020F0502020204030204" pitchFamily="34" charset="0"/>
                        </a:rPr>
                        <a:t>2.	Deadline for requesting any clarifications from the contracting authority</a:t>
                      </a:r>
                      <a:endParaRPr lang="en-US"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spcBef>
                          <a:spcPts val="600"/>
                        </a:spcBef>
                        <a:spcAft>
                          <a:spcPts val="1000"/>
                        </a:spcAft>
                      </a:pPr>
                      <a:r>
                        <a:rPr lang="en-GB" sz="1100">
                          <a:effectLst/>
                          <a:latin typeface="Calibri" panose="020F0502020204030204" pitchFamily="34" charset="0"/>
                          <a:ea typeface="Times New Roman" panose="02020603050405020304" pitchFamily="18" charset="0"/>
                          <a:cs typeface="Calibri" panose="020F0502020204030204" pitchFamily="34" charset="0"/>
                        </a:rPr>
                        <a:t>6 December 2019</a:t>
                      </a:r>
                      <a:endParaRPr lang="en-US"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1100">
                          <a:effectLst/>
                          <a:latin typeface="Calibri" panose="020F0502020204030204" pitchFamily="34" charset="0"/>
                          <a:ea typeface="Times New Roman" panose="02020603050405020304" pitchFamily="18" charset="0"/>
                          <a:cs typeface="Calibri" panose="020F0502020204030204" pitchFamily="34" charset="0"/>
                        </a:rPr>
                        <a:t>15:00</a:t>
                      </a:r>
                      <a:endParaRPr lang="en-US"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460">
                <a:tc>
                  <a:txBody>
                    <a:bodyPr/>
                    <a:lstStyle/>
                    <a:p>
                      <a:pPr marL="201930" marR="0" indent="-180340" algn="l">
                        <a:spcBef>
                          <a:spcPts val="600"/>
                        </a:spcBef>
                        <a:spcAft>
                          <a:spcPts val="1000"/>
                        </a:spcAft>
                      </a:pPr>
                      <a:r>
                        <a:rPr lang="en-GB" sz="1100" b="1">
                          <a:effectLst/>
                          <a:latin typeface="Calibri" panose="020F0502020204030204" pitchFamily="34" charset="0"/>
                          <a:ea typeface="Times New Roman" panose="02020603050405020304" pitchFamily="18" charset="0"/>
                          <a:cs typeface="Calibri" panose="020F0502020204030204" pitchFamily="34" charset="0"/>
                        </a:rPr>
                        <a:t>3.	Last date on which clarifications are issued by the contracting authority</a:t>
                      </a:r>
                      <a:endParaRPr lang="en-US"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spcBef>
                          <a:spcPts val="600"/>
                        </a:spcBef>
                        <a:spcAft>
                          <a:spcPts val="1000"/>
                        </a:spcAft>
                      </a:pPr>
                      <a:r>
                        <a:rPr lang="en-GB" sz="1100">
                          <a:effectLst/>
                          <a:latin typeface="Calibri" panose="020F0502020204030204" pitchFamily="34" charset="0"/>
                          <a:ea typeface="Times New Roman" panose="02020603050405020304" pitchFamily="18" charset="0"/>
                          <a:cs typeface="Calibri" panose="020F0502020204030204" pitchFamily="34" charset="0"/>
                        </a:rPr>
                        <a:t>16 December 2019</a:t>
                      </a:r>
                      <a:endParaRPr lang="en-US"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1100">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230">
                <a:tc>
                  <a:txBody>
                    <a:bodyPr/>
                    <a:lstStyle/>
                    <a:p>
                      <a:pPr marL="201930" marR="0" indent="-180340" algn="l">
                        <a:spcBef>
                          <a:spcPts val="600"/>
                        </a:spcBef>
                        <a:spcAft>
                          <a:spcPts val="1000"/>
                        </a:spcAft>
                      </a:pPr>
                      <a:r>
                        <a:rPr lang="en-GB" sz="1100" b="1">
                          <a:effectLst/>
                          <a:latin typeface="Calibri" panose="020F0502020204030204" pitchFamily="34" charset="0"/>
                          <a:ea typeface="Times New Roman" panose="02020603050405020304" pitchFamily="18" charset="0"/>
                          <a:cs typeface="Calibri" panose="020F0502020204030204" pitchFamily="34" charset="0"/>
                        </a:rPr>
                        <a:t>4.	Deadline for submission of applications</a:t>
                      </a:r>
                      <a:endParaRPr lang="en-US"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spcBef>
                          <a:spcPts val="600"/>
                        </a:spcBef>
                        <a:spcAft>
                          <a:spcPts val="1000"/>
                        </a:spcAft>
                      </a:pPr>
                      <a:r>
                        <a:rPr lang="en-GB" sz="1100">
                          <a:effectLst/>
                          <a:latin typeface="Calibri" panose="020F0502020204030204" pitchFamily="34" charset="0"/>
                          <a:ea typeface="Times New Roman" panose="02020603050405020304" pitchFamily="18" charset="0"/>
                          <a:cs typeface="Calibri" panose="020F0502020204030204" pitchFamily="34" charset="0"/>
                        </a:rPr>
                        <a:t>27 December 2019</a:t>
                      </a:r>
                      <a:endParaRPr lang="en-US"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1100">
                          <a:effectLst/>
                          <a:latin typeface="Calibri" panose="020F0502020204030204" pitchFamily="34" charset="0"/>
                          <a:ea typeface="Times New Roman" panose="02020603050405020304" pitchFamily="18" charset="0"/>
                          <a:cs typeface="Calibri" panose="020F0502020204030204" pitchFamily="34" charset="0"/>
                        </a:rPr>
                        <a:t>15:00</a:t>
                      </a:r>
                      <a:endParaRPr lang="en-US"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2691">
                <a:tc>
                  <a:txBody>
                    <a:bodyPr/>
                    <a:lstStyle/>
                    <a:p>
                      <a:pPr marL="201930" marR="0" indent="-180340" algn="l">
                        <a:spcBef>
                          <a:spcPts val="600"/>
                        </a:spcBef>
                        <a:spcAft>
                          <a:spcPts val="1000"/>
                        </a:spcAft>
                      </a:pPr>
                      <a:r>
                        <a:rPr lang="en-GB" sz="1100" b="1">
                          <a:effectLst/>
                          <a:latin typeface="Calibri" panose="020F0502020204030204" pitchFamily="34" charset="0"/>
                          <a:ea typeface="Times New Roman" panose="02020603050405020304" pitchFamily="18" charset="0"/>
                          <a:cs typeface="Calibri" panose="020F0502020204030204" pitchFamily="34" charset="0"/>
                        </a:rPr>
                        <a:t>5.	Information to lead applicants on opening, administrative checks and concept note evaluation (Step 1)</a:t>
                      </a:r>
                      <a:endParaRPr lang="en-US"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spcBef>
                          <a:spcPts val="600"/>
                        </a:spcBef>
                        <a:spcAft>
                          <a:spcPts val="1000"/>
                        </a:spcAft>
                      </a:pPr>
                      <a:r>
                        <a:rPr lang="en-GB" sz="1100">
                          <a:effectLst/>
                          <a:latin typeface="Calibri" panose="020F0502020204030204" pitchFamily="34" charset="0"/>
                          <a:ea typeface="Times New Roman" panose="02020603050405020304" pitchFamily="18" charset="0"/>
                          <a:cs typeface="Calibri" panose="020F0502020204030204" pitchFamily="34" charset="0"/>
                        </a:rPr>
                        <a:t>March 2020</a:t>
                      </a:r>
                      <a:endParaRPr lang="en-US"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1100">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460">
                <a:tc>
                  <a:txBody>
                    <a:bodyPr/>
                    <a:lstStyle/>
                    <a:p>
                      <a:pPr marL="201930" marR="0" indent="-180340" algn="l">
                        <a:spcBef>
                          <a:spcPts val="600"/>
                        </a:spcBef>
                        <a:spcAft>
                          <a:spcPts val="1000"/>
                        </a:spcAft>
                      </a:pPr>
                      <a:r>
                        <a:rPr lang="en-GB" sz="1100" b="1">
                          <a:effectLst/>
                          <a:latin typeface="Calibri" panose="020F0502020204030204" pitchFamily="34" charset="0"/>
                          <a:ea typeface="Times New Roman" panose="02020603050405020304" pitchFamily="18" charset="0"/>
                          <a:cs typeface="Calibri" panose="020F0502020204030204" pitchFamily="34" charset="0"/>
                        </a:rPr>
                        <a:t>6.  Information to lead applicants on the evaluation of the full applications (Step 2) </a:t>
                      </a:r>
                      <a:endParaRPr lang="en-US"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spcBef>
                          <a:spcPts val="600"/>
                        </a:spcBef>
                        <a:spcAft>
                          <a:spcPts val="1000"/>
                        </a:spcAft>
                      </a:pPr>
                      <a:r>
                        <a:rPr lang="en-GB" sz="1100">
                          <a:effectLst/>
                          <a:latin typeface="Calibri" panose="020F0502020204030204" pitchFamily="34" charset="0"/>
                          <a:ea typeface="Times New Roman" panose="02020603050405020304" pitchFamily="18" charset="0"/>
                          <a:cs typeface="Calibri" panose="020F0502020204030204" pitchFamily="34" charset="0"/>
                        </a:rPr>
                        <a:t>May 2020</a:t>
                      </a:r>
                      <a:endParaRPr lang="en-US"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1100">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460">
                <a:tc>
                  <a:txBody>
                    <a:bodyPr/>
                    <a:lstStyle/>
                    <a:p>
                      <a:pPr marL="201930" marR="0" indent="-180340" algn="l">
                        <a:spcBef>
                          <a:spcPts val="600"/>
                        </a:spcBef>
                        <a:spcAft>
                          <a:spcPts val="1000"/>
                        </a:spcAft>
                      </a:pPr>
                      <a:r>
                        <a:rPr lang="en-GB" sz="1100" b="1">
                          <a:effectLst/>
                          <a:latin typeface="Calibri" panose="020F0502020204030204" pitchFamily="34" charset="0"/>
                          <a:ea typeface="Times New Roman" panose="02020603050405020304" pitchFamily="18" charset="0"/>
                          <a:cs typeface="Calibri" panose="020F0502020204030204" pitchFamily="34" charset="0"/>
                        </a:rPr>
                        <a:t>7. Notification of award after eligibility check (Step 3) </a:t>
                      </a:r>
                      <a:endParaRPr lang="en-US"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spcBef>
                          <a:spcPts val="600"/>
                        </a:spcBef>
                        <a:spcAft>
                          <a:spcPts val="1000"/>
                        </a:spcAft>
                      </a:pPr>
                      <a:r>
                        <a:rPr lang="en-GB" sz="1100">
                          <a:effectLst/>
                          <a:latin typeface="Calibri" panose="020F0502020204030204" pitchFamily="34" charset="0"/>
                          <a:ea typeface="Times New Roman" panose="02020603050405020304" pitchFamily="18" charset="0"/>
                          <a:cs typeface="Calibri" panose="020F0502020204030204" pitchFamily="34" charset="0"/>
                        </a:rPr>
                        <a:t>August 2020</a:t>
                      </a:r>
                      <a:endParaRPr lang="en-US"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230">
                <a:tc>
                  <a:txBody>
                    <a:bodyPr/>
                    <a:lstStyle/>
                    <a:p>
                      <a:pPr marL="201930" marR="0" indent="-180340" algn="l">
                        <a:spcBef>
                          <a:spcPts val="600"/>
                        </a:spcBef>
                        <a:spcAft>
                          <a:spcPts val="1000"/>
                        </a:spcAft>
                      </a:pPr>
                      <a:r>
                        <a:rPr lang="en-GB" sz="1100" b="1" dirty="0">
                          <a:effectLst/>
                          <a:latin typeface="Calibri" panose="020F0502020204030204" pitchFamily="34" charset="0"/>
                          <a:ea typeface="Times New Roman" panose="02020603050405020304" pitchFamily="18" charset="0"/>
                          <a:cs typeface="Calibri" panose="020F0502020204030204" pitchFamily="34" charset="0"/>
                        </a:rPr>
                        <a:t>8.	Contract signature</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spcBef>
                          <a:spcPts val="600"/>
                        </a:spcBef>
                        <a:spcAft>
                          <a:spcPts val="1000"/>
                        </a:spcAft>
                      </a:pPr>
                      <a:r>
                        <a:rPr lang="en-GB" sz="1100">
                          <a:effectLst/>
                          <a:latin typeface="Calibri" panose="020F0502020204030204" pitchFamily="34" charset="0"/>
                          <a:ea typeface="Times New Roman" panose="02020603050405020304" pitchFamily="18" charset="0"/>
                          <a:cs typeface="Calibri" panose="020F0502020204030204" pitchFamily="34" charset="0"/>
                        </a:rPr>
                        <a:t>September  2020</a:t>
                      </a:r>
                      <a:endParaRPr lang="en-US" sz="1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1000"/>
                        </a:spcAft>
                      </a:pPr>
                      <a:r>
                        <a:rPr lang="en-GB" sz="1100" dirty="0">
                          <a:effectLst/>
                          <a:latin typeface="Calibri" panose="020F0502020204030204" pitchFamily="34" charset="0"/>
                          <a:ea typeface="Times New Roman" panose="02020603050405020304" pitchFamily="18" charset="0"/>
                          <a:cs typeface="Calibri" panose="020F0502020204030204" pitchFamily="34" charset="0"/>
                        </a:rPr>
                        <a:t>-</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657639" y="1207765"/>
            <a:ext cx="2153154" cy="369332"/>
          </a:xfrm>
          <a:prstGeom prst="rect">
            <a:avLst/>
          </a:prstGeom>
        </p:spPr>
        <p:txBody>
          <a:bodyPr wrap="none">
            <a:spAutoFit/>
          </a:bodyPr>
          <a:lstStyle/>
          <a:p>
            <a:pPr>
              <a:defRPr/>
            </a:pPr>
            <a:r>
              <a:rPr lang="en-GB" b="1" u="sng" kern="0" dirty="0" smtClean="0">
                <a:solidFill>
                  <a:srgbClr val="C00000"/>
                </a:solidFill>
                <a:ea typeface="Times New Roman" panose="02020603050405020304" pitchFamily="18" charset="0"/>
              </a:rPr>
              <a:t>Indicative timetable </a:t>
            </a:r>
            <a:endParaRPr lang="en-US" b="1" u="sng" kern="0" dirty="0" smtClean="0">
              <a:solidFill>
                <a:srgbClr val="C00000"/>
              </a:solidFill>
            </a:endParaRPr>
          </a:p>
        </p:txBody>
      </p:sp>
    </p:spTree>
    <p:extLst>
      <p:ext uri="{BB962C8B-B14F-4D97-AF65-F5344CB8AC3E}">
        <p14:creationId xmlns:p14="http://schemas.microsoft.com/office/powerpoint/2010/main" val="41984436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8562" y="2751892"/>
            <a:ext cx="7086876" cy="1354217"/>
          </a:xfrm>
          <a:prstGeom prst="rect">
            <a:avLst/>
          </a:prstGeom>
          <a:noFill/>
        </p:spPr>
        <p:txBody>
          <a:bodyPr wrap="square">
            <a:spAutoFit/>
          </a:bodyPr>
          <a:lstStyle/>
          <a:p>
            <a:pPr algn="ctr">
              <a:spcAft>
                <a:spcPts val="600"/>
              </a:spcAft>
              <a:defRPr/>
            </a:pPr>
            <a:r>
              <a:rPr lang="sr-Latn-RS" sz="2400" b="1" dirty="0" smtClean="0">
                <a:solidFill>
                  <a:prstClr val="black"/>
                </a:solidFill>
              </a:rPr>
              <a:t>PRIJAVNI OBRAZAC</a:t>
            </a:r>
          </a:p>
          <a:p>
            <a:pPr algn="ctr">
              <a:spcAft>
                <a:spcPts val="600"/>
              </a:spcAft>
              <a:defRPr/>
            </a:pPr>
            <a:endParaRPr lang="en-US" sz="2400" b="1" smtClean="0">
              <a:solidFill>
                <a:prstClr val="black"/>
              </a:solidFill>
            </a:endParaRPr>
          </a:p>
          <a:p>
            <a:pPr algn="ctr">
              <a:spcAft>
                <a:spcPts val="600"/>
              </a:spcAft>
              <a:defRPr/>
            </a:pPr>
            <a:r>
              <a:rPr lang="sr-Latn-RS" sz="2400" b="1" i="1" smtClean="0">
                <a:solidFill>
                  <a:prstClr val="black"/>
                </a:solidFill>
              </a:rPr>
              <a:t>GRANT APPLICATION FORM</a:t>
            </a:r>
            <a:endParaRPr lang="en-US" sz="2400" b="1" i="1" dirty="0">
              <a:solidFill>
                <a:prstClr val="black"/>
              </a:solidFill>
            </a:endParaRPr>
          </a:p>
        </p:txBody>
      </p:sp>
    </p:spTree>
    <p:extLst>
      <p:ext uri="{BB962C8B-B14F-4D97-AF65-F5344CB8AC3E}">
        <p14:creationId xmlns:p14="http://schemas.microsoft.com/office/powerpoint/2010/main" val="3605901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268505"/>
            <a:ext cx="8229600" cy="4416081"/>
          </a:xfrm>
          <a:prstGeom prst="rect">
            <a:avLst/>
          </a:prstGeom>
        </p:spPr>
        <p:txBody>
          <a:bodyPr wrap="square">
            <a:spAutoFit/>
          </a:bodyPr>
          <a:lstStyle/>
          <a:p>
            <a:pPr marL="12065" marR="14604" algn="just">
              <a:lnSpc>
                <a:spcPct val="101499"/>
              </a:lnSpc>
              <a:spcBef>
                <a:spcPts val="95"/>
              </a:spcBef>
              <a:buClr>
                <a:srgbClr val="2CA1BE"/>
              </a:buClr>
              <a:buSzPct val="67567"/>
              <a:tabLst>
                <a:tab pos="289560" algn="l"/>
              </a:tabLst>
            </a:pPr>
            <a:r>
              <a:rPr lang="en-US" sz="2000" b="1" dirty="0" smtClean="0">
                <a:solidFill>
                  <a:srgbClr val="013299"/>
                </a:solidFill>
                <a:cs typeface="Lucida Sans Unicode"/>
              </a:rPr>
              <a:t>Open Call for Proposals </a:t>
            </a:r>
          </a:p>
          <a:p>
            <a:pPr marL="12065" marR="14604" algn="just">
              <a:lnSpc>
                <a:spcPct val="101499"/>
              </a:lnSpc>
              <a:spcBef>
                <a:spcPts val="95"/>
              </a:spcBef>
              <a:buClr>
                <a:srgbClr val="2CA1BE"/>
              </a:buClr>
              <a:buSzPct val="67567"/>
              <a:tabLst>
                <a:tab pos="289560" algn="l"/>
              </a:tabLst>
            </a:pPr>
            <a:endParaRPr lang="en-US" sz="2000" dirty="0" smtClean="0">
              <a:cs typeface="Lucida Sans Unicode"/>
            </a:endParaRPr>
          </a:p>
          <a:p>
            <a:pPr marL="717550" marR="14604" indent="-342900" algn="just">
              <a:lnSpc>
                <a:spcPct val="101499"/>
              </a:lnSpc>
              <a:spcBef>
                <a:spcPts val="95"/>
              </a:spcBef>
              <a:buSzPct val="67567"/>
              <a:tabLst>
                <a:tab pos="717550" algn="l"/>
              </a:tabLst>
            </a:pPr>
            <a:r>
              <a:rPr lang="en-GB" sz="2000" dirty="0">
                <a:ea typeface="Times New Roman" panose="02020603050405020304" pitchFamily="18" charset="0"/>
              </a:rPr>
              <a:t>In the first instance, only the concept notes will be evaluated. </a:t>
            </a:r>
            <a:r>
              <a:rPr lang="en-US" sz="2000" b="1" spc="45" dirty="0" smtClean="0">
                <a:cs typeface="Lucida Sans Unicode"/>
              </a:rPr>
              <a:t>(CONCEPT</a:t>
            </a:r>
            <a:r>
              <a:rPr lang="en-US" sz="2000" b="1" spc="-180" dirty="0" smtClean="0">
                <a:cs typeface="Lucida Sans Unicode"/>
              </a:rPr>
              <a:t> </a:t>
            </a:r>
            <a:r>
              <a:rPr lang="en-US" sz="2000" b="1" spc="75" dirty="0">
                <a:cs typeface="Lucida Sans Unicode"/>
              </a:rPr>
              <a:t>NOTE</a:t>
            </a:r>
            <a:r>
              <a:rPr lang="en-US" sz="2000" b="1" spc="-170" dirty="0">
                <a:cs typeface="Lucida Sans Unicode"/>
              </a:rPr>
              <a:t> </a:t>
            </a:r>
            <a:r>
              <a:rPr lang="en-US" sz="2000" b="1" spc="15" dirty="0">
                <a:cs typeface="Lucida Sans Unicode"/>
              </a:rPr>
              <a:t>-</a:t>
            </a:r>
            <a:r>
              <a:rPr lang="en-US" sz="2000" b="1" spc="-25" dirty="0">
                <a:cs typeface="Lucida Sans Unicode"/>
              </a:rPr>
              <a:t> </a:t>
            </a:r>
            <a:r>
              <a:rPr lang="en-US" sz="2000" b="1" spc="70" dirty="0">
                <a:cs typeface="Lucida Sans Unicode"/>
              </a:rPr>
              <a:t>PART</a:t>
            </a:r>
            <a:r>
              <a:rPr lang="en-US" sz="2000" b="1" spc="-114" dirty="0">
                <a:cs typeface="Lucida Sans Unicode"/>
              </a:rPr>
              <a:t> </a:t>
            </a:r>
            <a:r>
              <a:rPr lang="en-US" sz="2000" b="1" spc="15" dirty="0">
                <a:cs typeface="Lucida Sans Unicode"/>
              </a:rPr>
              <a:t>A</a:t>
            </a:r>
            <a:r>
              <a:rPr lang="en-US" sz="2000" b="1" spc="-5" dirty="0">
                <a:cs typeface="Lucida Sans Unicode"/>
              </a:rPr>
              <a:t> </a:t>
            </a:r>
            <a:r>
              <a:rPr lang="en-US" sz="2000" b="1" spc="35" dirty="0">
                <a:cs typeface="Lucida Sans Unicode"/>
              </a:rPr>
              <a:t>OF</a:t>
            </a:r>
            <a:r>
              <a:rPr lang="en-US" sz="2000" b="1" spc="-15" dirty="0">
                <a:cs typeface="Lucida Sans Unicode"/>
              </a:rPr>
              <a:t> </a:t>
            </a:r>
            <a:r>
              <a:rPr lang="en-US" sz="2000" b="1" spc="55" dirty="0">
                <a:cs typeface="Lucida Sans Unicode"/>
              </a:rPr>
              <a:t>THE</a:t>
            </a:r>
            <a:r>
              <a:rPr lang="en-US" sz="2000" b="1" spc="-20" dirty="0">
                <a:cs typeface="Lucida Sans Unicode"/>
              </a:rPr>
              <a:t> </a:t>
            </a:r>
            <a:r>
              <a:rPr lang="en-US" sz="2000" b="1" spc="75" dirty="0">
                <a:cs typeface="Lucida Sans Unicode"/>
              </a:rPr>
              <a:t>GRANT</a:t>
            </a:r>
            <a:r>
              <a:rPr lang="en-US" sz="2000" b="1" spc="484" dirty="0">
                <a:cs typeface="Lucida Sans Unicode"/>
              </a:rPr>
              <a:t> </a:t>
            </a:r>
            <a:r>
              <a:rPr lang="en-US" sz="2000" b="1" spc="35" dirty="0">
                <a:cs typeface="Lucida Sans Unicode"/>
              </a:rPr>
              <a:t>APPLICATION</a:t>
            </a:r>
            <a:r>
              <a:rPr lang="en-US" sz="2000" b="1" spc="-150" dirty="0">
                <a:cs typeface="Lucida Sans Unicode"/>
              </a:rPr>
              <a:t> </a:t>
            </a:r>
            <a:r>
              <a:rPr lang="en-US" sz="2000" b="1" spc="65" dirty="0" smtClean="0">
                <a:cs typeface="Lucida Sans Unicode"/>
              </a:rPr>
              <a:t>FORM)</a:t>
            </a:r>
          </a:p>
          <a:p>
            <a:pPr marL="717550" marR="14604" indent="-342900" algn="just">
              <a:lnSpc>
                <a:spcPct val="101499"/>
              </a:lnSpc>
              <a:spcBef>
                <a:spcPts val="95"/>
              </a:spcBef>
              <a:buSzPct val="67567"/>
              <a:tabLst>
                <a:tab pos="717550" algn="l"/>
              </a:tabLst>
            </a:pPr>
            <a:endParaRPr lang="en-US" sz="2000" dirty="0">
              <a:cs typeface="Lucida Sans Unicode"/>
            </a:endParaRPr>
          </a:p>
          <a:p>
            <a:pPr marL="717550" marR="14604" indent="-342900" algn="just">
              <a:lnSpc>
                <a:spcPct val="101499"/>
              </a:lnSpc>
              <a:spcBef>
                <a:spcPts val="95"/>
              </a:spcBef>
              <a:buSzPct val="67567"/>
              <a:tabLst>
                <a:tab pos="717550" algn="l"/>
              </a:tabLst>
            </a:pPr>
            <a:r>
              <a:rPr lang="en-GB" sz="2000" dirty="0">
                <a:solidFill>
                  <a:prstClr val="black"/>
                </a:solidFill>
                <a:ea typeface="Times New Roman" panose="02020603050405020304" pitchFamily="18" charset="0"/>
              </a:rPr>
              <a:t>Thereafter, for the lead applicants who have been pre-selected, the full applications will be evaluated</a:t>
            </a:r>
            <a:r>
              <a:rPr lang="en-US" sz="2000" b="1" spc="35" dirty="0" smtClean="0">
                <a:cs typeface="Lucida Sans Unicode"/>
              </a:rPr>
              <a:t>(FULL </a:t>
            </a:r>
            <a:r>
              <a:rPr lang="en-US" sz="2000" b="1" spc="20" dirty="0">
                <a:cs typeface="Lucida Sans Unicode"/>
              </a:rPr>
              <a:t>APPLICATION FORM </a:t>
            </a:r>
            <a:r>
              <a:rPr lang="en-US" sz="2000" b="1" spc="15" dirty="0">
                <a:cs typeface="Lucida Sans Unicode"/>
              </a:rPr>
              <a:t>- </a:t>
            </a:r>
            <a:r>
              <a:rPr lang="en-US" sz="2000" b="1" spc="10" dirty="0">
                <a:cs typeface="Lucida Sans Unicode"/>
              </a:rPr>
              <a:t>Part B </a:t>
            </a:r>
            <a:r>
              <a:rPr lang="en-US" sz="2000" b="1" spc="35" dirty="0">
                <a:cs typeface="Lucida Sans Unicode"/>
              </a:rPr>
              <a:t>OF </a:t>
            </a:r>
            <a:r>
              <a:rPr lang="en-US" sz="2000" b="1" spc="5" dirty="0">
                <a:cs typeface="Lucida Sans Unicode"/>
              </a:rPr>
              <a:t>THE  </a:t>
            </a:r>
            <a:r>
              <a:rPr lang="en-US" sz="2000" b="1" spc="60" dirty="0">
                <a:cs typeface="Lucida Sans Unicode"/>
              </a:rPr>
              <a:t>GRANT </a:t>
            </a:r>
            <a:r>
              <a:rPr lang="en-US" sz="2000" b="1" spc="40" dirty="0">
                <a:cs typeface="Lucida Sans Unicode"/>
              </a:rPr>
              <a:t>APPLICATION</a:t>
            </a:r>
            <a:r>
              <a:rPr lang="en-US" sz="2000" b="1" spc="-400" dirty="0">
                <a:cs typeface="Lucida Sans Unicode"/>
              </a:rPr>
              <a:t> </a:t>
            </a:r>
            <a:r>
              <a:rPr lang="en-US" sz="2000" b="1" spc="65" dirty="0" smtClean="0">
                <a:cs typeface="Lucida Sans Unicode"/>
              </a:rPr>
              <a:t>FORM)</a:t>
            </a:r>
          </a:p>
          <a:p>
            <a:pPr marL="717550" marR="14604" indent="-342900" algn="just">
              <a:lnSpc>
                <a:spcPct val="101499"/>
              </a:lnSpc>
              <a:spcBef>
                <a:spcPts val="95"/>
              </a:spcBef>
              <a:buSzPct val="67567"/>
              <a:tabLst>
                <a:tab pos="717550" algn="l"/>
              </a:tabLst>
            </a:pPr>
            <a:endParaRPr lang="en-US" sz="2000" dirty="0" smtClean="0">
              <a:cs typeface="Lucida Sans Unicode"/>
            </a:endParaRPr>
          </a:p>
          <a:p>
            <a:pPr marL="717550" marR="0" indent="-342900" algn="just">
              <a:spcBef>
                <a:spcPts val="600"/>
              </a:spcBef>
              <a:spcAft>
                <a:spcPts val="1200"/>
              </a:spcAft>
              <a:tabLst>
                <a:tab pos="717550" algn="l"/>
              </a:tabLst>
            </a:pPr>
            <a:r>
              <a:rPr lang="en-GB" sz="2000" dirty="0">
                <a:ea typeface="Times New Roman" panose="02020603050405020304" pitchFamily="18" charset="0"/>
                <a:cs typeface="Times New Roman" panose="02020603050405020304" pitchFamily="18" charset="0"/>
              </a:rPr>
              <a:t>After the evaluation of the full applications, an eligibility check will be  </a:t>
            </a:r>
            <a:r>
              <a:rPr lang="en-GB" sz="2000" dirty="0" smtClean="0">
                <a:ea typeface="Times New Roman" panose="02020603050405020304" pitchFamily="18" charset="0"/>
                <a:cs typeface="Times New Roman" panose="02020603050405020304" pitchFamily="18" charset="0"/>
              </a:rPr>
              <a:t>  performed </a:t>
            </a:r>
            <a:r>
              <a:rPr lang="en-GB" sz="2000" dirty="0">
                <a:ea typeface="Times New Roman" panose="02020603050405020304" pitchFamily="18" charset="0"/>
                <a:cs typeface="Times New Roman" panose="02020603050405020304" pitchFamily="18" charset="0"/>
              </a:rPr>
              <a:t>for those which have been provisionally selected. Eligibility will be checked on the basis of the supporting documents requested by the contracting authority and the signed ‘declaration by the lead applicant’ sent together with the full application.</a:t>
            </a:r>
            <a:endParaRPr lang="en-US" sz="2000" b="1"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86338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105752168"/>
              </p:ext>
            </p:extLst>
          </p:nvPr>
        </p:nvGraphicFramePr>
        <p:xfrm>
          <a:off x="431800" y="1810869"/>
          <a:ext cx="8178799" cy="3505198"/>
        </p:xfrm>
        <a:graphic>
          <a:graphicData uri="http://schemas.openxmlformats.org/drawingml/2006/table">
            <a:tbl>
              <a:tblPr/>
              <a:tblGrid>
                <a:gridCol w="395141"/>
                <a:gridCol w="3868309"/>
                <a:gridCol w="3915349"/>
              </a:tblGrid>
              <a:tr h="44703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400"/>
                        </a:spcAft>
                        <a:buClrTx/>
                        <a:buSzTx/>
                        <a:buFontTx/>
                        <a:buNone/>
                        <a:tabLst/>
                      </a:pPr>
                      <a:endParaRPr kumimoji="0" lang="en-US" altLang="en-US" sz="1600" b="1" i="0" u="none" strike="noStrike" cap="none" normalizeH="0" baseline="0" dirty="0" smtClean="0">
                        <a:ln>
                          <a:noFill/>
                        </a:ln>
                        <a:solidFill>
                          <a:srgbClr val="003399"/>
                        </a:solidFill>
                        <a:effectLst/>
                        <a:latin typeface="Calibri" panose="020F0502020204030204" pitchFamily="34" charset="0"/>
                        <a:cs typeface="Arial" panose="020B0604020202020204" pitchFamily="34" charset="0"/>
                      </a:endParaRPr>
                    </a:p>
                  </a:txBody>
                  <a:tcPr anchor="ctr" horzOverflow="overflow">
                    <a:lnL>
                      <a:noFill/>
                    </a:lnL>
                    <a:lnR w="12700" cap="flat" cmpd="sng" algn="ctr">
                      <a:solidFill>
                        <a:srgbClr val="003399"/>
                      </a:solidFill>
                      <a:prstDash val="solid"/>
                      <a:round/>
                      <a:headEnd type="none" w="med" len="med"/>
                      <a:tailEnd type="none" w="med" len="med"/>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400"/>
                        </a:spcAft>
                        <a:buClrTx/>
                        <a:buSzTx/>
                        <a:buFontTx/>
                        <a:buNone/>
                        <a:tabLst/>
                      </a:pPr>
                      <a:r>
                        <a:rPr kumimoji="0" lang="sr-Latn-R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Deo A. REZIME PROJEKTA</a:t>
                      </a:r>
                      <a:endParaRPr kumimoji="0" lang="en-U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txBody>
                  <a:tcPr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400"/>
                        </a:spcAft>
                        <a:buClrTx/>
                        <a:buSzTx/>
                        <a:buFontTx/>
                        <a:buNone/>
                        <a:tabLst/>
                      </a:pPr>
                      <a:r>
                        <a:rPr kumimoji="0" lang="sr-Latn-RS" altLang="en-US" sz="1600" b="1" i="1" u="none" strike="noStrike" cap="none" normalizeH="0" baseline="0" dirty="0" err="1" smtClean="0">
                          <a:ln>
                            <a:noFill/>
                          </a:ln>
                          <a:solidFill>
                            <a:schemeClr val="tx1"/>
                          </a:solidFill>
                          <a:effectLst/>
                          <a:latin typeface="Calibri" panose="020F0502020204030204" pitchFamily="34" charset="0"/>
                          <a:cs typeface="Arial" panose="020B0604020202020204" pitchFamily="34" charset="0"/>
                        </a:rPr>
                        <a:t>Part</a:t>
                      </a:r>
                      <a:r>
                        <a:rPr kumimoji="0" lang="sr-Latn-RS" altLang="en-US" sz="1600" b="1" i="1"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 A. CONCEPT NOTE</a:t>
                      </a:r>
                      <a:endParaRPr kumimoji="0" lang="en-US" altLang="en-US" sz="1600" b="1" i="1"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txBody>
                  <a:tcPr anchor="ctr" horzOverflow="overflow">
                    <a:lnL w="12700" cap="flat" cmpd="sng" algn="ctr">
                      <a:solidFill>
                        <a:srgbClr val="003399"/>
                      </a:solidFill>
                      <a:prstDash val="solid"/>
                      <a:round/>
                      <a:headEnd type="none" w="med" len="med"/>
                      <a:tailEnd type="none" w="med" len="med"/>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r>
              <a:tr h="1467186">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400"/>
                        </a:spcAft>
                        <a:buClrTx/>
                        <a:buSzTx/>
                        <a:buFontTx/>
                        <a:buNone/>
                        <a:tabLst/>
                      </a:pPr>
                      <a:r>
                        <a:rPr kumimoji="0" lang="sr-Latn-R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1</a:t>
                      </a:r>
                      <a:endParaRPr kumimoji="0" lang="en-U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txBody>
                  <a:tcPr anchor="ctr" horzOverflow="overflow">
                    <a:lnL>
                      <a:noFill/>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400"/>
                        </a:spcAft>
                        <a:buClrTx/>
                        <a:buSzTx/>
                        <a:buFontTx/>
                        <a:buNone/>
                        <a:tabLst/>
                      </a:pPr>
                      <a:r>
                        <a:rPr kumimoji="0" lang="sr-Latn-RS"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Instrukcije za pripremu rezimea projekta</a:t>
                      </a:r>
                    </a:p>
                    <a:p>
                      <a:pPr marL="0" marR="0" lvl="0" indent="268288" algn="l" defTabSz="914400" rtl="0" eaLnBrk="1" fontAlgn="base" latinLnBrk="0" hangingPunct="1">
                        <a:lnSpc>
                          <a:spcPct val="100000"/>
                        </a:lnSpc>
                        <a:spcBef>
                          <a:spcPct val="0"/>
                        </a:spcBef>
                        <a:spcAft>
                          <a:spcPts val="400"/>
                        </a:spcAft>
                        <a:buClrTx/>
                        <a:buSzTx/>
                        <a:buFontTx/>
                        <a:buNone/>
                        <a:tabLst/>
                      </a:pPr>
                      <a:r>
                        <a:rPr kumimoji="0" lang="sr-Latn-RS"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1.1 Suština projekta</a:t>
                      </a:r>
                    </a:p>
                    <a:p>
                      <a:pPr marL="0" marR="0" lvl="0" indent="268288" algn="l" defTabSz="914400" rtl="0" eaLnBrk="1" fontAlgn="base" latinLnBrk="0" hangingPunct="1">
                        <a:lnSpc>
                          <a:spcPct val="100000"/>
                        </a:lnSpc>
                        <a:spcBef>
                          <a:spcPct val="0"/>
                        </a:spcBef>
                        <a:spcAft>
                          <a:spcPts val="400"/>
                        </a:spcAft>
                        <a:buClrTx/>
                        <a:buSzTx/>
                        <a:buFontTx/>
                        <a:buNone/>
                        <a:tabLst/>
                      </a:pPr>
                      <a:r>
                        <a:rPr kumimoji="0" lang="sr-Latn-RS"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1.2 Opis projekta</a:t>
                      </a:r>
                    </a:p>
                    <a:p>
                      <a:pPr marL="0" marR="0" lvl="0" indent="268288" algn="l" defTabSz="914400" rtl="0" eaLnBrk="1" fontAlgn="base" latinLnBrk="0" hangingPunct="1">
                        <a:lnSpc>
                          <a:spcPct val="100000"/>
                        </a:lnSpc>
                        <a:spcBef>
                          <a:spcPct val="0"/>
                        </a:spcBef>
                        <a:spcAft>
                          <a:spcPts val="400"/>
                        </a:spcAft>
                        <a:buClrTx/>
                        <a:buSzTx/>
                        <a:buFontTx/>
                        <a:buNone/>
                        <a:tabLst/>
                      </a:pPr>
                      <a:r>
                        <a:rPr kumimoji="0" lang="sr-Latn-RS"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1.3 Relevantnost projekta</a:t>
                      </a:r>
                      <a:endParaRPr kumimoji="0" lang="en-US"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txBody>
                  <a:tcPr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400"/>
                        </a:spcAft>
                        <a:buClrTx/>
                        <a:buSzTx/>
                        <a:buFontTx/>
                        <a:buNone/>
                        <a:tabLst/>
                      </a:pPr>
                      <a:r>
                        <a:rPr kumimoji="0" lang="en-US" altLang="en-US" sz="1600" b="0" i="1"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Instructions for drafting the concept note</a:t>
                      </a:r>
                      <a:endParaRPr kumimoji="0" lang="sr-Latn-RS" altLang="en-US" sz="1600" b="0" i="1"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p>
                      <a:pPr marL="268288" marR="0" lvl="0" indent="0" algn="l" defTabSz="914400" rtl="0" eaLnBrk="1" fontAlgn="base" latinLnBrk="0" hangingPunct="1">
                        <a:lnSpc>
                          <a:spcPct val="100000"/>
                        </a:lnSpc>
                        <a:spcBef>
                          <a:spcPct val="0"/>
                        </a:spcBef>
                        <a:spcAft>
                          <a:spcPts val="400"/>
                        </a:spcAft>
                        <a:buClrTx/>
                        <a:buSzTx/>
                        <a:buFontTx/>
                        <a:buNone/>
                        <a:tabLst/>
                      </a:pPr>
                      <a:r>
                        <a:rPr kumimoji="0" lang="sr-Latn-RS" altLang="en-US" sz="1600" b="0" i="1"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1.1 </a:t>
                      </a:r>
                      <a:r>
                        <a:rPr kumimoji="0" lang="en-US" altLang="en-US" sz="1600" b="0" i="1"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Summary of the action</a:t>
                      </a:r>
                      <a:endParaRPr kumimoji="0" lang="sr-Latn-RS" altLang="en-US" sz="1600" b="0" i="1"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p>
                      <a:pPr marL="268288" marR="0" lvl="0" indent="0" algn="l" defTabSz="914400" rtl="0" eaLnBrk="1" fontAlgn="base" latinLnBrk="0" hangingPunct="1">
                        <a:lnSpc>
                          <a:spcPct val="100000"/>
                        </a:lnSpc>
                        <a:spcBef>
                          <a:spcPct val="0"/>
                        </a:spcBef>
                        <a:spcAft>
                          <a:spcPts val="400"/>
                        </a:spcAft>
                        <a:buClrTx/>
                        <a:buSzTx/>
                        <a:buFontTx/>
                        <a:buNone/>
                        <a:tabLst/>
                      </a:pPr>
                      <a:r>
                        <a:rPr kumimoji="0" lang="sr-Latn-RS" altLang="en-US" sz="1600" b="0" i="1"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1.2 </a:t>
                      </a:r>
                      <a:r>
                        <a:rPr kumimoji="0" lang="en-GB" altLang="en-US" sz="1600" b="0" i="1"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Description of the Action</a:t>
                      </a:r>
                      <a:endParaRPr kumimoji="0" lang="sr-Latn-RS" altLang="en-US" sz="1600" b="0" i="1"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p>
                      <a:pPr marL="268288" marR="0" lvl="0" indent="0" algn="l" defTabSz="914400" rtl="0" eaLnBrk="1" fontAlgn="base" latinLnBrk="0" hangingPunct="1">
                        <a:lnSpc>
                          <a:spcPct val="100000"/>
                        </a:lnSpc>
                        <a:spcBef>
                          <a:spcPct val="0"/>
                        </a:spcBef>
                        <a:spcAft>
                          <a:spcPts val="400"/>
                        </a:spcAft>
                        <a:buClrTx/>
                        <a:buSzTx/>
                        <a:buFontTx/>
                        <a:buNone/>
                        <a:tabLst/>
                      </a:pPr>
                      <a:r>
                        <a:rPr kumimoji="0" lang="sr-Latn-RS" altLang="en-US" sz="1600" b="0" i="1"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1.3 </a:t>
                      </a:r>
                      <a:r>
                        <a:rPr kumimoji="0" lang="en-GB" altLang="en-US" sz="1600" b="0" i="1"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Relevance of the Action</a:t>
                      </a:r>
                      <a:endParaRPr kumimoji="0" lang="en-US" altLang="en-US" sz="1600" b="0" i="1"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txBody>
                  <a:tcPr anchor="ctr" horzOverflow="overflow">
                    <a:lnL w="12700" cap="flat" cmpd="sng" algn="ctr">
                      <a:solidFill>
                        <a:srgbClr val="003399"/>
                      </a:solidFill>
                      <a:prstDash val="solid"/>
                      <a:round/>
                      <a:headEnd type="none" w="med" len="med"/>
                      <a:tailEnd type="none" w="med" len="med"/>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44703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400"/>
                        </a:spcAft>
                        <a:buClrTx/>
                        <a:buSzTx/>
                        <a:buFontTx/>
                        <a:buNone/>
                        <a:tabLst/>
                      </a:pPr>
                      <a:r>
                        <a:rPr kumimoji="0" lang="sr-Latn-R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2</a:t>
                      </a:r>
                      <a:endParaRPr kumimoji="0" lang="en-U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txBody>
                  <a:tcPr anchor="ctr" horzOverflow="overflow">
                    <a:lnL>
                      <a:noFill/>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400"/>
                        </a:spcAft>
                        <a:buClrTx/>
                        <a:buSzTx/>
                        <a:buFontTx/>
                        <a:buNone/>
                        <a:tabLst/>
                      </a:pPr>
                      <a:r>
                        <a:rPr kumimoji="0" lang="pl-PL"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Lista provere za rezime projekta</a:t>
                      </a:r>
                      <a:endParaRPr kumimoji="0" lang="en-US"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txBody>
                  <a:tcPr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400"/>
                        </a:spcAft>
                        <a:buClrTx/>
                        <a:buSzTx/>
                        <a:buFontTx/>
                        <a:buNone/>
                        <a:tabLst/>
                      </a:pPr>
                      <a:r>
                        <a:rPr kumimoji="0" lang="en-US" altLang="en-US" sz="1600" b="0" i="1"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Checklist for the Concept note</a:t>
                      </a:r>
                    </a:p>
                  </a:txBody>
                  <a:tcPr anchor="ctr" horzOverflow="overflow">
                    <a:lnL w="12700" cap="flat" cmpd="sng" algn="ctr">
                      <a:solidFill>
                        <a:srgbClr val="003399"/>
                      </a:solidFill>
                      <a:prstDash val="solid"/>
                      <a:round/>
                      <a:headEnd type="none" w="med" len="med"/>
                      <a:tailEnd type="none" w="med" len="med"/>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69691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400"/>
                        </a:spcAft>
                        <a:buClrTx/>
                        <a:buSzTx/>
                        <a:buFontTx/>
                        <a:buNone/>
                        <a:tabLst/>
                      </a:pPr>
                      <a:r>
                        <a:rPr kumimoji="0" lang="sr-Latn-R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3</a:t>
                      </a:r>
                      <a:endParaRPr kumimoji="0" lang="en-U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txBody>
                  <a:tcPr anchor="ctr" horzOverflow="overflow">
                    <a:lnL>
                      <a:noFill/>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400"/>
                        </a:spcAft>
                        <a:buClrTx/>
                        <a:buSzTx/>
                        <a:buFontTx/>
                        <a:buNone/>
                        <a:tabLst/>
                      </a:pPr>
                      <a:r>
                        <a:rPr kumimoji="0" lang="sr-Latn-RS"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Deklaracija</a:t>
                      </a:r>
                      <a:r>
                        <a:rPr kumimoji="0" lang="en-US" altLang="en-US" sz="16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 VODEĆEG </a:t>
                      </a:r>
                      <a:r>
                        <a:rPr kumimoji="0" lang="en-US" altLang="en-US" sz="1600" b="0" i="0" u="none" strike="noStrike" cap="none" normalizeH="0" baseline="0" err="1" smtClean="0">
                          <a:ln>
                            <a:noFill/>
                          </a:ln>
                          <a:solidFill>
                            <a:schemeClr val="tx1"/>
                          </a:solidFill>
                          <a:effectLst/>
                          <a:latin typeface="Calibri" panose="020F0502020204030204" pitchFamily="34" charset="0"/>
                          <a:cs typeface="Arial" panose="020B0604020202020204" pitchFamily="34" charset="0"/>
                        </a:rPr>
                        <a:t>aplikanta</a:t>
                      </a:r>
                      <a:r>
                        <a:rPr kumimoji="0" lang="sr-Latn-RS" altLang="en-US" sz="16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 (rezime projekta)</a:t>
                      </a:r>
                      <a:endParaRPr kumimoji="0" lang="en-US"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txBody>
                  <a:tcPr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400"/>
                        </a:spcAft>
                        <a:buClrTx/>
                        <a:buSzTx/>
                        <a:buFontTx/>
                        <a:buNone/>
                        <a:tabLst/>
                      </a:pPr>
                      <a:r>
                        <a:rPr kumimoji="0" lang="en-US" altLang="en-US" sz="1600" b="0" i="1"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Declaration by the LEAD applicant (concept note)</a:t>
                      </a:r>
                    </a:p>
                  </a:txBody>
                  <a:tcPr anchor="ctr" horzOverflow="overflow">
                    <a:lnL w="12700" cap="flat" cmpd="sng" algn="ctr">
                      <a:solidFill>
                        <a:srgbClr val="003399"/>
                      </a:solidFill>
                      <a:prstDash val="solid"/>
                      <a:round/>
                      <a:headEnd type="none" w="med" len="med"/>
                      <a:tailEnd type="none" w="med" len="med"/>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44703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400"/>
                        </a:spcAft>
                        <a:buClrTx/>
                        <a:buSzTx/>
                        <a:buFontTx/>
                        <a:buNone/>
                        <a:tabLst/>
                      </a:pPr>
                      <a:r>
                        <a:rPr kumimoji="0" lang="sr-Latn-R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4</a:t>
                      </a:r>
                      <a:endParaRPr kumimoji="0" lang="en-U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txBody>
                  <a:tcPr anchor="ctr" horzOverflow="overflow">
                    <a:lnL>
                      <a:noFill/>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400"/>
                        </a:spcAft>
                        <a:buClrTx/>
                        <a:buSzTx/>
                        <a:buFontTx/>
                        <a:buNone/>
                        <a:tabLst/>
                      </a:pPr>
                      <a:r>
                        <a:rPr kumimoji="0" lang="sr-Latn-RS"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Tabela za ocenu rezimea projekta</a:t>
                      </a:r>
                      <a:endParaRPr kumimoji="0" lang="en-US"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txBody>
                  <a:tcPr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400"/>
                        </a:spcAft>
                        <a:buClrTx/>
                        <a:buSzTx/>
                        <a:buFontTx/>
                        <a:buNone/>
                        <a:tabLst/>
                      </a:pPr>
                      <a:r>
                        <a:rPr kumimoji="0" lang="en-US" altLang="en-US" sz="1600" b="0" i="1"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Assessment grid for the Concept note</a:t>
                      </a:r>
                    </a:p>
                  </a:txBody>
                  <a:tcPr anchor="ctr" horzOverflow="overflow">
                    <a:lnL w="12700" cap="flat" cmpd="sng" algn="ctr">
                      <a:solidFill>
                        <a:srgbClr val="003399"/>
                      </a:solidFill>
                      <a:prstDash val="solid"/>
                      <a:round/>
                      <a:headEnd type="none" w="med" len="med"/>
                      <a:tailEnd type="none" w="med" len="med"/>
                    </a:lnL>
                    <a:lnR>
                      <a:noFill/>
                    </a:lnR>
                    <a:lnT w="12700" cap="flat" cmpd="sng" algn="ctr">
                      <a:solidFill>
                        <a:srgbClr val="003399"/>
                      </a:solidFill>
                      <a:prstDash val="solid"/>
                      <a:round/>
                      <a:headEnd type="none" w="med" len="med"/>
                      <a:tailEnd type="none" w="med" len="med"/>
                    </a:lnT>
                    <a:lnB>
                      <a:noFill/>
                    </a:lnB>
                    <a:lnTlToBr>
                      <a:noFill/>
                    </a:lnTlToBr>
                    <a:lnBlToTr>
                      <a:noFill/>
                    </a:lnBlToTr>
                    <a:noFill/>
                  </a:tcPr>
                </a:tc>
              </a:tr>
            </a:tbl>
          </a:graphicData>
        </a:graphic>
      </p:graphicFrame>
      <p:sp>
        <p:nvSpPr>
          <p:cNvPr id="14" name="TextBox 13"/>
          <p:cNvSpPr txBox="1"/>
          <p:nvPr/>
        </p:nvSpPr>
        <p:spPr>
          <a:xfrm>
            <a:off x="720072" y="1250948"/>
            <a:ext cx="7775575" cy="369888"/>
          </a:xfrm>
          <a:prstGeom prst="rect">
            <a:avLst/>
          </a:prstGeom>
          <a:noFill/>
        </p:spPr>
        <p:txBody>
          <a:bodyPr>
            <a:spAutoFit/>
          </a:bodyPr>
          <a:lstStyle/>
          <a:p>
            <a:pPr>
              <a:defRPr/>
            </a:pPr>
            <a:r>
              <a:rPr lang="sr-Latn-RS" b="1" dirty="0">
                <a:solidFill>
                  <a:srgbClr val="BF794D"/>
                </a:solidFill>
                <a:cs typeface="Arial" charset="0"/>
              </a:rPr>
              <a:t>SADRŽAJ PRIJAVNOG OBRASCA (I)</a:t>
            </a:r>
            <a:endParaRPr lang="en-US" b="1" dirty="0">
              <a:solidFill>
                <a:srgbClr val="BF794D"/>
              </a:solidFill>
              <a:cs typeface="Arial" charset="0"/>
            </a:endParaRPr>
          </a:p>
        </p:txBody>
      </p:sp>
    </p:spTree>
    <p:extLst>
      <p:ext uri="{BB962C8B-B14F-4D97-AF65-F5344CB8AC3E}">
        <p14:creationId xmlns:p14="http://schemas.microsoft.com/office/powerpoint/2010/main" val="32961007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nvPr>
        </p:nvGraphicFramePr>
        <p:xfrm>
          <a:off x="161365" y="1712256"/>
          <a:ext cx="8901953" cy="4038602"/>
        </p:xfrm>
        <a:graphic>
          <a:graphicData uri="http://schemas.openxmlformats.org/drawingml/2006/table">
            <a:tbl>
              <a:tblPr firstRow="1" bandRow="1">
                <a:tableStyleId>{5C22544A-7EE6-4342-B048-85BDC9FD1C3A}</a:tableStyleId>
              </a:tblPr>
              <a:tblGrid>
                <a:gridCol w="364834"/>
                <a:gridCol w="4027872"/>
                <a:gridCol w="4509247"/>
              </a:tblGrid>
              <a:tr h="383329">
                <a:tc>
                  <a:txBody>
                    <a:bodyPr/>
                    <a:lstStyle/>
                    <a:p>
                      <a:pPr algn="ctr">
                        <a:lnSpc>
                          <a:spcPct val="100000"/>
                        </a:lnSpc>
                        <a:spcBef>
                          <a:spcPts val="0"/>
                        </a:spcBef>
                        <a:spcAft>
                          <a:spcPts val="0"/>
                        </a:spcAft>
                      </a:pPr>
                      <a:endParaRPr lang="en-US" sz="1600" dirty="0">
                        <a:solidFill>
                          <a:srgbClr val="003399"/>
                        </a:solidFill>
                        <a:latin typeface="Calibri" pitchFamily="34" charset="0"/>
                        <a:cs typeface="Calibri" pitchFamily="34" charset="0"/>
                      </a:endParaRPr>
                    </a:p>
                  </a:txBody>
                  <a:tcPr marL="91443" marR="91443" marT="45728" marB="45728" anchor="ctr">
                    <a:lnL w="12700" cap="flat" cmpd="sng" algn="ctr">
                      <a:no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a:lnSpc>
                          <a:spcPct val="100000"/>
                        </a:lnSpc>
                        <a:spcBef>
                          <a:spcPts val="0"/>
                        </a:spcBef>
                        <a:spcAft>
                          <a:spcPts val="0"/>
                        </a:spcAft>
                      </a:pPr>
                      <a:r>
                        <a:rPr lang="sr-Latn-RS" sz="1600" dirty="0" smtClean="0">
                          <a:solidFill>
                            <a:schemeClr val="tx1"/>
                          </a:solidFill>
                          <a:latin typeface="Calibri" pitchFamily="34" charset="0"/>
                          <a:cs typeface="Calibri" pitchFamily="34" charset="0"/>
                        </a:rPr>
                        <a:t>Deo B. KOMLETAN PRIJAVNI OBRAZAC</a:t>
                      </a:r>
                      <a:endParaRPr lang="en-US" sz="1600" dirty="0">
                        <a:solidFill>
                          <a:schemeClr val="tx1"/>
                        </a:solidFill>
                        <a:latin typeface="Calibri" pitchFamily="34" charset="0"/>
                        <a:cs typeface="Calibri" pitchFamily="34" charset="0"/>
                      </a:endParaRPr>
                    </a:p>
                  </a:txBody>
                  <a:tcPr marL="91443" marR="91443" marT="45728" marB="45728"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a:lnSpc>
                          <a:spcPct val="100000"/>
                        </a:lnSpc>
                        <a:spcBef>
                          <a:spcPts val="0"/>
                        </a:spcBef>
                        <a:spcAft>
                          <a:spcPts val="0"/>
                        </a:spcAft>
                      </a:pPr>
                      <a:r>
                        <a:rPr lang="sr-Latn-RS" sz="1600" i="1" dirty="0" smtClean="0">
                          <a:solidFill>
                            <a:schemeClr val="tx1"/>
                          </a:solidFill>
                          <a:latin typeface="Calibri" pitchFamily="34" charset="0"/>
                          <a:cs typeface="Calibri" pitchFamily="34" charset="0"/>
                        </a:rPr>
                        <a:t>Part B. FULL APPLICATION FORM</a:t>
                      </a:r>
                      <a:endParaRPr lang="en-US" sz="1600" i="1" dirty="0">
                        <a:solidFill>
                          <a:schemeClr val="tx1"/>
                        </a:solidFill>
                        <a:latin typeface="Calibri" pitchFamily="34" charset="0"/>
                        <a:cs typeface="Calibri" pitchFamily="34" charset="0"/>
                      </a:endParaRPr>
                    </a:p>
                  </a:txBody>
                  <a:tcPr marL="91443" marR="91443" marT="45728" marB="45728" anchor="ctr">
                    <a:lnL w="12700" cap="flat" cmpd="sng" algn="ctr">
                      <a:solidFill>
                        <a:srgbClr val="003399"/>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r>
              <a:tr h="383329">
                <a:tc>
                  <a:txBody>
                    <a:bodyPr/>
                    <a:lstStyle/>
                    <a:p>
                      <a:pPr algn="ctr">
                        <a:lnSpc>
                          <a:spcPct val="100000"/>
                        </a:lnSpc>
                        <a:spcBef>
                          <a:spcPts val="0"/>
                        </a:spcBef>
                        <a:spcAft>
                          <a:spcPts val="0"/>
                        </a:spcAft>
                      </a:pPr>
                      <a:r>
                        <a:rPr lang="sr-Latn-RS" sz="1600" dirty="0" smtClean="0">
                          <a:solidFill>
                            <a:srgbClr val="003399"/>
                          </a:solidFill>
                          <a:latin typeface="Calibri" pitchFamily="34" charset="0"/>
                          <a:cs typeface="Calibri" pitchFamily="34" charset="0"/>
                        </a:rPr>
                        <a:t>1</a:t>
                      </a:r>
                      <a:endParaRPr lang="en-US" sz="1600" dirty="0">
                        <a:solidFill>
                          <a:srgbClr val="003399"/>
                        </a:solidFill>
                        <a:latin typeface="Calibri" pitchFamily="34" charset="0"/>
                        <a:cs typeface="Calibri" pitchFamily="34" charset="0"/>
                      </a:endParaRPr>
                    </a:p>
                  </a:txBody>
                  <a:tcPr marL="91443" marR="91443" marT="45728" marB="45728" anchor="ctr">
                    <a:lnL w="12700" cap="flat" cmpd="sng" algn="ctr">
                      <a:no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a:lnSpc>
                          <a:spcPct val="100000"/>
                        </a:lnSpc>
                        <a:spcBef>
                          <a:spcPts val="0"/>
                        </a:spcBef>
                        <a:spcAft>
                          <a:spcPts val="0"/>
                        </a:spcAft>
                      </a:pPr>
                      <a:r>
                        <a:rPr lang="en-US" sz="1600" dirty="0" smtClean="0">
                          <a:solidFill>
                            <a:schemeClr val="tx1"/>
                          </a:solidFill>
                          <a:latin typeface="Calibri" pitchFamily="34" charset="0"/>
                          <a:cs typeface="Calibri" pitchFamily="34" charset="0"/>
                        </a:rPr>
                        <a:t>Op</a:t>
                      </a:r>
                      <a:r>
                        <a:rPr lang="sr-Latn-RS" sz="1600" dirty="0" smtClean="0">
                          <a:solidFill>
                            <a:schemeClr val="tx1"/>
                          </a:solidFill>
                          <a:latin typeface="Calibri" pitchFamily="34" charset="0"/>
                          <a:cs typeface="Calibri" pitchFamily="34" charset="0"/>
                        </a:rPr>
                        <a:t>šte informacije</a:t>
                      </a:r>
                      <a:endParaRPr lang="en-US" sz="1600" dirty="0">
                        <a:solidFill>
                          <a:schemeClr val="tx1"/>
                        </a:solidFill>
                        <a:latin typeface="Calibri" pitchFamily="34" charset="0"/>
                        <a:cs typeface="Calibri" pitchFamily="34" charset="0"/>
                      </a:endParaRPr>
                    </a:p>
                  </a:txBody>
                  <a:tcPr marL="91443" marR="91443" marT="45728" marB="45728"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a:lnSpc>
                          <a:spcPct val="100000"/>
                        </a:lnSpc>
                        <a:spcBef>
                          <a:spcPts val="0"/>
                        </a:spcBef>
                        <a:spcAft>
                          <a:spcPts val="0"/>
                        </a:spcAft>
                      </a:pPr>
                      <a:r>
                        <a:rPr lang="sr-Latn-RS" sz="1600" i="1" dirty="0" smtClean="0">
                          <a:solidFill>
                            <a:schemeClr val="tx1"/>
                          </a:solidFill>
                          <a:latin typeface="Calibri" pitchFamily="34" charset="0"/>
                          <a:cs typeface="Calibri" pitchFamily="34" charset="0"/>
                        </a:rPr>
                        <a:t>General information</a:t>
                      </a:r>
                      <a:endParaRPr lang="en-US" sz="1600" i="1" dirty="0">
                        <a:solidFill>
                          <a:schemeClr val="tx1"/>
                        </a:solidFill>
                        <a:latin typeface="Calibri" pitchFamily="34" charset="0"/>
                        <a:cs typeface="Calibri" pitchFamily="34" charset="0"/>
                      </a:endParaRPr>
                    </a:p>
                  </a:txBody>
                  <a:tcPr marL="91443" marR="91443" marT="45728" marB="45728" anchor="ctr">
                    <a:lnL w="12700" cap="flat" cmpd="sng" algn="ctr">
                      <a:solidFill>
                        <a:srgbClr val="00339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r>
              <a:tr h="1777184">
                <a:tc>
                  <a:txBody>
                    <a:bodyPr/>
                    <a:lstStyle/>
                    <a:p>
                      <a:pPr algn="ctr">
                        <a:lnSpc>
                          <a:spcPct val="100000"/>
                        </a:lnSpc>
                        <a:spcBef>
                          <a:spcPts val="0"/>
                        </a:spcBef>
                        <a:spcAft>
                          <a:spcPts val="0"/>
                        </a:spcAft>
                      </a:pPr>
                      <a:r>
                        <a:rPr lang="sr-Latn-RS" sz="1600" dirty="0" smtClean="0">
                          <a:solidFill>
                            <a:srgbClr val="003399"/>
                          </a:solidFill>
                          <a:latin typeface="Calibri" pitchFamily="34" charset="0"/>
                          <a:cs typeface="Calibri" pitchFamily="34" charset="0"/>
                        </a:rPr>
                        <a:t>2</a:t>
                      </a:r>
                      <a:endParaRPr lang="en-US" sz="1600" dirty="0">
                        <a:solidFill>
                          <a:srgbClr val="003399"/>
                        </a:solidFill>
                        <a:latin typeface="Calibri" pitchFamily="34" charset="0"/>
                        <a:cs typeface="Calibri" pitchFamily="34" charset="0"/>
                      </a:endParaRPr>
                    </a:p>
                  </a:txBody>
                  <a:tcPr marL="91443" marR="91443" marT="45728" marB="45728" anchor="ctr">
                    <a:lnL w="12700" cap="flat" cmpd="sng" algn="ctr">
                      <a:no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a:lnSpc>
                          <a:spcPct val="100000"/>
                        </a:lnSpc>
                        <a:spcBef>
                          <a:spcPts val="0"/>
                        </a:spcBef>
                        <a:spcAft>
                          <a:spcPts val="0"/>
                        </a:spcAft>
                      </a:pPr>
                      <a:r>
                        <a:rPr lang="sr-Latn-RS" sz="1600" dirty="0" smtClean="0">
                          <a:solidFill>
                            <a:schemeClr val="tx1"/>
                          </a:solidFill>
                          <a:latin typeface="Calibri" pitchFamily="34" charset="0"/>
                          <a:cs typeface="Calibri" pitchFamily="34" charset="0"/>
                        </a:rPr>
                        <a:t>Projekat</a:t>
                      </a:r>
                    </a:p>
                    <a:p>
                      <a:pPr marL="173038" lvl="0" indent="0">
                        <a:lnSpc>
                          <a:spcPct val="100000"/>
                        </a:lnSpc>
                        <a:spcBef>
                          <a:spcPts val="0"/>
                        </a:spcBef>
                        <a:spcAft>
                          <a:spcPts val="0"/>
                        </a:spcAft>
                      </a:pPr>
                      <a:r>
                        <a:rPr lang="sr-Latn-RS" sz="1600" dirty="0" smtClean="0">
                          <a:solidFill>
                            <a:schemeClr val="tx1"/>
                          </a:solidFill>
                          <a:latin typeface="Calibri" pitchFamily="34" charset="0"/>
                          <a:cs typeface="Calibri" pitchFamily="34" charset="0"/>
                        </a:rPr>
                        <a:t>2.1 Opis projekta</a:t>
                      </a:r>
                    </a:p>
                    <a:p>
                      <a:pPr marL="173038" lvl="0" indent="0">
                        <a:lnSpc>
                          <a:spcPct val="100000"/>
                        </a:lnSpc>
                        <a:spcBef>
                          <a:spcPts val="0"/>
                        </a:spcBef>
                        <a:spcAft>
                          <a:spcPts val="0"/>
                        </a:spcAft>
                      </a:pPr>
                      <a:r>
                        <a:rPr lang="sr-Latn-RS" sz="1600" dirty="0" smtClean="0">
                          <a:solidFill>
                            <a:schemeClr val="tx1"/>
                          </a:solidFill>
                          <a:latin typeface="Calibri" pitchFamily="34" charset="0"/>
                          <a:cs typeface="Calibri" pitchFamily="34" charset="0"/>
                        </a:rPr>
                        <a:t>2.2 Iskustvo vodećeg</a:t>
                      </a:r>
                      <a:r>
                        <a:rPr lang="sr-Latn-RS" sz="1600" baseline="0" dirty="0" smtClean="0">
                          <a:solidFill>
                            <a:schemeClr val="tx1"/>
                          </a:solidFill>
                          <a:latin typeface="Calibri" pitchFamily="34" charset="0"/>
                          <a:cs typeface="Calibri" pitchFamily="34" charset="0"/>
                        </a:rPr>
                        <a:t> </a:t>
                      </a:r>
                      <a:r>
                        <a:rPr lang="sr-Latn-RS" sz="1600" dirty="0" err="1" smtClean="0">
                          <a:solidFill>
                            <a:schemeClr val="tx1"/>
                          </a:solidFill>
                          <a:latin typeface="Calibri" pitchFamily="34" charset="0"/>
                          <a:cs typeface="Calibri" pitchFamily="34" charset="0"/>
                        </a:rPr>
                        <a:t>aplikanta</a:t>
                      </a:r>
                      <a:endParaRPr lang="sr-Latn-RS" sz="1600" dirty="0" smtClean="0">
                        <a:solidFill>
                          <a:schemeClr val="tx1"/>
                        </a:solidFill>
                        <a:latin typeface="Calibri" pitchFamily="34" charset="0"/>
                        <a:cs typeface="Calibri" pitchFamily="34" charset="0"/>
                      </a:endParaRPr>
                    </a:p>
                    <a:p>
                      <a:pPr marL="173038" lvl="0" indent="0">
                        <a:lnSpc>
                          <a:spcPct val="100000"/>
                        </a:lnSpc>
                        <a:spcBef>
                          <a:spcPts val="0"/>
                        </a:spcBef>
                        <a:spcAft>
                          <a:spcPts val="0"/>
                        </a:spcAft>
                      </a:pPr>
                      <a:r>
                        <a:rPr lang="en-US" sz="1600" dirty="0" smtClean="0">
                          <a:solidFill>
                            <a:schemeClr val="tx1"/>
                          </a:solidFill>
                          <a:latin typeface="Calibri" pitchFamily="34" charset="0"/>
                          <a:cs typeface="Calibri" pitchFamily="34" charset="0"/>
                        </a:rPr>
                        <a:t>2</a:t>
                      </a:r>
                      <a:r>
                        <a:rPr lang="sr-Latn-RS" sz="1600" dirty="0" smtClean="0">
                          <a:solidFill>
                            <a:schemeClr val="tx1"/>
                          </a:solidFill>
                          <a:latin typeface="Calibri" pitchFamily="34" charset="0"/>
                          <a:cs typeface="Calibri" pitchFamily="34" charset="0"/>
                        </a:rPr>
                        <a:t>.3 Iskustvo ko-</a:t>
                      </a:r>
                      <a:r>
                        <a:rPr lang="sr-Latn-RS" sz="1600" dirty="0" err="1" smtClean="0">
                          <a:solidFill>
                            <a:schemeClr val="tx1"/>
                          </a:solidFill>
                          <a:latin typeface="Calibri" pitchFamily="34" charset="0"/>
                          <a:cs typeface="Calibri" pitchFamily="34" charset="0"/>
                        </a:rPr>
                        <a:t>aplikanta</a:t>
                      </a:r>
                      <a:r>
                        <a:rPr lang="sr-Latn-RS" sz="1100" baseline="0" dirty="0" smtClean="0">
                          <a:solidFill>
                            <a:schemeClr val="tx1"/>
                          </a:solidFill>
                          <a:latin typeface="Calibri" pitchFamily="34" charset="0"/>
                          <a:cs typeface="Calibri" pitchFamily="34" charset="0"/>
                        </a:rPr>
                        <a:t> </a:t>
                      </a:r>
                      <a:r>
                        <a:rPr lang="en-US" sz="1100" dirty="0" smtClean="0">
                          <a:solidFill>
                            <a:schemeClr val="tx1"/>
                          </a:solidFill>
                          <a:latin typeface="Calibri" pitchFamily="34" charset="0"/>
                          <a:cs typeface="Calibri" pitchFamily="34" charset="0"/>
                        </a:rPr>
                        <a:t>(</a:t>
                      </a:r>
                      <a:r>
                        <a:rPr lang="sr-Latn-RS" sz="1100" dirty="0" smtClean="0">
                          <a:solidFill>
                            <a:schemeClr val="tx1"/>
                          </a:solidFill>
                          <a:latin typeface="Calibri" pitchFamily="34" charset="0"/>
                          <a:cs typeface="Calibri" pitchFamily="34" charset="0"/>
                        </a:rPr>
                        <a:t>ako je primjenljivo</a:t>
                      </a:r>
                      <a:r>
                        <a:rPr lang="en-US" sz="1100" dirty="0" smtClean="0">
                          <a:solidFill>
                            <a:schemeClr val="tx1"/>
                          </a:solidFill>
                          <a:latin typeface="Calibri" pitchFamily="34" charset="0"/>
                          <a:cs typeface="Calibri" pitchFamily="34" charset="0"/>
                        </a:rPr>
                        <a:t>)</a:t>
                      </a:r>
                    </a:p>
                    <a:p>
                      <a:pPr marL="173038" lvl="0" indent="0">
                        <a:lnSpc>
                          <a:spcPct val="100000"/>
                        </a:lnSpc>
                        <a:spcBef>
                          <a:spcPts val="0"/>
                        </a:spcBef>
                        <a:spcAft>
                          <a:spcPts val="0"/>
                        </a:spcAft>
                      </a:pPr>
                      <a:r>
                        <a:rPr lang="en-US" sz="1600" dirty="0" smtClean="0">
                          <a:solidFill>
                            <a:schemeClr val="tx1"/>
                          </a:solidFill>
                          <a:latin typeface="Calibri" pitchFamily="34" charset="0"/>
                          <a:cs typeface="Calibri" pitchFamily="34" charset="0"/>
                        </a:rPr>
                        <a:t>2.4 </a:t>
                      </a:r>
                      <a:r>
                        <a:rPr lang="sr-Latn-RS" sz="1600" dirty="0" smtClean="0">
                          <a:solidFill>
                            <a:schemeClr val="tx1"/>
                          </a:solidFill>
                          <a:latin typeface="Calibri" pitchFamily="34" charset="0"/>
                          <a:cs typeface="Calibri" pitchFamily="34" charset="0"/>
                        </a:rPr>
                        <a:t>Iskustvo povezanog/ih lica</a:t>
                      </a:r>
                      <a:r>
                        <a:rPr lang="en-US" sz="1100" dirty="0" smtClean="0">
                          <a:solidFill>
                            <a:schemeClr val="tx1"/>
                          </a:solidFill>
                          <a:latin typeface="Calibri" pitchFamily="34" charset="0"/>
                          <a:cs typeface="Calibri" pitchFamily="34" charset="0"/>
                        </a:rPr>
                        <a:t> (</a:t>
                      </a:r>
                      <a:r>
                        <a:rPr lang="sr-Latn-RS" sz="1100" dirty="0" smtClean="0">
                          <a:solidFill>
                            <a:schemeClr val="tx1"/>
                          </a:solidFill>
                          <a:latin typeface="Calibri" pitchFamily="34" charset="0"/>
                          <a:cs typeface="Calibri" pitchFamily="34" charset="0"/>
                        </a:rPr>
                        <a:t>ako je primjenljivo</a:t>
                      </a:r>
                      <a:r>
                        <a:rPr lang="en-US" sz="1100" dirty="0" smtClean="0">
                          <a:solidFill>
                            <a:schemeClr val="tx1"/>
                          </a:solidFill>
                          <a:latin typeface="Calibri" pitchFamily="34" charset="0"/>
                          <a:cs typeface="Calibri" pitchFamily="34" charset="0"/>
                        </a:rPr>
                        <a:t>)</a:t>
                      </a:r>
                    </a:p>
                  </a:txBody>
                  <a:tcPr marL="91443" marR="91443" marT="45728" marB="45728"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a:lnSpc>
                          <a:spcPct val="100000"/>
                        </a:lnSpc>
                        <a:spcBef>
                          <a:spcPts val="0"/>
                        </a:spcBef>
                        <a:spcAft>
                          <a:spcPts val="0"/>
                        </a:spcAft>
                      </a:pPr>
                      <a:r>
                        <a:rPr lang="sr-Latn-RS" sz="1600" i="1" smtClean="0">
                          <a:solidFill>
                            <a:schemeClr val="tx1"/>
                          </a:solidFill>
                          <a:latin typeface="Calibri" pitchFamily="34" charset="0"/>
                          <a:cs typeface="Calibri" pitchFamily="34" charset="0"/>
                        </a:rPr>
                        <a:t>The </a:t>
                      </a:r>
                      <a:r>
                        <a:rPr lang="sr-Latn-RS" sz="1600" i="1" dirty="0" smtClean="0">
                          <a:solidFill>
                            <a:schemeClr val="tx1"/>
                          </a:solidFill>
                          <a:latin typeface="Calibri" pitchFamily="34" charset="0"/>
                          <a:cs typeface="Calibri" pitchFamily="34" charset="0"/>
                        </a:rPr>
                        <a:t>Action</a:t>
                      </a:r>
                    </a:p>
                    <a:p>
                      <a:pPr marL="173038" lvl="0" indent="0">
                        <a:lnSpc>
                          <a:spcPct val="100000"/>
                        </a:lnSpc>
                        <a:spcBef>
                          <a:spcPts val="0"/>
                        </a:spcBef>
                        <a:spcAft>
                          <a:spcPts val="0"/>
                        </a:spcAft>
                      </a:pPr>
                      <a:r>
                        <a:rPr lang="sr-Latn-RS" sz="1600" i="1" dirty="0" smtClean="0">
                          <a:solidFill>
                            <a:schemeClr val="tx1"/>
                          </a:solidFill>
                          <a:latin typeface="Calibri" pitchFamily="34" charset="0"/>
                          <a:cs typeface="Calibri" pitchFamily="34" charset="0"/>
                        </a:rPr>
                        <a:t>2.1 Description of the Action</a:t>
                      </a:r>
                    </a:p>
                    <a:p>
                      <a:pPr marL="173038" lvl="0" indent="0">
                        <a:lnSpc>
                          <a:spcPct val="100000"/>
                        </a:lnSpc>
                        <a:spcBef>
                          <a:spcPts val="0"/>
                        </a:spcBef>
                        <a:spcAft>
                          <a:spcPts val="0"/>
                        </a:spcAft>
                      </a:pPr>
                      <a:r>
                        <a:rPr lang="sr-Latn-RS" sz="1600" i="1" dirty="0" smtClean="0">
                          <a:solidFill>
                            <a:schemeClr val="tx1"/>
                          </a:solidFill>
                          <a:latin typeface="Calibri" pitchFamily="34" charset="0"/>
                          <a:cs typeface="Calibri" pitchFamily="34" charset="0"/>
                        </a:rPr>
                        <a:t>2.2 </a:t>
                      </a:r>
                      <a:r>
                        <a:rPr lang="sr-Latn-RS" sz="1600" i="1" dirty="0" err="1" smtClean="0">
                          <a:solidFill>
                            <a:schemeClr val="tx1"/>
                          </a:solidFill>
                          <a:latin typeface="Calibri" pitchFamily="34" charset="0"/>
                          <a:cs typeface="Calibri" pitchFamily="34" charset="0"/>
                        </a:rPr>
                        <a:t>Lead</a:t>
                      </a:r>
                      <a:r>
                        <a:rPr lang="sr-Latn-RS" sz="1600" i="1" dirty="0" smtClean="0">
                          <a:solidFill>
                            <a:schemeClr val="tx1"/>
                          </a:solidFill>
                          <a:latin typeface="Calibri" pitchFamily="34" charset="0"/>
                          <a:cs typeface="Calibri" pitchFamily="34" charset="0"/>
                        </a:rPr>
                        <a:t> </a:t>
                      </a:r>
                      <a:r>
                        <a:rPr lang="sr-Latn-RS" sz="1600" i="1" dirty="0" err="1" smtClean="0">
                          <a:solidFill>
                            <a:schemeClr val="tx1"/>
                          </a:solidFill>
                          <a:latin typeface="Calibri" pitchFamily="34" charset="0"/>
                          <a:cs typeface="Calibri" pitchFamily="34" charset="0"/>
                        </a:rPr>
                        <a:t>applicant’s</a:t>
                      </a:r>
                      <a:r>
                        <a:rPr lang="sr-Latn-RS" sz="1600" i="1" dirty="0" smtClean="0">
                          <a:solidFill>
                            <a:schemeClr val="tx1"/>
                          </a:solidFill>
                          <a:latin typeface="Calibri" pitchFamily="34" charset="0"/>
                          <a:cs typeface="Calibri" pitchFamily="34" charset="0"/>
                        </a:rPr>
                        <a:t> </a:t>
                      </a:r>
                      <a:r>
                        <a:rPr lang="sr-Latn-RS" sz="1600" i="1" dirty="0" err="1" smtClean="0">
                          <a:solidFill>
                            <a:schemeClr val="tx1"/>
                          </a:solidFill>
                          <a:latin typeface="Calibri" pitchFamily="34" charset="0"/>
                          <a:cs typeface="Calibri" pitchFamily="34" charset="0"/>
                        </a:rPr>
                        <a:t>experience</a:t>
                      </a:r>
                      <a:endParaRPr lang="sr-Latn-RS" sz="1600" i="1" dirty="0" smtClean="0">
                        <a:solidFill>
                          <a:schemeClr val="tx1"/>
                        </a:solidFill>
                        <a:latin typeface="Calibri" pitchFamily="34" charset="0"/>
                        <a:cs typeface="Calibri" pitchFamily="34" charset="0"/>
                      </a:endParaRPr>
                    </a:p>
                    <a:p>
                      <a:pPr marL="173038" lvl="0" indent="0">
                        <a:lnSpc>
                          <a:spcPct val="100000"/>
                        </a:lnSpc>
                        <a:spcBef>
                          <a:spcPts val="0"/>
                        </a:spcBef>
                        <a:spcAft>
                          <a:spcPts val="0"/>
                        </a:spcAft>
                      </a:pPr>
                      <a:r>
                        <a:rPr lang="en-US" sz="1600" i="1" dirty="0" smtClean="0">
                          <a:solidFill>
                            <a:schemeClr val="tx1"/>
                          </a:solidFill>
                          <a:latin typeface="Calibri" pitchFamily="34" charset="0"/>
                          <a:cs typeface="Calibri" pitchFamily="34" charset="0"/>
                        </a:rPr>
                        <a:t>2</a:t>
                      </a:r>
                      <a:r>
                        <a:rPr lang="sr-Latn-RS" sz="1600" i="1" dirty="0" smtClean="0">
                          <a:solidFill>
                            <a:schemeClr val="tx1"/>
                          </a:solidFill>
                          <a:latin typeface="Calibri" pitchFamily="34" charset="0"/>
                          <a:cs typeface="Calibri" pitchFamily="34" charset="0"/>
                        </a:rPr>
                        <a:t>.3 </a:t>
                      </a:r>
                      <a:r>
                        <a:rPr lang="en-US" sz="1600" i="1" smtClean="0">
                          <a:solidFill>
                            <a:schemeClr val="tx1"/>
                          </a:solidFill>
                          <a:latin typeface="Calibri" pitchFamily="34" charset="0"/>
                          <a:cs typeface="Calibri" pitchFamily="34" charset="0"/>
                        </a:rPr>
                        <a:t>Co-applicant(s)'s experience (if applicable)</a:t>
                      </a:r>
                      <a:endParaRPr lang="en-US" sz="1600" i="1" dirty="0" smtClean="0">
                        <a:solidFill>
                          <a:schemeClr val="tx1"/>
                        </a:solidFill>
                        <a:latin typeface="Calibri" pitchFamily="34" charset="0"/>
                        <a:cs typeface="Calibri" pitchFamily="34" charset="0"/>
                      </a:endParaRPr>
                    </a:p>
                    <a:p>
                      <a:pPr marL="173038" lvl="0" indent="0">
                        <a:lnSpc>
                          <a:spcPct val="100000"/>
                        </a:lnSpc>
                        <a:spcBef>
                          <a:spcPts val="0"/>
                        </a:spcBef>
                        <a:spcAft>
                          <a:spcPts val="0"/>
                        </a:spcAft>
                      </a:pPr>
                      <a:r>
                        <a:rPr lang="en-US" sz="1600" i="1" dirty="0" smtClean="0">
                          <a:solidFill>
                            <a:schemeClr val="tx1"/>
                          </a:solidFill>
                          <a:latin typeface="Calibri" pitchFamily="34" charset="0"/>
                          <a:cs typeface="Calibri" pitchFamily="34" charset="0"/>
                        </a:rPr>
                        <a:t>2.4 Affiliated entity(ies) experience (if applicable)</a:t>
                      </a:r>
                      <a:endParaRPr lang="en-US" sz="1600" i="1" dirty="0">
                        <a:solidFill>
                          <a:schemeClr val="tx1"/>
                        </a:solidFill>
                        <a:latin typeface="Calibri" pitchFamily="34" charset="0"/>
                        <a:cs typeface="Calibri" pitchFamily="34" charset="0"/>
                      </a:endParaRPr>
                    </a:p>
                  </a:txBody>
                  <a:tcPr marL="91443" marR="91443" marT="45728" marB="45728" anchor="ctr">
                    <a:lnL w="12700" cap="flat" cmpd="sng" algn="ctr">
                      <a:solidFill>
                        <a:srgbClr val="00339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r>
              <a:tr h="747380">
                <a:tc>
                  <a:txBody>
                    <a:bodyPr/>
                    <a:lstStyle/>
                    <a:p>
                      <a:pPr algn="ctr">
                        <a:lnSpc>
                          <a:spcPct val="100000"/>
                        </a:lnSpc>
                        <a:spcBef>
                          <a:spcPts val="0"/>
                        </a:spcBef>
                        <a:spcAft>
                          <a:spcPts val="0"/>
                        </a:spcAft>
                      </a:pPr>
                      <a:r>
                        <a:rPr lang="sr-Latn-RS" sz="1600" dirty="0" smtClean="0">
                          <a:solidFill>
                            <a:srgbClr val="003399"/>
                          </a:solidFill>
                          <a:latin typeface="Calibri" pitchFamily="34" charset="0"/>
                          <a:cs typeface="Calibri" pitchFamily="34" charset="0"/>
                        </a:rPr>
                        <a:t>3</a:t>
                      </a:r>
                      <a:endParaRPr lang="en-US" sz="1600" dirty="0">
                        <a:solidFill>
                          <a:srgbClr val="003399"/>
                        </a:solidFill>
                        <a:latin typeface="Calibri" pitchFamily="34" charset="0"/>
                        <a:cs typeface="Calibri" pitchFamily="34" charset="0"/>
                      </a:endParaRPr>
                    </a:p>
                  </a:txBody>
                  <a:tcPr marL="91443" marR="91443" marT="45728" marB="45728" anchor="ctr">
                    <a:lnL w="12700" cap="flat" cmpd="sng" algn="ctr">
                      <a:no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a:lnSpc>
                          <a:spcPct val="100000"/>
                        </a:lnSpc>
                        <a:spcBef>
                          <a:spcPts val="0"/>
                        </a:spcBef>
                        <a:spcAft>
                          <a:spcPts val="0"/>
                        </a:spcAft>
                      </a:pPr>
                      <a:r>
                        <a:rPr lang="sr-Latn-RS" sz="1600" dirty="0" smtClean="0">
                          <a:solidFill>
                            <a:schemeClr val="tx1"/>
                          </a:solidFill>
                          <a:latin typeface="Calibri" pitchFamily="34" charset="0"/>
                          <a:cs typeface="Calibri" pitchFamily="34" charset="0"/>
                        </a:rPr>
                        <a:t>VODEĆI </a:t>
                      </a:r>
                      <a:r>
                        <a:rPr lang="sr-Latn-RS" sz="1600" dirty="0" err="1" smtClean="0">
                          <a:solidFill>
                            <a:schemeClr val="tx1"/>
                          </a:solidFill>
                          <a:latin typeface="Calibri" pitchFamily="34" charset="0"/>
                          <a:cs typeface="Calibri" pitchFamily="34" charset="0"/>
                        </a:rPr>
                        <a:t>aplikant</a:t>
                      </a:r>
                      <a:endParaRPr lang="sr-Latn-RS" sz="1600" dirty="0" smtClean="0">
                        <a:solidFill>
                          <a:schemeClr val="tx1"/>
                        </a:solidFill>
                        <a:latin typeface="Calibri" pitchFamily="34" charset="0"/>
                        <a:cs typeface="Calibri" pitchFamily="34" charset="0"/>
                      </a:endParaRPr>
                    </a:p>
                    <a:p>
                      <a:pPr marL="173038" lvl="0" indent="0">
                        <a:lnSpc>
                          <a:spcPct val="100000"/>
                        </a:lnSpc>
                        <a:spcBef>
                          <a:spcPts val="0"/>
                        </a:spcBef>
                        <a:spcAft>
                          <a:spcPts val="0"/>
                        </a:spcAft>
                      </a:pPr>
                      <a:r>
                        <a:rPr lang="sr-Latn-RS" sz="1600" dirty="0" smtClean="0">
                          <a:solidFill>
                            <a:schemeClr val="tx1"/>
                          </a:solidFill>
                          <a:latin typeface="Calibri" pitchFamily="34" charset="0"/>
                          <a:cs typeface="Calibri" pitchFamily="34" charset="0"/>
                        </a:rPr>
                        <a:t>3.1 Identitet</a:t>
                      </a:r>
                    </a:p>
                  </a:txBody>
                  <a:tcPr marL="91443" marR="91443" marT="45728" marB="45728">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a:lnSpc>
                          <a:spcPct val="100000"/>
                        </a:lnSpc>
                        <a:spcBef>
                          <a:spcPts val="0"/>
                        </a:spcBef>
                        <a:spcAft>
                          <a:spcPts val="0"/>
                        </a:spcAft>
                      </a:pPr>
                      <a:r>
                        <a:rPr lang="sr-Latn-RS" sz="1600" i="1" dirty="0" err="1" smtClean="0">
                          <a:solidFill>
                            <a:schemeClr val="tx1"/>
                          </a:solidFill>
                          <a:latin typeface="Calibri" pitchFamily="34" charset="0"/>
                          <a:cs typeface="Calibri" pitchFamily="34" charset="0"/>
                        </a:rPr>
                        <a:t>The</a:t>
                      </a:r>
                      <a:r>
                        <a:rPr lang="sr-Latn-RS" sz="1600" i="1" dirty="0" smtClean="0">
                          <a:solidFill>
                            <a:schemeClr val="tx1"/>
                          </a:solidFill>
                          <a:latin typeface="Calibri" pitchFamily="34" charset="0"/>
                          <a:cs typeface="Calibri" pitchFamily="34" charset="0"/>
                        </a:rPr>
                        <a:t> LEAD </a:t>
                      </a:r>
                      <a:r>
                        <a:rPr lang="sr-Latn-RS" sz="1600" i="1" dirty="0" err="1" smtClean="0">
                          <a:solidFill>
                            <a:schemeClr val="tx1"/>
                          </a:solidFill>
                          <a:latin typeface="Calibri" pitchFamily="34" charset="0"/>
                          <a:cs typeface="Calibri" pitchFamily="34" charset="0"/>
                        </a:rPr>
                        <a:t>applicant</a:t>
                      </a:r>
                      <a:endParaRPr lang="sr-Latn-RS" sz="1600" i="1" dirty="0" smtClean="0">
                        <a:solidFill>
                          <a:schemeClr val="tx1"/>
                        </a:solidFill>
                        <a:latin typeface="Calibri" pitchFamily="34" charset="0"/>
                        <a:cs typeface="Calibri" pitchFamily="34" charset="0"/>
                      </a:endParaRPr>
                    </a:p>
                    <a:p>
                      <a:pPr marL="173038" lvl="0" indent="0">
                        <a:lnSpc>
                          <a:spcPct val="100000"/>
                        </a:lnSpc>
                        <a:spcBef>
                          <a:spcPts val="0"/>
                        </a:spcBef>
                        <a:spcAft>
                          <a:spcPts val="0"/>
                        </a:spcAft>
                      </a:pPr>
                      <a:r>
                        <a:rPr lang="en-US" sz="1600" i="1" dirty="0" smtClean="0">
                          <a:solidFill>
                            <a:schemeClr val="tx1"/>
                          </a:solidFill>
                          <a:latin typeface="Calibri" pitchFamily="34" charset="0"/>
                          <a:cs typeface="Calibri" pitchFamily="34" charset="0"/>
                        </a:rPr>
                        <a:t>3</a:t>
                      </a:r>
                      <a:r>
                        <a:rPr lang="sr-Latn-RS" sz="1600" i="1" dirty="0" smtClean="0">
                          <a:solidFill>
                            <a:schemeClr val="tx1"/>
                          </a:solidFill>
                          <a:latin typeface="Calibri" pitchFamily="34" charset="0"/>
                          <a:cs typeface="Calibri" pitchFamily="34" charset="0"/>
                        </a:rPr>
                        <a:t>.1 </a:t>
                      </a:r>
                      <a:r>
                        <a:rPr lang="en-US" sz="1600" i="1" dirty="0" smtClean="0">
                          <a:solidFill>
                            <a:schemeClr val="tx1"/>
                          </a:solidFill>
                          <a:latin typeface="Calibri" pitchFamily="34" charset="0"/>
                          <a:cs typeface="Calibri" pitchFamily="34" charset="0"/>
                        </a:rPr>
                        <a:t>Identity</a:t>
                      </a:r>
                      <a:endParaRPr lang="sr-Latn-RS" sz="1600" i="1" dirty="0" smtClean="0">
                        <a:solidFill>
                          <a:schemeClr val="tx1"/>
                        </a:solidFill>
                        <a:latin typeface="Calibri" pitchFamily="34" charset="0"/>
                        <a:cs typeface="Calibri" pitchFamily="34" charset="0"/>
                      </a:endParaRPr>
                    </a:p>
                  </a:txBody>
                  <a:tcPr marL="91443" marR="91443" marT="45728" marB="45728">
                    <a:lnL w="12700" cap="flat" cmpd="sng" algn="ctr">
                      <a:solidFill>
                        <a:srgbClr val="00339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r>
              <a:tr h="74738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3399"/>
                          </a:solidFill>
                          <a:effectLst/>
                          <a:latin typeface="Calibri" panose="020F0502020204030204" pitchFamily="34" charset="0"/>
                          <a:cs typeface="Arial" panose="020B0604020202020204" pitchFamily="34" charset="0"/>
                        </a:rPr>
                        <a:t>4</a:t>
                      </a:r>
                    </a:p>
                  </a:txBody>
                  <a:tcPr anchor="ctr" horzOverflow="overflow">
                    <a:lnL w="12700" cap="flat" cmpd="sng" algn="ctr">
                      <a:no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Ko-</a:t>
                      </a:r>
                      <a:r>
                        <a:rPr kumimoji="0" lang="sr-Latn-RS" altLang="en-US" sz="1600" b="0" i="0" u="none" strike="noStrike" cap="none" normalizeH="0" baseline="0" dirty="0" err="1" smtClean="0">
                          <a:ln>
                            <a:noFill/>
                          </a:ln>
                          <a:solidFill>
                            <a:schemeClr val="tx1"/>
                          </a:solidFill>
                          <a:effectLst/>
                          <a:latin typeface="Calibri" panose="020F0502020204030204" pitchFamily="34" charset="0"/>
                          <a:cs typeface="Arial" panose="020B0604020202020204" pitchFamily="34" charset="0"/>
                        </a:rPr>
                        <a:t>aplikant</a:t>
                      </a:r>
                      <a:r>
                        <a:rPr kumimoji="0" lang="sr-Latn-RS"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/i</a:t>
                      </a:r>
                    </a:p>
                  </a:txBody>
                  <a:tcPr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The Co-applicant(s)</a:t>
                      </a:r>
                      <a:endParaRPr kumimoji="0" lang="sr-Latn-RS" altLang="en-US" sz="1600" b="0" i="1"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txBody>
                  <a:tcPr anchor="ctr" horzOverflow="overflow">
                    <a:lnL w="12700" cap="flat" cmpd="sng" algn="ctr">
                      <a:solidFill>
                        <a:srgbClr val="00339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r>
            </a:tbl>
          </a:graphicData>
        </a:graphic>
      </p:graphicFrame>
      <p:sp>
        <p:nvSpPr>
          <p:cNvPr id="11" name="TextBox 10"/>
          <p:cNvSpPr txBox="1"/>
          <p:nvPr/>
        </p:nvSpPr>
        <p:spPr>
          <a:xfrm>
            <a:off x="675248" y="1156449"/>
            <a:ext cx="7775575" cy="369888"/>
          </a:xfrm>
          <a:prstGeom prst="rect">
            <a:avLst/>
          </a:prstGeom>
          <a:noFill/>
        </p:spPr>
        <p:txBody>
          <a:bodyPr>
            <a:spAutoFit/>
          </a:bodyPr>
          <a:lstStyle/>
          <a:p>
            <a:pPr>
              <a:defRPr/>
            </a:pPr>
            <a:r>
              <a:rPr lang="sr-Latn-RS" b="1" dirty="0">
                <a:solidFill>
                  <a:srgbClr val="F0660D"/>
                </a:solidFill>
                <a:cs typeface="Arial" charset="0"/>
              </a:rPr>
              <a:t>SADRŽAJ PRIJAVNOG OBRASCA (II)</a:t>
            </a:r>
            <a:endParaRPr lang="en-US" b="1" dirty="0">
              <a:solidFill>
                <a:srgbClr val="F0660D"/>
              </a:solidFill>
              <a:cs typeface="Arial" charset="0"/>
            </a:endParaRPr>
          </a:p>
        </p:txBody>
      </p:sp>
    </p:spTree>
    <p:extLst>
      <p:ext uri="{BB962C8B-B14F-4D97-AF65-F5344CB8AC3E}">
        <p14:creationId xmlns:p14="http://schemas.microsoft.com/office/powerpoint/2010/main" val="20050503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807820036"/>
              </p:ext>
            </p:extLst>
          </p:nvPr>
        </p:nvGraphicFramePr>
        <p:xfrm>
          <a:off x="170331" y="1662060"/>
          <a:ext cx="8686801" cy="3764279"/>
        </p:xfrm>
        <a:graphic>
          <a:graphicData uri="http://schemas.openxmlformats.org/drawingml/2006/table">
            <a:tbl>
              <a:tblPr/>
              <a:tblGrid>
                <a:gridCol w="356325"/>
                <a:gridCol w="3702957"/>
                <a:gridCol w="4627519"/>
              </a:tblGrid>
              <a:tr h="32446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rgbClr val="003399"/>
                        </a:solidFill>
                        <a:effectLst/>
                        <a:latin typeface="Calibri" panose="020F0502020204030204" pitchFamily="34" charset="0"/>
                        <a:cs typeface="Arial" panose="020B0604020202020204" pitchFamily="34" charset="0"/>
                      </a:endParaRPr>
                    </a:p>
                  </a:txBody>
                  <a:tcPr anchor="ctr" horzOverflow="overflow">
                    <a:lnL>
                      <a:noFill/>
                    </a:lnL>
                    <a:lnR w="12700" cap="flat" cmpd="sng" algn="ctr">
                      <a:solidFill>
                        <a:srgbClr val="003399"/>
                      </a:solidFill>
                      <a:prstDash val="solid"/>
                      <a:round/>
                      <a:headEnd type="none" w="med" len="med"/>
                      <a:tailEnd type="none" w="med" len="med"/>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Deo B. KOMLETAN PRIJAVNI OBRAZAC</a:t>
                      </a:r>
                      <a:endParaRPr kumimoji="0" lang="en-U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txBody>
                  <a:tcPr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altLang="en-US" sz="1600" b="1" i="1" u="none" strike="noStrike" cap="none" normalizeH="0" baseline="0" smtClean="0">
                          <a:ln>
                            <a:noFill/>
                          </a:ln>
                          <a:solidFill>
                            <a:schemeClr val="tx1"/>
                          </a:solidFill>
                          <a:effectLst/>
                          <a:latin typeface="Calibri" panose="020F0502020204030204" pitchFamily="34" charset="0"/>
                          <a:cs typeface="Arial" panose="020B0604020202020204" pitchFamily="34" charset="0"/>
                        </a:rPr>
                        <a:t>Part B. FULL APPLICATION FORM</a:t>
                      </a:r>
                      <a:endParaRPr kumimoji="0" lang="en-US" altLang="en-US" sz="1600" b="1" i="1" u="none" strike="noStrike" cap="none" normalizeH="0" baseline="0" smtClean="0">
                        <a:ln>
                          <a:noFill/>
                        </a:ln>
                        <a:solidFill>
                          <a:schemeClr val="tx1"/>
                        </a:solidFill>
                        <a:effectLst/>
                        <a:latin typeface="Calibri" panose="020F0502020204030204" pitchFamily="34" charset="0"/>
                        <a:cs typeface="Arial" panose="020B0604020202020204" pitchFamily="34" charset="0"/>
                      </a:endParaRPr>
                    </a:p>
                  </a:txBody>
                  <a:tcPr anchor="ctr" horzOverflow="overflow">
                    <a:lnL w="12700" cap="flat" cmpd="sng" algn="ctr">
                      <a:solidFill>
                        <a:srgbClr val="003399"/>
                      </a:solidFill>
                      <a:prstDash val="solid"/>
                      <a:round/>
                      <a:headEnd type="none" w="med" len="med"/>
                      <a:tailEnd type="none" w="med" len="med"/>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r>
              <a:tr h="1032387">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dirty="0" smtClean="0">
                          <a:ln>
                            <a:noFill/>
                          </a:ln>
                          <a:solidFill>
                            <a:srgbClr val="003399"/>
                          </a:solidFill>
                          <a:effectLst/>
                          <a:latin typeface="Calibri" panose="020F0502020204030204" pitchFamily="34" charset="0"/>
                          <a:cs typeface="Arial" panose="020B0604020202020204" pitchFamily="34" charset="0"/>
                        </a:rPr>
                        <a:t>5</a:t>
                      </a:r>
                      <a:endParaRPr kumimoji="0" lang="en-US" altLang="en-US" sz="1600" b="0" i="0" u="none" strike="noStrike" cap="none" normalizeH="0" baseline="0" dirty="0" smtClean="0">
                        <a:ln>
                          <a:noFill/>
                        </a:ln>
                        <a:solidFill>
                          <a:srgbClr val="003399"/>
                        </a:solidFill>
                        <a:effectLst/>
                        <a:latin typeface="Calibri" panose="020F0502020204030204" pitchFamily="34" charset="0"/>
                        <a:cs typeface="Arial" panose="020B0604020202020204" pitchFamily="34" charset="0"/>
                      </a:endParaRPr>
                    </a:p>
                  </a:txBody>
                  <a:tcPr anchor="ctr" horzOverflow="overflow">
                    <a:lnL>
                      <a:noFill/>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err="1" smtClean="0">
                          <a:ln>
                            <a:noFill/>
                          </a:ln>
                          <a:solidFill>
                            <a:schemeClr val="tx1"/>
                          </a:solidFill>
                          <a:effectLst/>
                          <a:latin typeface="Calibri" panose="020F0502020204030204" pitchFamily="34" charset="0"/>
                          <a:cs typeface="Arial" panose="020B0604020202020204" pitchFamily="34" charset="0"/>
                        </a:rPr>
                        <a:t>Povezano</a:t>
                      </a:r>
                      <a:r>
                        <a:rPr kumimoji="0" lang="en-US"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/a lice/a </a:t>
                      </a:r>
                      <a:r>
                        <a:rPr kumimoji="0" lang="en-US" altLang="en-US" sz="1600" b="0" i="0" u="none" strike="noStrike" cap="none" normalizeH="0" baseline="0" dirty="0" err="1" smtClean="0">
                          <a:ln>
                            <a:noFill/>
                          </a:ln>
                          <a:solidFill>
                            <a:schemeClr val="tx1"/>
                          </a:solidFill>
                          <a:effectLst/>
                          <a:latin typeface="Calibri" panose="020F0502020204030204" pitchFamily="34" charset="0"/>
                          <a:cs typeface="Arial" panose="020B0604020202020204" pitchFamily="34" charset="0"/>
                        </a:rPr>
                        <a:t>koja</a:t>
                      </a:r>
                      <a:r>
                        <a:rPr kumimoji="0" lang="en-US"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 u</a:t>
                      </a:r>
                      <a:r>
                        <a:rPr kumimoji="0" lang="sr-Latn-RS"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č</a:t>
                      </a:r>
                      <a:r>
                        <a:rPr kumimoji="0" lang="en-US" altLang="en-US" sz="1600" b="0" i="0" u="none" strike="noStrike" cap="none" normalizeH="0" baseline="0" dirty="0" err="1" smtClean="0">
                          <a:ln>
                            <a:noFill/>
                          </a:ln>
                          <a:solidFill>
                            <a:schemeClr val="tx1"/>
                          </a:solidFill>
                          <a:effectLst/>
                          <a:latin typeface="Calibri" panose="020F0502020204030204" pitchFamily="34" charset="0"/>
                          <a:cs typeface="Arial" panose="020B0604020202020204" pitchFamily="34" charset="0"/>
                        </a:rPr>
                        <a:t>estvuju</a:t>
                      </a:r>
                      <a:r>
                        <a:rPr kumimoji="0" lang="en-US"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 u </a:t>
                      </a:r>
                      <a:r>
                        <a:rPr kumimoji="0" lang="sr-Latn-RS"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projektu</a:t>
                      </a:r>
                    </a:p>
                    <a:p>
                      <a:pPr marL="0" marR="0" lvl="0" indent="0" algn="l"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5.1 Opis povezanog/ih lica</a:t>
                      </a:r>
                    </a:p>
                    <a:p>
                      <a:pPr marL="0" marR="0" lvl="0" indent="0" algn="l"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5</a:t>
                      </a:r>
                      <a:r>
                        <a:rPr kumimoji="0" lang="en-US"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a:t>
                      </a:r>
                      <a:r>
                        <a:rPr kumimoji="0" lang="sr-Latn-RS"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2</a:t>
                      </a:r>
                      <a:r>
                        <a:rPr kumimoji="0" lang="en-US"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 </a:t>
                      </a:r>
                      <a:r>
                        <a:rPr kumimoji="0" lang="sr-Latn-RS"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Izjava/e povezanog/ih lica</a:t>
                      </a:r>
                      <a:endParaRPr kumimoji="0" lang="en-US"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txBody>
                  <a:tcPr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Affiliated Entity(</a:t>
                      </a:r>
                      <a:r>
                        <a:rPr kumimoji="0" lang="en-US" altLang="en-US" sz="1600" b="0" i="1" u="none" strike="noStrike" cap="none" normalizeH="0" baseline="0" dirty="0" err="1" smtClean="0">
                          <a:ln>
                            <a:noFill/>
                          </a:ln>
                          <a:solidFill>
                            <a:schemeClr val="tx1"/>
                          </a:solidFill>
                          <a:effectLst/>
                          <a:latin typeface="Calibri" panose="020F0502020204030204" pitchFamily="34" charset="0"/>
                          <a:cs typeface="Arial" panose="020B0604020202020204" pitchFamily="34" charset="0"/>
                        </a:rPr>
                        <a:t>ies</a:t>
                      </a:r>
                      <a:r>
                        <a:rPr kumimoji="0" lang="en-US" altLang="en-US" sz="1600" b="0" i="1"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 participating in the action</a:t>
                      </a:r>
                      <a:endParaRPr kumimoji="0" lang="sr-Latn-RS" altLang="en-US" sz="1600" b="0" i="1"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sr-Latn-RS" altLang="en-US" sz="1600" b="0" i="1"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5.1 </a:t>
                      </a:r>
                      <a:r>
                        <a:rPr kumimoji="0" lang="en-US" altLang="en-US" sz="1600" b="0" i="1"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Description of the Affiliated entity(</a:t>
                      </a:r>
                      <a:r>
                        <a:rPr kumimoji="0" lang="en-US" altLang="en-US" sz="1600" b="0" i="1" u="none" strike="noStrike" cap="none" normalizeH="0" baseline="0" dirty="0" err="1" smtClean="0">
                          <a:ln>
                            <a:noFill/>
                          </a:ln>
                          <a:solidFill>
                            <a:schemeClr val="tx1"/>
                          </a:solidFill>
                          <a:effectLst/>
                          <a:latin typeface="Calibri" panose="020F0502020204030204" pitchFamily="34" charset="0"/>
                          <a:cs typeface="Arial" panose="020B0604020202020204" pitchFamily="34" charset="0"/>
                        </a:rPr>
                        <a:t>ies</a:t>
                      </a:r>
                      <a:r>
                        <a:rPr kumimoji="0" lang="en-US" altLang="en-US" sz="1600" b="0" i="1"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a:t>
                      </a:r>
                      <a:endParaRPr kumimoji="0" lang="sr-Latn-RS" altLang="en-US" sz="1600" b="0" i="1"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sr-Latn-RS" altLang="en-US" sz="1600" b="0" i="1"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5</a:t>
                      </a:r>
                      <a:r>
                        <a:rPr kumimoji="0" lang="en-US" altLang="en-US" sz="1600" b="0" i="1"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a:t>
                      </a:r>
                      <a:r>
                        <a:rPr kumimoji="0" lang="sr-Latn-RS" altLang="en-US" sz="1600" b="0" i="1"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2</a:t>
                      </a:r>
                      <a:r>
                        <a:rPr kumimoji="0" lang="en-US" altLang="en-US" sz="1600" b="0" i="1"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 Affiliated entity(</a:t>
                      </a:r>
                      <a:r>
                        <a:rPr kumimoji="0" lang="en-US" altLang="en-US" sz="1600" b="0" i="1" u="none" strike="noStrike" cap="none" normalizeH="0" baseline="0" dirty="0" err="1" smtClean="0">
                          <a:ln>
                            <a:noFill/>
                          </a:ln>
                          <a:solidFill>
                            <a:schemeClr val="tx1"/>
                          </a:solidFill>
                          <a:effectLst/>
                          <a:latin typeface="Calibri" panose="020F0502020204030204" pitchFamily="34" charset="0"/>
                          <a:cs typeface="Arial" panose="020B0604020202020204" pitchFamily="34" charset="0"/>
                        </a:rPr>
                        <a:t>ies</a:t>
                      </a:r>
                      <a:r>
                        <a:rPr kumimoji="0" lang="en-US" altLang="en-US" sz="1600" b="0" i="1"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)'s Statement</a:t>
                      </a:r>
                    </a:p>
                  </a:txBody>
                  <a:tcPr anchor="ctr" horzOverflow="overflow">
                    <a:lnL w="12700" cap="flat" cmpd="sng" algn="ctr">
                      <a:solidFill>
                        <a:srgbClr val="003399"/>
                      </a:solidFill>
                      <a:prstDash val="solid"/>
                      <a:round/>
                      <a:headEnd type="none" w="med" len="med"/>
                      <a:tailEnd type="none" w="med" len="med"/>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624839">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cap="none" normalizeH="0" baseline="0" dirty="0" smtClean="0">
                          <a:ln>
                            <a:noFill/>
                          </a:ln>
                          <a:solidFill>
                            <a:srgbClr val="003399"/>
                          </a:solidFill>
                          <a:effectLst/>
                          <a:latin typeface="Calibri" panose="020F0502020204030204" pitchFamily="34" charset="0"/>
                          <a:cs typeface="Arial" panose="020B0604020202020204" pitchFamily="34" charset="0"/>
                        </a:rPr>
                        <a:t>6</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rgbClr val="003399"/>
                        </a:solidFill>
                        <a:effectLst/>
                        <a:latin typeface="Calibri" panose="020F0502020204030204" pitchFamily="34" charset="0"/>
                        <a:cs typeface="Arial" panose="020B0604020202020204" pitchFamily="34" charset="0"/>
                      </a:endParaRPr>
                    </a:p>
                  </a:txBody>
                  <a:tcPr anchor="ctr" horzOverflow="overflow">
                    <a:lnL>
                      <a:noFill/>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Saradnici koji učestvuju u projektu</a:t>
                      </a:r>
                    </a:p>
                  </a:txBody>
                  <a:tcPr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Associates participating in the action</a:t>
                      </a:r>
                    </a:p>
                  </a:txBody>
                  <a:tcPr anchor="ctr" horzOverflow="overflow">
                    <a:lnL w="12700" cap="flat" cmpd="sng" algn="ctr">
                      <a:solidFill>
                        <a:srgbClr val="003399"/>
                      </a:solidFill>
                      <a:prstDash val="solid"/>
                      <a:round/>
                      <a:headEnd type="none" w="med" len="med"/>
                      <a:tailEnd type="none" w="med" len="med"/>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560439">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dirty="0" smtClean="0">
                          <a:ln>
                            <a:noFill/>
                          </a:ln>
                          <a:solidFill>
                            <a:srgbClr val="003399"/>
                          </a:solidFill>
                          <a:effectLst/>
                          <a:latin typeface="Calibri" panose="020F0502020204030204" pitchFamily="34" charset="0"/>
                          <a:cs typeface="Arial" panose="020B0604020202020204" pitchFamily="34" charset="0"/>
                        </a:rPr>
                        <a:t>7</a:t>
                      </a:r>
                      <a:endParaRPr kumimoji="0" lang="en-US" altLang="en-US" sz="1600" b="0" i="0" u="none" strike="noStrike" cap="none" normalizeH="0" baseline="0" dirty="0" smtClean="0">
                        <a:ln>
                          <a:noFill/>
                        </a:ln>
                        <a:solidFill>
                          <a:srgbClr val="003399"/>
                        </a:solidFill>
                        <a:effectLst/>
                        <a:latin typeface="Calibri" panose="020F0502020204030204" pitchFamily="34" charset="0"/>
                        <a:cs typeface="Arial" panose="020B0604020202020204" pitchFamily="34" charset="0"/>
                      </a:endParaRPr>
                    </a:p>
                  </a:txBody>
                  <a:tcPr anchor="ctr" horzOverflow="overflow">
                    <a:lnL>
                      <a:noFill/>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400"/>
                        </a:spcAft>
                        <a:buClrTx/>
                        <a:buSzTx/>
                        <a:buFontTx/>
                        <a:buNone/>
                        <a:tabLst/>
                      </a:pPr>
                      <a:r>
                        <a:rPr kumimoji="0" lang="pl-PL"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Lista provere za kompletan prijavni obrazac</a:t>
                      </a:r>
                      <a:endParaRPr kumimoji="0" lang="en-US"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txBody>
                  <a:tcPr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400"/>
                        </a:spcAft>
                        <a:buClrTx/>
                        <a:buSzTx/>
                        <a:buFontTx/>
                        <a:buNone/>
                        <a:tabLst/>
                      </a:pPr>
                      <a:r>
                        <a:rPr kumimoji="0" lang="en-US" altLang="en-US" sz="1600" b="0" i="1"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Checklist for the </a:t>
                      </a:r>
                      <a:r>
                        <a:rPr kumimoji="0" lang="sr-Latn-RS" altLang="en-US" sz="1600" b="0" i="1" u="none" strike="noStrike" cap="none" normalizeH="0" baseline="0" dirty="0" err="1" smtClean="0">
                          <a:ln>
                            <a:noFill/>
                          </a:ln>
                          <a:solidFill>
                            <a:schemeClr val="tx1"/>
                          </a:solidFill>
                          <a:effectLst/>
                          <a:latin typeface="Calibri" panose="020F0502020204030204" pitchFamily="34" charset="0"/>
                          <a:cs typeface="Arial" panose="020B0604020202020204" pitchFamily="34" charset="0"/>
                        </a:rPr>
                        <a:t>Full</a:t>
                      </a:r>
                      <a:r>
                        <a:rPr kumimoji="0" lang="sr-Latn-RS" altLang="en-US" sz="1600" b="0" i="1"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 </a:t>
                      </a:r>
                      <a:r>
                        <a:rPr kumimoji="0" lang="sr-Latn-RS" altLang="en-US" sz="1600" b="0" i="1" u="none" strike="noStrike" cap="none" normalizeH="0" baseline="0" dirty="0" err="1" smtClean="0">
                          <a:ln>
                            <a:noFill/>
                          </a:ln>
                          <a:solidFill>
                            <a:schemeClr val="tx1"/>
                          </a:solidFill>
                          <a:effectLst/>
                          <a:latin typeface="Calibri" panose="020F0502020204030204" pitchFamily="34" charset="0"/>
                          <a:cs typeface="Arial" panose="020B0604020202020204" pitchFamily="34" charset="0"/>
                        </a:rPr>
                        <a:t>application</a:t>
                      </a:r>
                      <a:r>
                        <a:rPr kumimoji="0" lang="sr-Latn-RS" altLang="en-US" sz="1600" b="0" i="1"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 </a:t>
                      </a:r>
                      <a:r>
                        <a:rPr kumimoji="0" lang="sr-Latn-RS" altLang="en-US" sz="1600" b="0" i="1" u="none" strike="noStrike" cap="none" normalizeH="0" baseline="0" dirty="0" err="1" smtClean="0">
                          <a:ln>
                            <a:noFill/>
                          </a:ln>
                          <a:solidFill>
                            <a:schemeClr val="tx1"/>
                          </a:solidFill>
                          <a:effectLst/>
                          <a:latin typeface="Calibri" panose="020F0502020204030204" pitchFamily="34" charset="0"/>
                          <a:cs typeface="Arial" panose="020B0604020202020204" pitchFamily="34" charset="0"/>
                        </a:rPr>
                        <a:t>form</a:t>
                      </a:r>
                      <a:endParaRPr kumimoji="0" lang="en-US" altLang="en-US" sz="1600" b="0" i="1"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txBody>
                  <a:tcPr anchor="ctr" horzOverflow="overflow">
                    <a:lnL w="12700" cap="flat" cmpd="sng" algn="ctr">
                      <a:solidFill>
                        <a:srgbClr val="003399"/>
                      </a:solidFill>
                      <a:prstDash val="solid"/>
                      <a:round/>
                      <a:headEnd type="none" w="med" len="med"/>
                      <a:tailEnd type="none" w="med" len="med"/>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5604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dirty="0" smtClean="0">
                          <a:ln>
                            <a:noFill/>
                          </a:ln>
                          <a:solidFill>
                            <a:srgbClr val="003399"/>
                          </a:solidFill>
                          <a:effectLst/>
                          <a:latin typeface="Calibri" panose="020F0502020204030204" pitchFamily="34" charset="0"/>
                          <a:cs typeface="Arial" panose="020B0604020202020204" pitchFamily="34" charset="0"/>
                        </a:rPr>
                        <a:t>8</a:t>
                      </a:r>
                      <a:endParaRPr kumimoji="0" lang="en-US" altLang="en-US" sz="1600" b="0" i="0" u="none" strike="noStrike" cap="none" normalizeH="0" baseline="0" dirty="0" smtClean="0">
                        <a:ln>
                          <a:noFill/>
                        </a:ln>
                        <a:solidFill>
                          <a:srgbClr val="003399"/>
                        </a:solidFill>
                        <a:effectLst/>
                        <a:latin typeface="Calibri" panose="020F0502020204030204" pitchFamily="34" charset="0"/>
                        <a:cs typeface="Arial" panose="020B0604020202020204" pitchFamily="34" charset="0"/>
                      </a:endParaRPr>
                    </a:p>
                  </a:txBody>
                  <a:tcPr anchor="ctr" horzOverflow="overflow">
                    <a:lnL>
                      <a:noFill/>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400"/>
                        </a:spcAft>
                        <a:buClrTx/>
                        <a:buSzTx/>
                        <a:buFontTx/>
                        <a:buNone/>
                        <a:tabLst/>
                        <a:defRPr/>
                      </a:pPr>
                      <a:r>
                        <a:rPr kumimoji="0" lang="sr-Latn-RS"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Deklaracija</a:t>
                      </a:r>
                      <a:r>
                        <a:rPr kumimoji="0" lang="en-US" altLang="en-US" sz="16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 VODEĆEG </a:t>
                      </a:r>
                      <a:r>
                        <a:rPr kumimoji="0" lang="en-US" altLang="en-US" sz="1600" b="0" i="0" u="none" strike="noStrike" cap="none" normalizeH="0" baseline="0" err="1" smtClean="0">
                          <a:ln>
                            <a:noFill/>
                          </a:ln>
                          <a:solidFill>
                            <a:schemeClr val="tx1"/>
                          </a:solidFill>
                          <a:effectLst/>
                          <a:latin typeface="Calibri" panose="020F0502020204030204" pitchFamily="34" charset="0"/>
                          <a:cs typeface="Arial" panose="020B0604020202020204" pitchFamily="34" charset="0"/>
                        </a:rPr>
                        <a:t>aplikanta</a:t>
                      </a:r>
                      <a:r>
                        <a:rPr kumimoji="0" lang="sr-Latn-RS" altLang="en-US" sz="16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 (</a:t>
                      </a:r>
                      <a:r>
                        <a:rPr kumimoji="0" lang="pl-PL"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kompletan prijavni obrazac)</a:t>
                      </a:r>
                      <a:endParaRPr kumimoji="0" lang="en-US"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txBody>
                  <a:tcPr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400"/>
                        </a:spcAft>
                        <a:buClrTx/>
                        <a:buSzTx/>
                        <a:buFontTx/>
                        <a:buNone/>
                        <a:tabLst/>
                      </a:pPr>
                      <a:r>
                        <a:rPr kumimoji="0" lang="en-US" altLang="en-US" sz="1600" b="0" i="1"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Declaration by the LEAD applicant (FULL </a:t>
                      </a:r>
                      <a:r>
                        <a:rPr kumimoji="0" lang="en-US" altLang="en-US" sz="1600" b="0" i="1" u="none" strike="noStrike" cap="none" normalizeH="0" baseline="0" dirty="0" err="1" smtClean="0">
                          <a:ln>
                            <a:noFill/>
                          </a:ln>
                          <a:solidFill>
                            <a:schemeClr val="tx1"/>
                          </a:solidFill>
                          <a:effectLst/>
                          <a:latin typeface="Calibri" panose="020F0502020204030204" pitchFamily="34" charset="0"/>
                          <a:cs typeface="Arial" panose="020B0604020202020204" pitchFamily="34" charset="0"/>
                        </a:rPr>
                        <a:t>APPLication</a:t>
                      </a:r>
                      <a:r>
                        <a:rPr kumimoji="0" lang="en-US" altLang="en-US" sz="1600" b="0" i="1"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a:t>
                      </a:r>
                    </a:p>
                  </a:txBody>
                  <a:tcPr anchor="ctr" horzOverflow="overflow">
                    <a:lnL w="12700" cap="flat" cmpd="sng" algn="ctr">
                      <a:solidFill>
                        <a:srgbClr val="003399"/>
                      </a:solidFill>
                      <a:prstDash val="solid"/>
                      <a:round/>
                      <a:headEnd type="none" w="med" len="med"/>
                      <a:tailEnd type="none" w="med" len="med"/>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5604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dirty="0" smtClean="0">
                          <a:ln>
                            <a:noFill/>
                          </a:ln>
                          <a:solidFill>
                            <a:srgbClr val="003399"/>
                          </a:solidFill>
                          <a:effectLst/>
                          <a:latin typeface="Calibri" panose="020F0502020204030204" pitchFamily="34" charset="0"/>
                          <a:cs typeface="Arial" panose="020B0604020202020204" pitchFamily="34" charset="0"/>
                        </a:rPr>
                        <a:t>9</a:t>
                      </a:r>
                      <a:endParaRPr kumimoji="0" lang="en-US" altLang="en-US" sz="1600" b="0" i="0" u="none" strike="noStrike" cap="none" normalizeH="0" baseline="0" dirty="0" smtClean="0">
                        <a:ln>
                          <a:noFill/>
                        </a:ln>
                        <a:solidFill>
                          <a:srgbClr val="003399"/>
                        </a:solidFill>
                        <a:effectLst/>
                        <a:latin typeface="Calibri" panose="020F0502020204030204" pitchFamily="34" charset="0"/>
                        <a:cs typeface="Arial" panose="020B0604020202020204" pitchFamily="34" charset="0"/>
                      </a:endParaRPr>
                    </a:p>
                  </a:txBody>
                  <a:tcPr anchor="ctr" horzOverflow="overflow">
                    <a:lnL>
                      <a:noFill/>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400"/>
                        </a:spcAft>
                        <a:buClrTx/>
                        <a:buSzTx/>
                        <a:buFontTx/>
                        <a:buNone/>
                        <a:tabLst/>
                        <a:defRPr/>
                      </a:pPr>
                      <a:r>
                        <a:rPr kumimoji="0" lang="sr-Latn-RS"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Tabela za ocenu </a:t>
                      </a:r>
                      <a:r>
                        <a:rPr lang="sr-Latn-RS" sz="1600" dirty="0" smtClean="0">
                          <a:solidFill>
                            <a:schemeClr val="tx1"/>
                          </a:solidFill>
                          <a:latin typeface="Calibri" pitchFamily="34" charset="0"/>
                          <a:cs typeface="Calibri" pitchFamily="34" charset="0"/>
                        </a:rPr>
                        <a:t>kompletnog prijavnog obrasca</a:t>
                      </a:r>
                      <a:endParaRPr kumimoji="0" lang="en-US"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txBody>
                  <a:tcPr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400"/>
                        </a:spcAft>
                        <a:buClrTx/>
                        <a:buSzTx/>
                        <a:buFontTx/>
                        <a:buNone/>
                        <a:tabLst/>
                        <a:defRPr/>
                      </a:pPr>
                      <a:r>
                        <a:rPr kumimoji="0" lang="en-US" altLang="en-US" sz="1600" b="0" i="1"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Assessment grid for the </a:t>
                      </a:r>
                      <a:r>
                        <a:rPr lang="en-US" sz="1600" dirty="0" smtClean="0">
                          <a:solidFill>
                            <a:schemeClr val="tx1"/>
                          </a:solidFill>
                          <a:latin typeface="Calibri" pitchFamily="34" charset="0"/>
                          <a:cs typeface="Calibri" pitchFamily="34" charset="0"/>
                        </a:rPr>
                        <a:t>full Application form</a:t>
                      </a:r>
                    </a:p>
                  </a:txBody>
                  <a:tcPr anchor="ctr" horzOverflow="overflow">
                    <a:lnL w="12700" cap="flat" cmpd="sng" algn="ctr">
                      <a:solidFill>
                        <a:srgbClr val="003399"/>
                      </a:solidFill>
                      <a:prstDash val="solid"/>
                      <a:round/>
                      <a:headEnd type="none" w="med" len="med"/>
                      <a:tailEnd type="none" w="med" len="med"/>
                    </a:lnL>
                    <a:lnR>
                      <a:noFill/>
                    </a:lnR>
                    <a:lnT w="12700" cap="flat" cmpd="sng" algn="ctr">
                      <a:solidFill>
                        <a:srgbClr val="003399"/>
                      </a:solidFill>
                      <a:prstDash val="solid"/>
                      <a:round/>
                      <a:headEnd type="none" w="med" len="med"/>
                      <a:tailEnd type="none" w="med" len="med"/>
                    </a:lnT>
                    <a:lnB>
                      <a:noFill/>
                    </a:lnB>
                    <a:lnTlToBr>
                      <a:noFill/>
                    </a:lnTlToBr>
                    <a:lnBlToTr>
                      <a:noFill/>
                    </a:lnBlToTr>
                    <a:noFill/>
                  </a:tcPr>
                </a:tc>
              </a:tr>
            </a:tbl>
          </a:graphicData>
        </a:graphic>
      </p:graphicFrame>
      <p:sp>
        <p:nvSpPr>
          <p:cNvPr id="11" name="TextBox 10"/>
          <p:cNvSpPr txBox="1"/>
          <p:nvPr/>
        </p:nvSpPr>
        <p:spPr>
          <a:xfrm>
            <a:off x="703730" y="1174379"/>
            <a:ext cx="7775575" cy="369888"/>
          </a:xfrm>
          <a:prstGeom prst="rect">
            <a:avLst/>
          </a:prstGeom>
          <a:noFill/>
        </p:spPr>
        <p:txBody>
          <a:bodyPr>
            <a:spAutoFit/>
          </a:bodyPr>
          <a:lstStyle/>
          <a:p>
            <a:pPr>
              <a:defRPr/>
            </a:pPr>
            <a:r>
              <a:rPr lang="sr-Latn-RS" b="1" dirty="0">
                <a:solidFill>
                  <a:srgbClr val="CD773F"/>
                </a:solidFill>
                <a:cs typeface="Arial" charset="0"/>
              </a:rPr>
              <a:t>SADRŽAJ PRIJAVNOG OBRASCA (</a:t>
            </a:r>
            <a:r>
              <a:rPr lang="sr-Latn-RS" b="1" dirty="0" smtClean="0">
                <a:solidFill>
                  <a:srgbClr val="CD773F"/>
                </a:solidFill>
                <a:cs typeface="Arial" charset="0"/>
              </a:rPr>
              <a:t>III)</a:t>
            </a:r>
            <a:endParaRPr lang="en-US" b="1" dirty="0">
              <a:solidFill>
                <a:srgbClr val="CD773F"/>
              </a:solidFill>
              <a:cs typeface="Arial" charset="0"/>
            </a:endParaRPr>
          </a:p>
        </p:txBody>
      </p:sp>
    </p:spTree>
    <p:extLst>
      <p:ext uri="{BB962C8B-B14F-4D97-AF65-F5344CB8AC3E}">
        <p14:creationId xmlns:p14="http://schemas.microsoft.com/office/powerpoint/2010/main" val="40303928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6541" y="1080618"/>
            <a:ext cx="9027459" cy="4832092"/>
          </a:xfrm>
          <a:prstGeom prst="rect">
            <a:avLst/>
          </a:prstGeom>
          <a:noFill/>
        </p:spPr>
        <p:txBody>
          <a:bodyPr wrap="square">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071563" indent="-180975"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r-Latn-RS" altLang="en-US" b="1" dirty="0" smtClean="0">
                <a:solidFill>
                  <a:srgbClr val="F0660D"/>
                </a:solidFill>
                <a:latin typeface="Calibri" panose="020F0502020204030204" pitchFamily="34" charset="0"/>
              </a:rPr>
              <a:t>DEO	A: REZIME PROJEKTA</a:t>
            </a:r>
            <a:endParaRPr lang="sr-Latn-RS" altLang="en-US" b="1" dirty="0">
              <a:solidFill>
                <a:srgbClr val="F0660D"/>
              </a:solidFill>
              <a:latin typeface="Calibri" panose="020F0502020204030204" pitchFamily="34" charset="0"/>
            </a:endParaRPr>
          </a:p>
          <a:p>
            <a:pPr eaLnBrk="1" hangingPunct="1"/>
            <a:endParaRPr lang="sr-Latn-RS" altLang="en-US" b="1" dirty="0">
              <a:solidFill>
                <a:prstClr val="black"/>
              </a:solidFill>
              <a:latin typeface="Calibri" panose="020F0502020204030204" pitchFamily="34" charset="0"/>
            </a:endParaRPr>
          </a:p>
          <a:p>
            <a:pPr eaLnBrk="1" hangingPunct="1"/>
            <a:r>
              <a:rPr lang="sr-Latn-RS" altLang="en-US" sz="1600" b="1" dirty="0" smtClean="0">
                <a:solidFill>
                  <a:prstClr val="black"/>
                </a:solidFill>
                <a:latin typeface="Calibri" panose="020F0502020204030204" pitchFamily="34" charset="0"/>
              </a:rPr>
              <a:t>1 INSTRUKCIJE ZA POPUNJAVANJE REZIMEA PROJEKTA</a:t>
            </a:r>
            <a:endParaRPr lang="sr-Latn-RS" altLang="en-US" sz="1600" b="1" dirty="0">
              <a:solidFill>
                <a:prstClr val="black"/>
              </a:solidFill>
              <a:latin typeface="Calibri" panose="020F0502020204030204" pitchFamily="34" charset="0"/>
            </a:endParaRPr>
          </a:p>
          <a:p>
            <a:pPr eaLnBrk="1" hangingPunct="1"/>
            <a:r>
              <a:rPr lang="en-GB" sz="1600" dirty="0" smtClean="0">
                <a:solidFill>
                  <a:prstClr val="black"/>
                </a:solidFill>
              </a:rPr>
              <a:t> </a:t>
            </a:r>
            <a:endParaRPr lang="en-US" sz="1600" dirty="0">
              <a:solidFill>
                <a:prstClr val="black"/>
              </a:solidFill>
            </a:endParaRPr>
          </a:p>
          <a:p>
            <a:pPr marL="0" indent="0" eaLnBrk="1" hangingPunct="1"/>
            <a:r>
              <a:rPr lang="sr-Latn-RS" altLang="en-US" sz="1600" dirty="0" smtClean="0">
                <a:solidFill>
                  <a:prstClr val="black"/>
                </a:solidFill>
                <a:latin typeface="Calibri" panose="020F0502020204030204" pitchFamily="34" charset="0"/>
              </a:rPr>
              <a:t>Ako je restriktivni poziv, samo rezime projekta je potrebno podneti u prvoj fazi (ne potpuni aplikacioni formular). Ako je otvoreni poziv, rezime projekta i kompletan aplikacioni formular je potrebno podneti istovremeno.</a:t>
            </a:r>
          </a:p>
          <a:p>
            <a:pPr marL="0" indent="0" eaLnBrk="1" hangingPunct="1"/>
            <a:endParaRPr lang="sr-Latn-RS" altLang="en-US" sz="1600" dirty="0">
              <a:solidFill>
                <a:prstClr val="black"/>
              </a:solidFill>
              <a:latin typeface="Calibri" panose="020F0502020204030204" pitchFamily="34" charset="0"/>
            </a:endParaRPr>
          </a:p>
          <a:p>
            <a:pPr marL="0" indent="0" eaLnBrk="1" hangingPunct="1"/>
            <a:r>
              <a:rPr lang="sr-Latn-RS" altLang="en-US" sz="1600" dirty="0" smtClean="0">
                <a:solidFill>
                  <a:prstClr val="black"/>
                </a:solidFill>
                <a:latin typeface="Calibri" panose="020F0502020204030204" pitchFamily="34" charset="0"/>
              </a:rPr>
              <a:t>Ne postoji specifični obrazac za podnošenje rezimea projekta ali vodeći </a:t>
            </a:r>
            <a:r>
              <a:rPr lang="sr-Latn-RS" altLang="en-US" sz="1600" dirty="0" err="1" smtClean="0">
                <a:solidFill>
                  <a:prstClr val="black"/>
                </a:solidFill>
                <a:latin typeface="Calibri" panose="020F0502020204030204" pitchFamily="34" charset="0"/>
              </a:rPr>
              <a:t>aplikant</a:t>
            </a:r>
            <a:r>
              <a:rPr lang="sr-Latn-RS" altLang="en-US" sz="1600" dirty="0" smtClean="0">
                <a:solidFill>
                  <a:prstClr val="black"/>
                </a:solidFill>
                <a:latin typeface="Calibri" panose="020F0502020204030204" pitchFamily="34" charset="0"/>
              </a:rPr>
              <a:t> treba da osigura da tekst:</a:t>
            </a:r>
          </a:p>
          <a:p>
            <a:pPr marL="358775" indent="-179388" eaLnBrk="1" hangingPunct="1">
              <a:buFont typeface="Arial" panose="020B0604020202020204" pitchFamily="34" charset="0"/>
              <a:buChar char="•"/>
            </a:pPr>
            <a:r>
              <a:rPr lang="sr-Latn-RS" altLang="en-US" sz="1600" dirty="0">
                <a:solidFill>
                  <a:prstClr val="black"/>
                </a:solidFill>
                <a:latin typeface="Calibri" panose="020F0502020204030204" pitchFamily="34" charset="0"/>
              </a:rPr>
              <a:t>u</a:t>
            </a:r>
            <a:r>
              <a:rPr lang="sr-Latn-RS" altLang="en-US" sz="1600" dirty="0" smtClean="0">
                <a:solidFill>
                  <a:prstClr val="black"/>
                </a:solidFill>
                <a:latin typeface="Calibri" panose="020F0502020204030204" pitchFamily="34" charset="0"/>
              </a:rPr>
              <a:t>ključuje 1. stranu ovog dokumenta, popunjen i </a:t>
            </a:r>
            <a:r>
              <a:rPr lang="sr-Latn-RS" altLang="en-US" sz="1600" dirty="0" err="1" smtClean="0">
                <a:solidFill>
                  <a:prstClr val="black"/>
                </a:solidFill>
                <a:latin typeface="Calibri" panose="020F0502020204030204" pitchFamily="34" charset="0"/>
              </a:rPr>
              <a:t>podnešen</a:t>
            </a:r>
            <a:r>
              <a:rPr lang="sr-Latn-RS" altLang="en-US" sz="1600" dirty="0" smtClean="0">
                <a:solidFill>
                  <a:prstClr val="black"/>
                </a:solidFill>
                <a:latin typeface="Calibri" panose="020F0502020204030204" pitchFamily="34" charset="0"/>
              </a:rPr>
              <a:t> kao naslovna strana rezimea projekta,</a:t>
            </a:r>
          </a:p>
          <a:p>
            <a:pPr marL="358775" indent="-179388" eaLnBrk="1" hangingPunct="1">
              <a:buFont typeface="Arial" panose="020B0604020202020204" pitchFamily="34" charset="0"/>
              <a:buChar char="•"/>
            </a:pPr>
            <a:r>
              <a:rPr lang="sr-Latn-RS" altLang="en-US" sz="1600" dirty="0" smtClean="0">
                <a:solidFill>
                  <a:prstClr val="black"/>
                </a:solidFill>
                <a:latin typeface="Calibri" panose="020F0502020204030204" pitchFamily="34" charset="0"/>
              </a:rPr>
              <a:t>uključuje tabelu rezimea projekta (bez ograničenja veličine teksta)</a:t>
            </a:r>
          </a:p>
          <a:p>
            <a:pPr marL="358775" indent="-179388" eaLnBrk="1" hangingPunct="1">
              <a:buFont typeface="Arial" panose="020B0604020202020204" pitchFamily="34" charset="0"/>
              <a:buChar char="•"/>
            </a:pPr>
            <a:r>
              <a:rPr lang="sr-Latn-RS" altLang="en-US" sz="1600" dirty="0">
                <a:solidFill>
                  <a:prstClr val="black"/>
                </a:solidFill>
                <a:latin typeface="Calibri" panose="020F0502020204030204" pitchFamily="34" charset="0"/>
              </a:rPr>
              <a:t>u</a:t>
            </a:r>
            <a:r>
              <a:rPr lang="sr-Latn-RS" altLang="en-US" sz="1600" dirty="0" smtClean="0">
                <a:solidFill>
                  <a:prstClr val="black"/>
                </a:solidFill>
                <a:latin typeface="Calibri" panose="020F0502020204030204" pitchFamily="34" charset="0"/>
              </a:rPr>
              <a:t>ključuje opis projekta (da ne prelazi 2 strane) i relevantnost projekta (da ne prelazi 3 strane), da je tekst u A4 formatu sa marginama od 2cm, font </a:t>
            </a:r>
            <a:r>
              <a:rPr lang="sr-Latn-RS" altLang="en-US" sz="1600" i="1" dirty="0" err="1" smtClean="0">
                <a:solidFill>
                  <a:prstClr val="black"/>
                </a:solidFill>
                <a:latin typeface="Calibri" panose="020F0502020204030204" pitchFamily="34" charset="0"/>
              </a:rPr>
              <a:t>Arial</a:t>
            </a:r>
            <a:r>
              <a:rPr lang="sr-Latn-RS" altLang="en-US" sz="1600" i="1" dirty="0" smtClean="0">
                <a:solidFill>
                  <a:prstClr val="black"/>
                </a:solidFill>
                <a:latin typeface="Calibri" panose="020F0502020204030204" pitchFamily="34" charset="0"/>
              </a:rPr>
              <a:t> 10 single </a:t>
            </a:r>
            <a:r>
              <a:rPr lang="sr-Latn-RS" altLang="en-US" sz="1600" dirty="0" smtClean="0">
                <a:solidFill>
                  <a:prstClr val="black"/>
                </a:solidFill>
                <a:latin typeface="Calibri" panose="020F0502020204030204" pitchFamily="34" charset="0"/>
              </a:rPr>
              <a:t>proreda</a:t>
            </a:r>
          </a:p>
          <a:p>
            <a:pPr marL="358775" indent="-179388" eaLnBrk="1" hangingPunct="1">
              <a:buFont typeface="Arial" panose="020B0604020202020204" pitchFamily="34" charset="0"/>
              <a:buChar char="•"/>
            </a:pPr>
            <a:r>
              <a:rPr lang="sr-Latn-RS" altLang="en-US" sz="1600" dirty="0" smtClean="0">
                <a:solidFill>
                  <a:prstClr val="black"/>
                </a:solidFill>
                <a:latin typeface="Calibri" panose="020F0502020204030204" pitchFamily="34" charset="0"/>
              </a:rPr>
              <a:t>sadrži informacije koje se zahtevaju u poglavljima ispod, po traženom redosledu, u proporciji koja odgovara njihovoj relativnoj važnosti (videti relevantne poene koje nosi pojedino poglavlje u obrascu za ocenu projekata u uputstvu za aplikante)</a:t>
            </a:r>
          </a:p>
          <a:p>
            <a:pPr marL="358775" indent="-179388" eaLnBrk="1" hangingPunct="1">
              <a:buFont typeface="Arial" panose="020B0604020202020204" pitchFamily="34" charset="0"/>
              <a:buChar char="•"/>
            </a:pPr>
            <a:r>
              <a:rPr lang="sr-Latn-RS" altLang="en-US" sz="1600" dirty="0" smtClean="0">
                <a:solidFill>
                  <a:prstClr val="black"/>
                </a:solidFill>
                <a:latin typeface="Calibri" panose="020F0502020204030204" pitchFamily="34" charset="0"/>
              </a:rPr>
              <a:t>sadrži potpune informacije (kako bi evaluacija bila zasnovana na dostavljenim informacijama)</a:t>
            </a:r>
          </a:p>
          <a:p>
            <a:pPr marL="358775" indent="-179388" eaLnBrk="1" hangingPunct="1">
              <a:buFont typeface="Arial" panose="020B0604020202020204" pitchFamily="34" charset="0"/>
              <a:buChar char="•"/>
            </a:pPr>
            <a:r>
              <a:rPr lang="sr-Latn-RS" altLang="en-US" sz="1600" dirty="0" smtClean="0">
                <a:solidFill>
                  <a:prstClr val="black"/>
                </a:solidFill>
                <a:latin typeface="Calibri" panose="020F0502020204030204" pitchFamily="34" charset="0"/>
              </a:rPr>
              <a:t>da je što je moguće jasnije napisan kako bi omogućio evaluaciju</a:t>
            </a:r>
          </a:p>
          <a:p>
            <a:pPr marL="358775" indent="-179388" eaLnBrk="1" hangingPunct="1">
              <a:buFont typeface="Arial" panose="020B0604020202020204" pitchFamily="34" charset="0"/>
              <a:buChar char="•"/>
            </a:pPr>
            <a:r>
              <a:rPr lang="sr-Latn-RS" altLang="en-US" sz="1600" dirty="0">
                <a:solidFill>
                  <a:prstClr val="black"/>
                </a:solidFill>
                <a:latin typeface="Calibri" panose="020F0502020204030204" pitchFamily="34" charset="0"/>
              </a:rPr>
              <a:t>d</a:t>
            </a:r>
            <a:r>
              <a:rPr lang="sr-Latn-RS" altLang="en-US" sz="1600" dirty="0" smtClean="0">
                <a:solidFill>
                  <a:prstClr val="black"/>
                </a:solidFill>
                <a:latin typeface="Calibri" panose="020F0502020204030204" pitchFamily="34" charset="0"/>
              </a:rPr>
              <a:t>a sadrži indikatore koji su navedeni u sekciji uputstva za aplikante</a:t>
            </a:r>
            <a:endParaRPr lang="sr-Latn-RS" altLang="en-US" sz="16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7038882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4213" y="1080618"/>
            <a:ext cx="8154987" cy="3801041"/>
          </a:xfrm>
          <a:prstGeom prst="rect">
            <a:avLst/>
          </a:prstGeom>
          <a:noFill/>
        </p:spPr>
        <p:txBody>
          <a:bodyPr wrap="square">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071563" indent="-180975"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r-Latn-RS" altLang="en-US" b="1" dirty="0" smtClean="0">
                <a:solidFill>
                  <a:srgbClr val="F0660D"/>
                </a:solidFill>
                <a:latin typeface="Calibri" panose="020F0502020204030204" pitchFamily="34" charset="0"/>
              </a:rPr>
              <a:t>DEO	A: REZIME PROJEKTA</a:t>
            </a:r>
            <a:endParaRPr lang="sr-Latn-RS" altLang="en-US" b="1" dirty="0">
              <a:solidFill>
                <a:srgbClr val="F0660D"/>
              </a:solidFill>
              <a:latin typeface="Calibri" panose="020F0502020204030204" pitchFamily="34" charset="0"/>
            </a:endParaRPr>
          </a:p>
          <a:p>
            <a:pPr eaLnBrk="1" hangingPunct="1"/>
            <a:endParaRPr lang="sr-Latn-RS" altLang="en-US" b="1" dirty="0">
              <a:solidFill>
                <a:prstClr val="black"/>
              </a:solidFill>
              <a:latin typeface="Calibri" panose="020F0502020204030204" pitchFamily="34" charset="0"/>
            </a:endParaRPr>
          </a:p>
          <a:p>
            <a:pPr lvl="1" eaLnBrk="1" hangingPunct="1">
              <a:spcAft>
                <a:spcPts val="600"/>
              </a:spcAft>
            </a:pPr>
            <a:r>
              <a:rPr lang="sr-Latn-RS" altLang="en-US" sz="1600" b="1" dirty="0" smtClean="0">
                <a:solidFill>
                  <a:prstClr val="black"/>
                </a:solidFill>
                <a:latin typeface="Calibri" panose="020F0502020204030204" pitchFamily="34" charset="0"/>
              </a:rPr>
              <a:t>1.1 </a:t>
            </a:r>
            <a:r>
              <a:rPr lang="sr-Latn-RS" altLang="en-US" sz="1600" b="1" dirty="0">
                <a:solidFill>
                  <a:prstClr val="black"/>
                </a:solidFill>
                <a:latin typeface="Calibri" panose="020F0502020204030204" pitchFamily="34" charset="0"/>
              </a:rPr>
              <a:t>Suština projekta</a:t>
            </a:r>
          </a:p>
          <a:p>
            <a:pPr lvl="2" eaLnBrk="1" hangingPunct="1">
              <a:spcAft>
                <a:spcPts val="600"/>
              </a:spcAft>
              <a:buFont typeface="Arial" panose="020B0604020202020204" pitchFamily="34" charset="0"/>
              <a:buChar char="•"/>
            </a:pPr>
            <a:r>
              <a:rPr lang="sr-Latn-RS" altLang="en-US" sz="1600" i="1" dirty="0" smtClean="0">
                <a:solidFill>
                  <a:prstClr val="black"/>
                </a:solidFill>
                <a:latin typeface="Calibri" panose="020F0502020204030204" pitchFamily="34" charset="0"/>
              </a:rPr>
              <a:t>tabela</a:t>
            </a:r>
            <a:endParaRPr lang="sr-Latn-RS" altLang="en-US" sz="1600" i="1" u="sng" dirty="0">
              <a:solidFill>
                <a:prstClr val="black"/>
              </a:solidFill>
              <a:latin typeface="Calibri" panose="020F0502020204030204" pitchFamily="34" charset="0"/>
            </a:endParaRPr>
          </a:p>
          <a:p>
            <a:pPr lvl="1" eaLnBrk="1" hangingPunct="1">
              <a:spcAft>
                <a:spcPts val="600"/>
              </a:spcAft>
            </a:pPr>
            <a:r>
              <a:rPr lang="sr-Latn-RS" altLang="en-US" sz="1600" b="1" dirty="0">
                <a:solidFill>
                  <a:prstClr val="black"/>
                </a:solidFill>
                <a:latin typeface="Calibri" panose="020F0502020204030204" pitchFamily="34" charset="0"/>
              </a:rPr>
              <a:t>1.2 Opis projekta </a:t>
            </a:r>
            <a:r>
              <a:rPr lang="sr-Latn-RS" altLang="en-US" sz="1600" dirty="0">
                <a:solidFill>
                  <a:prstClr val="black"/>
                </a:solidFill>
                <a:latin typeface="Calibri" panose="020F0502020204030204" pitchFamily="34" charset="0"/>
              </a:rPr>
              <a:t>(</a:t>
            </a:r>
            <a:r>
              <a:rPr lang="sr-Latn-RS" altLang="en-US" sz="1600" u="sng" dirty="0">
                <a:solidFill>
                  <a:prstClr val="black"/>
                </a:solidFill>
                <a:latin typeface="Calibri" panose="020F0502020204030204" pitchFamily="34" charset="0"/>
              </a:rPr>
              <a:t>maksimalno </a:t>
            </a:r>
            <a:r>
              <a:rPr lang="sr-Latn-RS" altLang="en-US" sz="1600" u="sng" dirty="0" smtClean="0">
                <a:solidFill>
                  <a:prstClr val="black"/>
                </a:solidFill>
                <a:latin typeface="Calibri" panose="020F0502020204030204" pitchFamily="34" charset="0"/>
              </a:rPr>
              <a:t>2 strane)</a:t>
            </a:r>
            <a:endParaRPr lang="sr-Latn-RS" altLang="en-US" sz="1600" u="sng" dirty="0">
              <a:solidFill>
                <a:prstClr val="black"/>
              </a:solidFill>
              <a:latin typeface="Calibri" panose="020F0502020204030204" pitchFamily="34" charset="0"/>
            </a:endParaRPr>
          </a:p>
          <a:p>
            <a:pPr lvl="2" eaLnBrk="1" hangingPunct="1">
              <a:spcAft>
                <a:spcPts val="600"/>
              </a:spcAft>
              <a:buFont typeface="Arial" panose="020B0604020202020204" pitchFamily="34" charset="0"/>
              <a:buChar char="•"/>
            </a:pPr>
            <a:r>
              <a:rPr lang="en-US" altLang="en-US" sz="1600" dirty="0" err="1">
                <a:solidFill>
                  <a:prstClr val="black"/>
                </a:solidFill>
                <a:latin typeface="Calibri" panose="020F0502020204030204" pitchFamily="34" charset="0"/>
              </a:rPr>
              <a:t>Opisati</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kako</a:t>
            </a:r>
            <a:r>
              <a:rPr lang="en-US" altLang="en-US" sz="1600" dirty="0">
                <a:solidFill>
                  <a:prstClr val="black"/>
                </a:solidFill>
                <a:latin typeface="Calibri" panose="020F0502020204030204" pitchFamily="34" charset="0"/>
              </a:rPr>
              <a:t> je </a:t>
            </a:r>
            <a:r>
              <a:rPr lang="en-US" altLang="en-US" sz="1600" dirty="0" err="1">
                <a:solidFill>
                  <a:prstClr val="black"/>
                </a:solidFill>
                <a:latin typeface="Calibri" panose="020F0502020204030204" pitchFamily="34" charset="0"/>
              </a:rPr>
              <a:t>došlo</a:t>
            </a:r>
            <a:r>
              <a:rPr lang="en-US" altLang="en-US" sz="1600" dirty="0">
                <a:solidFill>
                  <a:prstClr val="black"/>
                </a:solidFill>
                <a:latin typeface="Calibri" panose="020F0502020204030204" pitchFamily="34" charset="0"/>
              </a:rPr>
              <a:t> do </a:t>
            </a:r>
            <a:r>
              <a:rPr lang="en-US" altLang="en-US" sz="1600" dirty="0" err="1">
                <a:solidFill>
                  <a:prstClr val="black"/>
                </a:solidFill>
                <a:latin typeface="Calibri" panose="020F0502020204030204" pitchFamily="34" charset="0"/>
              </a:rPr>
              <a:t>pripreme</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projekta</a:t>
            </a:r>
            <a:r>
              <a:rPr lang="en-US" altLang="en-US" sz="1600" dirty="0">
                <a:solidFill>
                  <a:prstClr val="black"/>
                </a:solidFill>
                <a:latin typeface="Calibri" panose="020F0502020204030204" pitchFamily="34" charset="0"/>
              </a:rPr>
              <a:t> </a:t>
            </a:r>
          </a:p>
          <a:p>
            <a:pPr lvl="2" eaLnBrk="1" hangingPunct="1">
              <a:spcAft>
                <a:spcPts val="600"/>
              </a:spcAft>
              <a:buFont typeface="Arial" panose="020B0604020202020204" pitchFamily="34" charset="0"/>
              <a:buChar char="•"/>
            </a:pPr>
            <a:r>
              <a:rPr lang="en-US" altLang="en-US" sz="1600" dirty="0" err="1">
                <a:solidFill>
                  <a:prstClr val="black"/>
                </a:solidFill>
                <a:latin typeface="Calibri" panose="020F0502020204030204" pitchFamily="34" charset="0"/>
              </a:rPr>
              <a:t>Opisati</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ciljeve</a:t>
            </a:r>
            <a:r>
              <a:rPr lang="en-US" altLang="en-US" sz="1600" dirty="0">
                <a:solidFill>
                  <a:prstClr val="black"/>
                </a:solidFill>
                <a:latin typeface="Calibri" panose="020F0502020204030204" pitchFamily="34" charset="0"/>
              </a:rPr>
              <a:t> </a:t>
            </a:r>
            <a:r>
              <a:rPr lang="en-US" altLang="en-US" sz="1600" err="1">
                <a:solidFill>
                  <a:prstClr val="black"/>
                </a:solidFill>
                <a:latin typeface="Calibri" panose="020F0502020204030204" pitchFamily="34" charset="0"/>
              </a:rPr>
              <a:t>projekta</a:t>
            </a:r>
            <a:r>
              <a:rPr lang="en-US" altLang="en-US" sz="1600">
                <a:solidFill>
                  <a:prstClr val="black"/>
                </a:solidFill>
                <a:latin typeface="Calibri" panose="020F0502020204030204" pitchFamily="34" charset="0"/>
              </a:rPr>
              <a:t> </a:t>
            </a:r>
            <a:r>
              <a:rPr lang="sr-Latn-RS" altLang="en-US" sz="1600" smtClean="0">
                <a:solidFill>
                  <a:prstClr val="black"/>
                </a:solidFill>
                <a:latin typeface="Calibri" panose="020F0502020204030204" pitchFamily="34" charset="0"/>
              </a:rPr>
              <a:t>koji su navedeni u tabeli sekcije 1.1</a:t>
            </a:r>
            <a:endParaRPr lang="en-US" altLang="en-US" sz="1600" dirty="0">
              <a:solidFill>
                <a:prstClr val="black"/>
              </a:solidFill>
              <a:latin typeface="Calibri" panose="020F0502020204030204" pitchFamily="34" charset="0"/>
            </a:endParaRPr>
          </a:p>
          <a:p>
            <a:pPr lvl="2" eaLnBrk="1" hangingPunct="1">
              <a:spcAft>
                <a:spcPts val="600"/>
              </a:spcAft>
              <a:buFont typeface="Arial" panose="020B0604020202020204" pitchFamily="34" charset="0"/>
              <a:buChar char="•"/>
            </a:pPr>
            <a:r>
              <a:rPr lang="en-US" altLang="en-US" sz="1600" dirty="0" err="1">
                <a:solidFill>
                  <a:prstClr val="black"/>
                </a:solidFill>
                <a:latin typeface="Calibri" panose="020F0502020204030204" pitchFamily="34" charset="0"/>
              </a:rPr>
              <a:t>Opisati</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ključne</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zainteresovane</a:t>
            </a:r>
            <a:r>
              <a:rPr lang="en-US" altLang="en-US" sz="1600" dirty="0">
                <a:solidFill>
                  <a:prstClr val="black"/>
                </a:solidFill>
                <a:latin typeface="Calibri" panose="020F0502020204030204" pitchFamily="34" charset="0"/>
              </a:rPr>
              <a:t> </a:t>
            </a:r>
            <a:r>
              <a:rPr lang="en-US" altLang="en-US" sz="1600" dirty="0" err="1" smtClean="0">
                <a:solidFill>
                  <a:prstClr val="black"/>
                </a:solidFill>
                <a:latin typeface="Calibri" panose="020F0502020204030204" pitchFamily="34" charset="0"/>
              </a:rPr>
              <a:t>strane</a:t>
            </a:r>
            <a:endParaRPr lang="sr-Latn-RS" altLang="en-US" sz="1600" dirty="0" smtClean="0">
              <a:solidFill>
                <a:prstClr val="black"/>
              </a:solidFill>
              <a:latin typeface="Calibri" panose="020F0502020204030204" pitchFamily="34" charset="0"/>
            </a:endParaRPr>
          </a:p>
          <a:p>
            <a:pPr lvl="2" eaLnBrk="1" hangingPunct="1">
              <a:spcAft>
                <a:spcPts val="600"/>
              </a:spcAft>
              <a:buFont typeface="Arial" panose="020B0604020202020204" pitchFamily="34" charset="0"/>
              <a:buChar char="•"/>
            </a:pPr>
            <a:r>
              <a:rPr lang="sr-Latn-RS" altLang="en-US" sz="1600" dirty="0" smtClean="0">
                <a:solidFill>
                  <a:prstClr val="black"/>
                </a:solidFill>
                <a:latin typeface="Calibri" panose="020F0502020204030204" pitchFamily="34" charset="0"/>
              </a:rPr>
              <a:t>Ukratko opisati logiku intervencije</a:t>
            </a:r>
            <a:endParaRPr lang="en-US" altLang="en-US" sz="1600" dirty="0">
              <a:solidFill>
                <a:prstClr val="black"/>
              </a:solidFill>
              <a:latin typeface="Calibri" panose="020F0502020204030204" pitchFamily="34" charset="0"/>
            </a:endParaRPr>
          </a:p>
          <a:p>
            <a:pPr lvl="2" eaLnBrk="1" hangingPunct="1">
              <a:spcAft>
                <a:spcPts val="600"/>
              </a:spcAft>
              <a:buFont typeface="Arial" panose="020B0604020202020204" pitchFamily="34" charset="0"/>
              <a:buChar char="•"/>
            </a:pPr>
            <a:r>
              <a:rPr lang="en-US" altLang="en-US" sz="1600" dirty="0" err="1">
                <a:solidFill>
                  <a:prstClr val="black"/>
                </a:solidFill>
                <a:latin typeface="Calibri" panose="020F0502020204030204" pitchFamily="34" charset="0"/>
              </a:rPr>
              <a:t>Ukratko</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opisati</a:t>
            </a:r>
            <a:r>
              <a:rPr lang="en-US" altLang="en-US" sz="1600" dirty="0">
                <a:solidFill>
                  <a:prstClr val="black"/>
                </a:solidFill>
                <a:latin typeface="Calibri" panose="020F0502020204030204" pitchFamily="34" charset="0"/>
              </a:rPr>
              <a:t> tip </a:t>
            </a:r>
            <a:r>
              <a:rPr lang="en-US" altLang="en-US" sz="1600" dirty="0" err="1">
                <a:solidFill>
                  <a:prstClr val="black"/>
                </a:solidFill>
                <a:latin typeface="Calibri" panose="020F0502020204030204" pitchFamily="34" charset="0"/>
              </a:rPr>
              <a:t>aktivnosti</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koji</a:t>
            </a:r>
            <a:r>
              <a:rPr lang="en-US" altLang="en-US" sz="1600" dirty="0">
                <a:solidFill>
                  <a:prstClr val="black"/>
                </a:solidFill>
                <a:latin typeface="Calibri" panose="020F0502020204030204" pitchFamily="34" charset="0"/>
              </a:rPr>
              <a:t> je </a:t>
            </a:r>
            <a:r>
              <a:rPr lang="en-US" altLang="en-US" sz="1600" dirty="0" err="1" smtClean="0">
                <a:solidFill>
                  <a:prstClr val="black"/>
                </a:solidFill>
                <a:latin typeface="Calibri" panose="020F0502020204030204" pitchFamily="34" charset="0"/>
              </a:rPr>
              <a:t>predložen</a:t>
            </a:r>
            <a:endParaRPr lang="sr-Latn-RS" altLang="en-US" sz="1600" dirty="0" smtClean="0">
              <a:solidFill>
                <a:prstClr val="black"/>
              </a:solidFill>
              <a:latin typeface="Calibri" panose="020F0502020204030204" pitchFamily="34" charset="0"/>
            </a:endParaRPr>
          </a:p>
          <a:p>
            <a:pPr lvl="2" eaLnBrk="1" hangingPunct="1">
              <a:spcAft>
                <a:spcPts val="600"/>
              </a:spcAft>
              <a:buFont typeface="Arial" panose="020B0604020202020204" pitchFamily="34" charset="0"/>
              <a:buChar char="•"/>
            </a:pPr>
            <a:r>
              <a:rPr lang="sr-Latn-RS" altLang="en-US" sz="1600" dirty="0" smtClean="0">
                <a:solidFill>
                  <a:prstClr val="black"/>
                </a:solidFill>
                <a:latin typeface="Calibri" panose="020F0502020204030204" pitchFamily="34" charset="0"/>
              </a:rPr>
              <a:t>Odnos projekta prema horizontalnim pitanjima (</a:t>
            </a:r>
            <a:r>
              <a:rPr lang="sr-Latn-RS" altLang="en-US" sz="1600" i="1" dirty="0" err="1" smtClean="0">
                <a:solidFill>
                  <a:prstClr val="black"/>
                </a:solidFill>
                <a:latin typeface="Calibri" panose="020F0502020204030204" pitchFamily="34" charset="0"/>
              </a:rPr>
              <a:t>cross-cutting</a:t>
            </a:r>
            <a:r>
              <a:rPr lang="sr-Latn-RS" altLang="en-US" sz="1600" i="1" dirty="0" smtClean="0">
                <a:solidFill>
                  <a:prstClr val="black"/>
                </a:solidFill>
                <a:latin typeface="Calibri" panose="020F0502020204030204" pitchFamily="34" charset="0"/>
              </a:rPr>
              <a:t> </a:t>
            </a:r>
            <a:r>
              <a:rPr lang="sr-Latn-RS" altLang="en-US" sz="1600" i="1" dirty="0" err="1" smtClean="0">
                <a:solidFill>
                  <a:prstClr val="black"/>
                </a:solidFill>
                <a:latin typeface="Calibri" panose="020F0502020204030204" pitchFamily="34" charset="0"/>
              </a:rPr>
              <a:t>issues</a:t>
            </a:r>
            <a:r>
              <a:rPr lang="sr-Latn-RS" altLang="en-US" sz="1600" dirty="0" smtClean="0">
                <a:solidFill>
                  <a:prstClr val="black"/>
                </a:solidFill>
                <a:latin typeface="Calibri" panose="020F0502020204030204" pitchFamily="34" charset="0"/>
              </a:rPr>
              <a:t>)</a:t>
            </a:r>
            <a:endParaRPr lang="en-US" altLang="en-US" sz="1600" dirty="0">
              <a:solidFill>
                <a:prstClr val="black"/>
              </a:solidFill>
              <a:latin typeface="Calibri" panose="020F0502020204030204" pitchFamily="34" charset="0"/>
            </a:endParaRPr>
          </a:p>
          <a:p>
            <a:pPr lvl="2" eaLnBrk="1" hangingPunct="1">
              <a:spcAft>
                <a:spcPts val="600"/>
              </a:spcAft>
              <a:buFont typeface="Arial" panose="020B0604020202020204" pitchFamily="34" charset="0"/>
              <a:buChar char="•"/>
            </a:pPr>
            <a:r>
              <a:rPr lang="en-US" altLang="en-US" sz="1600" dirty="0" err="1">
                <a:solidFill>
                  <a:prstClr val="black"/>
                </a:solidFill>
                <a:latin typeface="Calibri" panose="020F0502020204030204" pitchFamily="34" charset="0"/>
              </a:rPr>
              <a:t>Opisati</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okvirni</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vremenski</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okvir</a:t>
            </a:r>
            <a:r>
              <a:rPr lang="en-US" altLang="en-US" sz="1600" dirty="0">
                <a:solidFill>
                  <a:prstClr val="black"/>
                </a:solidFill>
                <a:latin typeface="Calibri" panose="020F0502020204030204" pitchFamily="34" charset="0"/>
              </a:rPr>
              <a:t> </a:t>
            </a:r>
            <a:r>
              <a:rPr lang="en-US" altLang="en-US" sz="1600" err="1">
                <a:solidFill>
                  <a:prstClr val="black"/>
                </a:solidFill>
                <a:latin typeface="Calibri" panose="020F0502020204030204" pitchFamily="34" charset="0"/>
              </a:rPr>
              <a:t>za</a:t>
            </a:r>
            <a:r>
              <a:rPr lang="en-US" altLang="en-US" sz="1600">
                <a:solidFill>
                  <a:prstClr val="black"/>
                </a:solidFill>
                <a:latin typeface="Calibri" panose="020F0502020204030204" pitchFamily="34" charset="0"/>
              </a:rPr>
              <a:t> </a:t>
            </a:r>
            <a:r>
              <a:rPr lang="sr-Latn-RS" altLang="en-US" sz="1600" smtClean="0">
                <a:solidFill>
                  <a:prstClr val="black"/>
                </a:solidFill>
                <a:latin typeface="Calibri" panose="020F0502020204030204" pitchFamily="34" charset="0"/>
              </a:rPr>
              <a:t>sprovođenje projekta</a:t>
            </a:r>
            <a:endParaRPr lang="sr-Latn-RS" altLang="en-US" sz="16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32699590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77905" y="1165425"/>
            <a:ext cx="8830235" cy="4585871"/>
          </a:xfrm>
          <a:prstGeom prst="rect">
            <a:avLst/>
          </a:prstGeom>
          <a:noFill/>
        </p:spPr>
        <p:txBody>
          <a:bodyPr wrap="square">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076325" indent="-185738"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r-Latn-RS" altLang="en-US" b="1" dirty="0">
                <a:solidFill>
                  <a:srgbClr val="F0660D"/>
                </a:solidFill>
                <a:latin typeface="Calibri" panose="020F0502020204030204" pitchFamily="34" charset="0"/>
              </a:rPr>
              <a:t>DEO	A: REZIME </a:t>
            </a:r>
            <a:r>
              <a:rPr lang="sr-Latn-RS" altLang="en-US" b="1" dirty="0" smtClean="0">
                <a:solidFill>
                  <a:srgbClr val="F0660D"/>
                </a:solidFill>
                <a:latin typeface="Calibri" panose="020F0502020204030204" pitchFamily="34" charset="0"/>
              </a:rPr>
              <a:t>PROJEKTA</a:t>
            </a:r>
          </a:p>
          <a:p>
            <a:pPr eaLnBrk="1" hangingPunct="1"/>
            <a:endParaRPr lang="sr-Latn-RS" altLang="en-US" b="1" dirty="0">
              <a:solidFill>
                <a:srgbClr val="F0660D"/>
              </a:solidFill>
              <a:latin typeface="Calibri" panose="020F0502020204030204" pitchFamily="34" charset="0"/>
            </a:endParaRPr>
          </a:p>
          <a:p>
            <a:pPr eaLnBrk="1" hangingPunct="1"/>
            <a:r>
              <a:rPr lang="en-US" altLang="en-US" sz="1600" b="1" dirty="0" smtClean="0">
                <a:solidFill>
                  <a:prstClr val="black"/>
                </a:solidFill>
                <a:latin typeface="Calibri" panose="020F0502020204030204" pitchFamily="34" charset="0"/>
              </a:rPr>
              <a:t>1.3 </a:t>
            </a:r>
            <a:r>
              <a:rPr lang="en-US" altLang="en-US" sz="1600" b="1" dirty="0" err="1">
                <a:solidFill>
                  <a:prstClr val="black"/>
                </a:solidFill>
                <a:latin typeface="Calibri" panose="020F0502020204030204" pitchFamily="34" charset="0"/>
              </a:rPr>
              <a:t>Relevantnost</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projekta</a:t>
            </a:r>
            <a:r>
              <a:rPr lang="en-US" altLang="en-US" sz="1600" b="1" dirty="0">
                <a:solidFill>
                  <a:prstClr val="black"/>
                </a:solidFill>
                <a:latin typeface="Calibri" panose="020F0502020204030204" pitchFamily="34" charset="0"/>
              </a:rPr>
              <a:t> </a:t>
            </a:r>
            <a:r>
              <a:rPr lang="en-US" altLang="en-US" sz="1600" dirty="0">
                <a:solidFill>
                  <a:prstClr val="black"/>
                </a:solidFill>
                <a:latin typeface="Calibri" panose="020F0502020204030204" pitchFamily="34" charset="0"/>
              </a:rPr>
              <a:t>(</a:t>
            </a:r>
            <a:r>
              <a:rPr lang="en-US" altLang="en-US" sz="1600" dirty="0" err="1">
                <a:solidFill>
                  <a:prstClr val="black"/>
                </a:solidFill>
                <a:latin typeface="Calibri" panose="020F0502020204030204" pitchFamily="34" charset="0"/>
              </a:rPr>
              <a:t>maksimalno</a:t>
            </a:r>
            <a:r>
              <a:rPr lang="en-US" altLang="en-US" sz="1600" dirty="0">
                <a:solidFill>
                  <a:prstClr val="black"/>
                </a:solidFill>
                <a:latin typeface="Calibri" panose="020F0502020204030204" pitchFamily="34" charset="0"/>
              </a:rPr>
              <a:t> 3 </a:t>
            </a:r>
            <a:r>
              <a:rPr lang="en-US" altLang="en-US" sz="1600" dirty="0" err="1">
                <a:solidFill>
                  <a:prstClr val="black"/>
                </a:solidFill>
                <a:latin typeface="Calibri" panose="020F0502020204030204" pitchFamily="34" charset="0"/>
              </a:rPr>
              <a:t>strane</a:t>
            </a:r>
            <a:r>
              <a:rPr lang="en-US" altLang="en-US" sz="1600" dirty="0">
                <a:solidFill>
                  <a:prstClr val="black"/>
                </a:solidFill>
                <a:latin typeface="Calibri" panose="020F0502020204030204" pitchFamily="34" charset="0"/>
              </a:rPr>
              <a:t>)</a:t>
            </a:r>
          </a:p>
          <a:p>
            <a:pPr eaLnBrk="1" hangingPunct="1"/>
            <a:r>
              <a:rPr lang="en-US" altLang="en-US" sz="1600" b="1" dirty="0">
                <a:solidFill>
                  <a:prstClr val="black"/>
                </a:solidFill>
                <a:latin typeface="Calibri" panose="020F0502020204030204" pitchFamily="34" charset="0"/>
              </a:rPr>
              <a:t>1.3.1 </a:t>
            </a:r>
            <a:r>
              <a:rPr lang="en-US" altLang="en-US" sz="1600" b="1" dirty="0" err="1">
                <a:solidFill>
                  <a:prstClr val="black"/>
                </a:solidFill>
                <a:latin typeface="Calibri" panose="020F0502020204030204" pitchFamily="34" charset="0"/>
              </a:rPr>
              <a:t>Relevantnost</a:t>
            </a:r>
            <a:r>
              <a:rPr lang="en-US" altLang="en-US" sz="1600" b="1" dirty="0">
                <a:solidFill>
                  <a:prstClr val="black"/>
                </a:solidFill>
                <a:latin typeface="Calibri" panose="020F0502020204030204" pitchFamily="34" charset="0"/>
              </a:rPr>
              <a:t> u </a:t>
            </a:r>
            <a:r>
              <a:rPr lang="en-US" altLang="en-US" sz="1600" b="1" dirty="0" err="1">
                <a:solidFill>
                  <a:prstClr val="black"/>
                </a:solidFill>
                <a:latin typeface="Calibri" panose="020F0502020204030204" pitchFamily="34" charset="0"/>
              </a:rPr>
              <a:t>odnosu</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na</a:t>
            </a:r>
            <a:r>
              <a:rPr lang="en-US" altLang="en-US" sz="1600" b="1" dirty="0">
                <a:solidFill>
                  <a:prstClr val="black"/>
                </a:solidFill>
                <a:latin typeface="Calibri" panose="020F0502020204030204" pitchFamily="34" charset="0"/>
              </a:rPr>
              <a:t> </a:t>
            </a:r>
            <a:r>
              <a:rPr lang="en-US" altLang="en-US" sz="1600" b="1" dirty="0" err="1" smtClean="0">
                <a:solidFill>
                  <a:prstClr val="black"/>
                </a:solidFill>
                <a:latin typeface="Calibri" panose="020F0502020204030204" pitchFamily="34" charset="0"/>
              </a:rPr>
              <a:t>ciljeve</a:t>
            </a:r>
            <a:r>
              <a:rPr lang="sr-Latn-RS" altLang="en-US" sz="1600" b="1" dirty="0" smtClean="0">
                <a:solidFill>
                  <a:prstClr val="black"/>
                </a:solidFill>
                <a:latin typeface="Calibri" panose="020F0502020204030204" pitchFamily="34" charset="0"/>
              </a:rPr>
              <a:t>/sektore/teme/specifične prioritete</a:t>
            </a:r>
            <a:r>
              <a:rPr lang="en-US" altLang="en-US" sz="1600" b="1" dirty="0" smtClean="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poziva</a:t>
            </a:r>
            <a:endParaRPr lang="en-US" altLang="en-US" sz="1600" b="1" dirty="0">
              <a:solidFill>
                <a:prstClr val="black"/>
              </a:solidFill>
              <a:latin typeface="Calibri" panose="020F0502020204030204" pitchFamily="34" charset="0"/>
            </a:endParaRPr>
          </a:p>
          <a:p>
            <a:pPr marL="627063" lvl="3" indent="-358775" eaLnBrk="1" hangingPunct="1">
              <a:buFont typeface="+mj-lt"/>
              <a:buAutoNum type="romanUcPeriod"/>
            </a:pPr>
            <a:r>
              <a:rPr lang="en-US" altLang="en-US" sz="1600" dirty="0" err="1">
                <a:solidFill>
                  <a:prstClr val="black"/>
                </a:solidFill>
                <a:latin typeface="Calibri" panose="020F0502020204030204" pitchFamily="34" charset="0"/>
              </a:rPr>
              <a:t>Opisati</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relevantnost</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projekta</a:t>
            </a:r>
            <a:r>
              <a:rPr lang="en-US" altLang="en-US" sz="1600" dirty="0">
                <a:solidFill>
                  <a:prstClr val="black"/>
                </a:solidFill>
                <a:latin typeface="Calibri" panose="020F0502020204030204" pitchFamily="34" charset="0"/>
              </a:rPr>
              <a:t> u </a:t>
            </a:r>
            <a:r>
              <a:rPr lang="en-US" altLang="en-US" sz="1600" dirty="0" err="1">
                <a:solidFill>
                  <a:prstClr val="black"/>
                </a:solidFill>
                <a:latin typeface="Calibri" panose="020F0502020204030204" pitchFamily="34" charset="0"/>
              </a:rPr>
              <a:t>odnosu</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na</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ciljeve</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i</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prioritete</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poziva</a:t>
            </a:r>
            <a:endParaRPr lang="en-US" altLang="en-US" sz="1600" dirty="0">
              <a:solidFill>
                <a:prstClr val="black"/>
              </a:solidFill>
              <a:latin typeface="Calibri" panose="020F0502020204030204" pitchFamily="34" charset="0"/>
            </a:endParaRPr>
          </a:p>
          <a:p>
            <a:pPr marL="627063" lvl="3" indent="-358775" eaLnBrk="1" hangingPunct="1">
              <a:buFont typeface="+mj-lt"/>
              <a:buAutoNum type="romanUcPeriod"/>
            </a:pPr>
            <a:r>
              <a:rPr lang="en-US" altLang="en-US" sz="1600" dirty="0" err="1">
                <a:solidFill>
                  <a:prstClr val="black"/>
                </a:solidFill>
                <a:latin typeface="Calibri" panose="020F0502020204030204" pitchFamily="34" charset="0"/>
              </a:rPr>
              <a:t>Opisati</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relevantnost</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projekta</a:t>
            </a:r>
            <a:r>
              <a:rPr lang="en-US" altLang="en-US" sz="1600" dirty="0">
                <a:solidFill>
                  <a:prstClr val="black"/>
                </a:solidFill>
                <a:latin typeface="Calibri" panose="020F0502020204030204" pitchFamily="34" charset="0"/>
              </a:rPr>
              <a:t> u </a:t>
            </a:r>
            <a:r>
              <a:rPr lang="en-US" altLang="en-US" sz="1600" dirty="0" err="1">
                <a:solidFill>
                  <a:prstClr val="black"/>
                </a:solidFill>
                <a:latin typeface="Calibri" panose="020F0502020204030204" pitchFamily="34" charset="0"/>
              </a:rPr>
              <a:t>odnosu</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na</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specifične</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podteme</a:t>
            </a:r>
            <a:r>
              <a:rPr lang="en-US" altLang="en-US" sz="1600" dirty="0">
                <a:solidFill>
                  <a:prstClr val="black"/>
                </a:solidFill>
                <a:latin typeface="Calibri" panose="020F0502020204030204" pitchFamily="34" charset="0"/>
              </a:rPr>
              <a:t>/</a:t>
            </a:r>
            <a:r>
              <a:rPr lang="en-US" altLang="en-US" sz="1600" dirty="0" err="1">
                <a:solidFill>
                  <a:prstClr val="black"/>
                </a:solidFill>
                <a:latin typeface="Calibri" panose="020F0502020204030204" pitchFamily="34" charset="0"/>
              </a:rPr>
              <a:t>sektore</a:t>
            </a:r>
            <a:r>
              <a:rPr lang="en-US" altLang="en-US" sz="1600" dirty="0">
                <a:solidFill>
                  <a:prstClr val="black"/>
                </a:solidFill>
                <a:latin typeface="Calibri" panose="020F0502020204030204" pitchFamily="34" charset="0"/>
              </a:rPr>
              <a:t>/</a:t>
            </a:r>
            <a:r>
              <a:rPr lang="en-US" altLang="en-US" sz="1600" dirty="0" err="1">
                <a:solidFill>
                  <a:prstClr val="black"/>
                </a:solidFill>
                <a:latin typeface="Calibri" panose="020F0502020204030204" pitchFamily="34" charset="0"/>
              </a:rPr>
              <a:t>oblasti</a:t>
            </a:r>
            <a:endParaRPr lang="en-US" altLang="en-US" sz="1600" dirty="0">
              <a:solidFill>
                <a:prstClr val="black"/>
              </a:solidFill>
              <a:latin typeface="Calibri" panose="020F0502020204030204" pitchFamily="34" charset="0"/>
            </a:endParaRPr>
          </a:p>
          <a:p>
            <a:pPr marL="627063" lvl="3" indent="-358775" eaLnBrk="1" hangingPunct="1">
              <a:buFont typeface="+mj-lt"/>
              <a:buAutoNum type="romanUcPeriod"/>
            </a:pPr>
            <a:r>
              <a:rPr lang="en-US" altLang="en-US" sz="1600" dirty="0" err="1">
                <a:solidFill>
                  <a:prstClr val="black"/>
                </a:solidFill>
                <a:latin typeface="Calibri" panose="020F0502020204030204" pitchFamily="34" charset="0"/>
              </a:rPr>
              <a:t>Opisati</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koje</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specifične</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rezultate</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navedene</a:t>
            </a:r>
            <a:r>
              <a:rPr lang="en-US" altLang="en-US" sz="1600" dirty="0">
                <a:solidFill>
                  <a:prstClr val="black"/>
                </a:solidFill>
                <a:latin typeface="Calibri" panose="020F0502020204030204" pitchFamily="34" charset="0"/>
              </a:rPr>
              <a:t> u </a:t>
            </a:r>
            <a:r>
              <a:rPr lang="en-US" altLang="en-US" sz="1600" dirty="0" err="1">
                <a:solidFill>
                  <a:prstClr val="black"/>
                </a:solidFill>
                <a:latin typeface="Calibri" panose="020F0502020204030204" pitchFamily="34" charset="0"/>
              </a:rPr>
              <a:t>Uputstvu</a:t>
            </a:r>
            <a:r>
              <a:rPr lang="en-US" altLang="en-US" sz="1600" dirty="0">
                <a:solidFill>
                  <a:prstClr val="black"/>
                </a:solidFill>
                <a:latin typeface="Calibri" panose="020F0502020204030204" pitchFamily="34" charset="0"/>
              </a:rPr>
              <a:t> za </a:t>
            </a:r>
            <a:r>
              <a:rPr lang="en-US" altLang="en-US" sz="1600" dirty="0" err="1">
                <a:solidFill>
                  <a:prstClr val="black"/>
                </a:solidFill>
                <a:latin typeface="Calibri" panose="020F0502020204030204" pitchFamily="34" charset="0"/>
              </a:rPr>
              <a:t>aplikante</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će</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projekat</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tretirati</a:t>
            </a:r>
            <a:endParaRPr lang="en-US" altLang="en-US" sz="1600" dirty="0">
              <a:solidFill>
                <a:prstClr val="black"/>
              </a:solidFill>
              <a:latin typeface="Calibri" panose="020F0502020204030204" pitchFamily="34" charset="0"/>
            </a:endParaRPr>
          </a:p>
          <a:p>
            <a:pPr eaLnBrk="1" hangingPunct="1"/>
            <a:r>
              <a:rPr lang="en-US" altLang="en-US" sz="1600" b="1" dirty="0">
                <a:solidFill>
                  <a:prstClr val="black"/>
                </a:solidFill>
                <a:latin typeface="Calibri" panose="020F0502020204030204" pitchFamily="34" charset="0"/>
              </a:rPr>
              <a:t>1.3.2 </a:t>
            </a:r>
            <a:r>
              <a:rPr lang="en-US" altLang="en-US" sz="1600" b="1" dirty="0" err="1">
                <a:solidFill>
                  <a:prstClr val="black"/>
                </a:solidFill>
                <a:latin typeface="Calibri" panose="020F0502020204030204" pitchFamily="34" charset="0"/>
              </a:rPr>
              <a:t>Relevantnost</a:t>
            </a:r>
            <a:r>
              <a:rPr lang="en-US" altLang="en-US" sz="1600" b="1" dirty="0">
                <a:solidFill>
                  <a:prstClr val="black"/>
                </a:solidFill>
                <a:latin typeface="Calibri" panose="020F0502020204030204" pitchFamily="34" charset="0"/>
              </a:rPr>
              <a:t> u </a:t>
            </a:r>
            <a:r>
              <a:rPr lang="en-US" altLang="en-US" sz="1600" b="1" dirty="0" err="1">
                <a:solidFill>
                  <a:prstClr val="black"/>
                </a:solidFill>
                <a:latin typeface="Calibri" panose="020F0502020204030204" pitchFamily="34" charset="0"/>
              </a:rPr>
              <a:t>odnosu</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na</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specifične</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potrebe</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i</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poteškoće</a:t>
            </a:r>
            <a:r>
              <a:rPr lang="en-US" altLang="en-US" sz="1600" b="1" dirty="0">
                <a:solidFill>
                  <a:prstClr val="black"/>
                </a:solidFill>
                <a:latin typeface="Calibri" panose="020F0502020204030204" pitchFamily="34" charset="0"/>
              </a:rPr>
              <a:t> u </a:t>
            </a:r>
            <a:r>
              <a:rPr lang="en-US" altLang="en-US" sz="1600" b="1" dirty="0" err="1">
                <a:solidFill>
                  <a:prstClr val="black"/>
                </a:solidFill>
                <a:latin typeface="Calibri" panose="020F0502020204030204" pitchFamily="34" charset="0"/>
              </a:rPr>
              <a:t>ciljanim</a:t>
            </a:r>
            <a:r>
              <a:rPr lang="sr-Latn-R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zemljama</a:t>
            </a:r>
            <a:r>
              <a:rPr lang="en-US" altLang="en-US" sz="1600" b="1" dirty="0">
                <a:solidFill>
                  <a:prstClr val="black"/>
                </a:solidFill>
                <a:latin typeface="Calibri" panose="020F0502020204030204" pitchFamily="34" charset="0"/>
              </a:rPr>
              <a:t>/</a:t>
            </a:r>
            <a:r>
              <a:rPr lang="en-US" altLang="en-US" sz="1600" b="1" dirty="0" err="1">
                <a:solidFill>
                  <a:prstClr val="black"/>
                </a:solidFill>
                <a:latin typeface="Calibri" panose="020F0502020204030204" pitchFamily="34" charset="0"/>
              </a:rPr>
              <a:t>regionima</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i</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relevantnim</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sektorima</a:t>
            </a:r>
            <a:endParaRPr lang="en-US" altLang="en-US" sz="1600" b="1" dirty="0">
              <a:solidFill>
                <a:prstClr val="black"/>
              </a:solidFill>
              <a:latin typeface="Calibri" panose="020F0502020204030204" pitchFamily="34" charset="0"/>
            </a:endParaRPr>
          </a:p>
          <a:p>
            <a:pPr marL="627063" indent="-358775" eaLnBrk="1" hangingPunct="1">
              <a:buFont typeface="+mj-lt"/>
              <a:buAutoNum type="romanUcPeriod"/>
            </a:pPr>
            <a:r>
              <a:rPr lang="en-US" altLang="en-US" sz="1600" dirty="0" err="1">
                <a:solidFill>
                  <a:prstClr val="black"/>
                </a:solidFill>
                <a:latin typeface="Calibri" panose="020F0502020204030204" pitchFamily="34" charset="0"/>
              </a:rPr>
              <a:t>Jasno</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opisati</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postojeće</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stanje</a:t>
            </a:r>
            <a:r>
              <a:rPr lang="en-US" altLang="en-US" sz="1600" dirty="0">
                <a:solidFill>
                  <a:prstClr val="black"/>
                </a:solidFill>
                <a:latin typeface="Calibri" panose="020F0502020204030204" pitchFamily="34" charset="0"/>
              </a:rPr>
              <a:t> u </a:t>
            </a:r>
            <a:r>
              <a:rPr lang="en-US" altLang="en-US" sz="1600" dirty="0" err="1">
                <a:solidFill>
                  <a:prstClr val="black"/>
                </a:solidFill>
                <a:latin typeface="Calibri" panose="020F0502020204030204" pitchFamily="34" charset="0"/>
              </a:rPr>
              <a:t>zemlji</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regionima</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i</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sektorima</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kvantifikovati</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što</a:t>
            </a:r>
            <a:r>
              <a:rPr lang="en-US" altLang="en-US" sz="1600" dirty="0">
                <a:solidFill>
                  <a:prstClr val="black"/>
                </a:solidFill>
                <a:latin typeface="Calibri" panose="020F0502020204030204" pitchFamily="34" charset="0"/>
              </a:rPr>
              <a:t> je </a:t>
            </a:r>
            <a:r>
              <a:rPr lang="en-US" altLang="en-US" sz="1600" dirty="0" err="1">
                <a:solidFill>
                  <a:prstClr val="black"/>
                </a:solidFill>
                <a:latin typeface="Calibri" panose="020F0502020204030204" pitchFamily="34" charset="0"/>
              </a:rPr>
              <a:t>više</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moguće</a:t>
            </a:r>
            <a:r>
              <a:rPr lang="en-US" altLang="en-US" sz="1600" dirty="0">
                <a:solidFill>
                  <a:prstClr val="black"/>
                </a:solidFill>
                <a:latin typeface="Calibri" panose="020F0502020204030204" pitchFamily="34" charset="0"/>
              </a:rPr>
              <a:t>)</a:t>
            </a:r>
          </a:p>
          <a:p>
            <a:pPr marL="627063" indent="-358775" eaLnBrk="1" hangingPunct="1">
              <a:buFont typeface="+mj-lt"/>
              <a:buAutoNum type="romanUcPeriod"/>
            </a:pPr>
            <a:r>
              <a:rPr lang="en-US" altLang="en-US" sz="1600" dirty="0" err="1">
                <a:solidFill>
                  <a:prstClr val="black"/>
                </a:solidFill>
                <a:latin typeface="Calibri" panose="020F0502020204030204" pitchFamily="34" charset="0"/>
              </a:rPr>
              <a:t>Predstaviti</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detaljnu</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analizu</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problema</a:t>
            </a:r>
            <a:endParaRPr lang="en-US" altLang="en-US" sz="1600" dirty="0">
              <a:solidFill>
                <a:prstClr val="black"/>
              </a:solidFill>
              <a:latin typeface="Calibri" panose="020F0502020204030204" pitchFamily="34" charset="0"/>
            </a:endParaRPr>
          </a:p>
          <a:p>
            <a:pPr marL="627063" indent="-358775" eaLnBrk="1" hangingPunct="1">
              <a:buFont typeface="+mj-lt"/>
              <a:buAutoNum type="romanUcPeriod"/>
            </a:pPr>
            <a:r>
              <a:rPr lang="en-US" altLang="en-US" sz="1600" dirty="0" err="1">
                <a:solidFill>
                  <a:prstClr val="black"/>
                </a:solidFill>
                <a:latin typeface="Calibri" panose="020F0502020204030204" pitchFamily="34" charset="0"/>
              </a:rPr>
              <a:t>Pozvati</a:t>
            </a:r>
            <a:r>
              <a:rPr lang="en-US" altLang="en-US" sz="1600" dirty="0">
                <a:solidFill>
                  <a:prstClr val="black"/>
                </a:solidFill>
                <a:latin typeface="Calibri" panose="020F0502020204030204" pitchFamily="34" charset="0"/>
              </a:rPr>
              <a:t> se </a:t>
            </a:r>
            <a:r>
              <a:rPr lang="en-US" altLang="en-US" sz="1600" dirty="0" err="1">
                <a:solidFill>
                  <a:prstClr val="black"/>
                </a:solidFill>
                <a:latin typeface="Calibri" panose="020F0502020204030204" pitchFamily="34" charset="0"/>
              </a:rPr>
              <a:t>na</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relevantne</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postojeće</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planove</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i</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strategije</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i</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opisati</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kako</a:t>
            </a:r>
            <a:r>
              <a:rPr lang="en-US" altLang="en-US" sz="1600" dirty="0">
                <a:solidFill>
                  <a:prstClr val="black"/>
                </a:solidFill>
                <a:latin typeface="Calibri" panose="020F0502020204030204" pitchFamily="34" charset="0"/>
              </a:rPr>
              <a:t> se </a:t>
            </a:r>
            <a:r>
              <a:rPr lang="en-US" altLang="en-US" sz="1600" dirty="0" err="1">
                <a:solidFill>
                  <a:prstClr val="black"/>
                </a:solidFill>
                <a:latin typeface="Calibri" panose="020F0502020204030204" pitchFamily="34" charset="0"/>
              </a:rPr>
              <a:t>projekat</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odnosi</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prema</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tim</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planovima</a:t>
            </a:r>
            <a:endParaRPr lang="en-US" altLang="en-US" sz="1600" dirty="0">
              <a:solidFill>
                <a:prstClr val="black"/>
              </a:solidFill>
              <a:latin typeface="Calibri" panose="020F0502020204030204" pitchFamily="34" charset="0"/>
            </a:endParaRPr>
          </a:p>
          <a:p>
            <a:pPr marL="627063" indent="-358775" eaLnBrk="1" hangingPunct="1">
              <a:buFont typeface="+mj-lt"/>
              <a:buAutoNum type="romanUcPeriod"/>
            </a:pPr>
            <a:r>
              <a:rPr lang="en-US" altLang="en-US" sz="1600" dirty="0" err="1">
                <a:solidFill>
                  <a:prstClr val="black"/>
                </a:solidFill>
                <a:latin typeface="Calibri" panose="020F0502020204030204" pitchFamily="34" charset="0"/>
              </a:rPr>
              <a:t>Ako</a:t>
            </a:r>
            <a:r>
              <a:rPr lang="en-US" altLang="en-US" sz="1600" dirty="0">
                <a:solidFill>
                  <a:prstClr val="black"/>
                </a:solidFill>
                <a:latin typeface="Calibri" panose="020F0502020204030204" pitchFamily="34" charset="0"/>
              </a:rPr>
              <a:t> je </a:t>
            </a:r>
            <a:r>
              <a:rPr lang="en-US" altLang="en-US" sz="1600" dirty="0" err="1">
                <a:solidFill>
                  <a:prstClr val="black"/>
                </a:solidFill>
                <a:latin typeface="Calibri" panose="020F0502020204030204" pitchFamily="34" charset="0"/>
              </a:rPr>
              <a:t>projekat</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nastavak</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prethodnog</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projekta</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opisati</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kako</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će</a:t>
            </a:r>
            <a:r>
              <a:rPr lang="en-US" altLang="en-US" sz="1600" dirty="0">
                <a:solidFill>
                  <a:prstClr val="black"/>
                </a:solidFill>
                <a:latin typeface="Calibri" panose="020F0502020204030204" pitchFamily="34" charset="0"/>
              </a:rPr>
              <a:t> on da se </a:t>
            </a:r>
            <a:r>
              <a:rPr lang="en-US" altLang="en-US" sz="1600" dirty="0" err="1">
                <a:solidFill>
                  <a:prstClr val="black"/>
                </a:solidFill>
                <a:latin typeface="Calibri" panose="020F0502020204030204" pitchFamily="34" charset="0"/>
              </a:rPr>
              <a:t>nadgradi</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na</a:t>
            </a:r>
            <a:r>
              <a:rPr lang="en-US" altLang="en-US" sz="1600" dirty="0">
                <a:solidFill>
                  <a:prstClr val="black"/>
                </a:solidFill>
                <a:latin typeface="Calibri" panose="020F0502020204030204" pitchFamily="34" charset="0"/>
              </a:rPr>
              <a:t> </a:t>
            </a:r>
            <a:r>
              <a:rPr lang="en-US" altLang="en-US" sz="1600" dirty="0" err="1" smtClean="0">
                <a:solidFill>
                  <a:prstClr val="black"/>
                </a:solidFill>
                <a:latin typeface="Calibri" panose="020F0502020204030204" pitchFamily="34" charset="0"/>
              </a:rPr>
              <a:t>rezultat</a:t>
            </a:r>
            <a:r>
              <a:rPr lang="sr-Latn-RS" altLang="en-US" sz="1600" dirty="0" smtClean="0">
                <a:solidFill>
                  <a:prstClr val="black"/>
                </a:solidFill>
                <a:latin typeface="Calibri" panose="020F0502020204030204" pitchFamily="34" charset="0"/>
              </a:rPr>
              <a:t>e</a:t>
            </a:r>
            <a:r>
              <a:rPr lang="en-US" altLang="en-US" sz="1600" dirty="0" smtClean="0">
                <a:solidFill>
                  <a:prstClr val="black"/>
                </a:solidFill>
                <a:latin typeface="Calibri" panose="020F0502020204030204" pitchFamily="34" charset="0"/>
              </a:rPr>
              <a:t> </a:t>
            </a:r>
            <a:r>
              <a:rPr lang="en-US" altLang="en-US" sz="1600" dirty="0">
                <a:solidFill>
                  <a:prstClr val="black"/>
                </a:solidFill>
                <a:latin typeface="Calibri" panose="020F0502020204030204" pitchFamily="34" charset="0"/>
              </a:rPr>
              <a:t>tog </a:t>
            </a:r>
            <a:r>
              <a:rPr lang="en-US" altLang="en-US" sz="1600" dirty="0" err="1">
                <a:solidFill>
                  <a:prstClr val="black"/>
                </a:solidFill>
                <a:latin typeface="Calibri" panose="020F0502020204030204" pitchFamily="34" charset="0"/>
              </a:rPr>
              <a:t>prethodnog</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projekta</a:t>
            </a:r>
            <a:endParaRPr lang="en-US" altLang="en-US" sz="1600" dirty="0">
              <a:solidFill>
                <a:prstClr val="black"/>
              </a:solidFill>
              <a:latin typeface="Calibri" panose="020F0502020204030204" pitchFamily="34" charset="0"/>
            </a:endParaRPr>
          </a:p>
          <a:p>
            <a:pPr marL="627063" indent="-358775" eaLnBrk="1" hangingPunct="1">
              <a:buFont typeface="+mj-lt"/>
              <a:buAutoNum type="romanUcPeriod"/>
            </a:pPr>
            <a:r>
              <a:rPr lang="en-US" altLang="en-US" sz="1600" dirty="0" err="1">
                <a:solidFill>
                  <a:prstClr val="black"/>
                </a:solidFill>
                <a:latin typeface="Calibri" panose="020F0502020204030204" pitchFamily="34" charset="0"/>
              </a:rPr>
              <a:t>Ako</a:t>
            </a:r>
            <a:r>
              <a:rPr lang="en-US" altLang="en-US" sz="1600" dirty="0">
                <a:solidFill>
                  <a:prstClr val="black"/>
                </a:solidFill>
                <a:latin typeface="Calibri" panose="020F0502020204030204" pitchFamily="34" charset="0"/>
              </a:rPr>
              <a:t> je </a:t>
            </a:r>
            <a:r>
              <a:rPr lang="en-US" altLang="en-US" sz="1600" dirty="0" err="1">
                <a:solidFill>
                  <a:prstClr val="black"/>
                </a:solidFill>
                <a:latin typeface="Calibri" panose="020F0502020204030204" pitchFamily="34" charset="0"/>
              </a:rPr>
              <a:t>projekat</a:t>
            </a:r>
            <a:r>
              <a:rPr lang="en-US" altLang="en-US" sz="1600" dirty="0">
                <a:solidFill>
                  <a:prstClr val="black"/>
                </a:solidFill>
                <a:latin typeface="Calibri" panose="020F0502020204030204" pitchFamily="34" charset="0"/>
              </a:rPr>
              <a:t> </a:t>
            </a:r>
            <a:r>
              <a:rPr lang="en-US" altLang="en-US" sz="1600" dirty="0" smtClean="0">
                <a:solidFill>
                  <a:prstClr val="black"/>
                </a:solidFill>
                <a:latin typeface="Calibri" panose="020F0502020204030204" pitchFamily="34" charset="0"/>
              </a:rPr>
              <a:t>d</a:t>
            </a:r>
            <a:r>
              <a:rPr lang="sr-Latn-RS" altLang="en-US" sz="1600" dirty="0">
                <a:solidFill>
                  <a:prstClr val="black"/>
                </a:solidFill>
                <a:latin typeface="Calibri" panose="020F0502020204030204" pitchFamily="34" charset="0"/>
              </a:rPr>
              <a:t>e</a:t>
            </a:r>
            <a:r>
              <a:rPr lang="en-US" altLang="en-US" sz="1600" dirty="0" smtClean="0">
                <a:solidFill>
                  <a:prstClr val="black"/>
                </a:solidFill>
                <a:latin typeface="Calibri" panose="020F0502020204030204" pitchFamily="34" charset="0"/>
              </a:rPr>
              <a:t>o </a:t>
            </a:r>
            <a:r>
              <a:rPr lang="en-US" altLang="en-US" sz="1600" dirty="0" err="1">
                <a:solidFill>
                  <a:prstClr val="black"/>
                </a:solidFill>
                <a:latin typeface="Calibri" panose="020F0502020204030204" pitchFamily="34" charset="0"/>
              </a:rPr>
              <a:t>većeg</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programa</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jasno</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objasniti</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kako</a:t>
            </a:r>
            <a:r>
              <a:rPr lang="en-US" altLang="en-US" sz="1600" dirty="0">
                <a:solidFill>
                  <a:prstClr val="black"/>
                </a:solidFill>
                <a:latin typeface="Calibri" panose="020F0502020204030204" pitchFamily="34" charset="0"/>
              </a:rPr>
              <a:t> se on</a:t>
            </a:r>
            <a:r>
              <a:rPr lang="sr-Latn-R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uklapa</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ili</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koordiniše</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sa</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ostatkom</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programa</a:t>
            </a:r>
            <a:endParaRPr lang="sr-Latn-RS" altLang="en-US" sz="1600" dirty="0">
              <a:solidFill>
                <a:prstClr val="black"/>
              </a:solidFill>
              <a:latin typeface="Calibri" panose="020F0502020204030204" pitchFamily="34" charset="0"/>
            </a:endParaRPr>
          </a:p>
          <a:p>
            <a:pPr marL="627063" indent="-358775" eaLnBrk="1" hangingPunct="1">
              <a:buFont typeface="+mj-lt"/>
              <a:buAutoNum type="romanUcPeriod"/>
            </a:pPr>
            <a:r>
              <a:rPr lang="en-US" altLang="en-US" sz="1600" dirty="0" err="1">
                <a:solidFill>
                  <a:prstClr val="black"/>
                </a:solidFill>
                <a:latin typeface="Calibri" panose="020F0502020204030204" pitchFamily="34" charset="0"/>
              </a:rPr>
              <a:t>Opisati</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potencijalne</a:t>
            </a:r>
            <a:r>
              <a:rPr lang="sr-Latn-R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sinergije</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sa</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drugim</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inicijativama</a:t>
            </a:r>
            <a:r>
              <a:rPr lang="en-US" altLang="en-US" sz="1600" dirty="0">
                <a:solidFill>
                  <a:prstClr val="black"/>
                </a:solidFill>
                <a:latin typeface="Calibri" panose="020F0502020204030204" pitchFamily="34" charset="0"/>
              </a:rPr>
              <a:t>, a </a:t>
            </a:r>
            <a:r>
              <a:rPr lang="en-US" altLang="en-US" sz="1600" dirty="0" err="1">
                <a:solidFill>
                  <a:prstClr val="black"/>
                </a:solidFill>
                <a:latin typeface="Calibri" panose="020F0502020204030204" pitchFamily="34" charset="0"/>
              </a:rPr>
              <a:t>naročito</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inicijativama</a:t>
            </a:r>
            <a:r>
              <a:rPr lang="en-US" altLang="en-US" sz="1600" dirty="0">
                <a:solidFill>
                  <a:prstClr val="black"/>
                </a:solidFill>
                <a:latin typeface="Calibri" panose="020F0502020204030204" pitchFamily="34" charset="0"/>
              </a:rPr>
              <a:t> EU</a:t>
            </a:r>
          </a:p>
        </p:txBody>
      </p:sp>
    </p:spTree>
    <p:extLst>
      <p:ext uri="{BB962C8B-B14F-4D97-AF65-F5344CB8AC3E}">
        <p14:creationId xmlns:p14="http://schemas.microsoft.com/office/powerpoint/2010/main" val="841777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9350" y="1232644"/>
            <a:ext cx="8459787" cy="4293483"/>
          </a:xfrm>
          <a:prstGeom prst="rect">
            <a:avLst/>
          </a:prstGeom>
          <a:noFill/>
        </p:spPr>
        <p:txBody>
          <a:bodyPr>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pPr>
            <a:r>
              <a:rPr lang="sr-Latn-RS" altLang="en-US" b="1" dirty="0">
                <a:solidFill>
                  <a:srgbClr val="F0660D"/>
                </a:solidFill>
                <a:latin typeface="Calibri" panose="020F0502020204030204" pitchFamily="34" charset="0"/>
              </a:rPr>
              <a:t>DEO	A: REZIME </a:t>
            </a:r>
            <a:r>
              <a:rPr lang="sr-Latn-RS" altLang="en-US" b="1" dirty="0" smtClean="0">
                <a:solidFill>
                  <a:srgbClr val="F0660D"/>
                </a:solidFill>
                <a:latin typeface="Calibri" panose="020F0502020204030204" pitchFamily="34" charset="0"/>
              </a:rPr>
              <a:t>PROJEKTA</a:t>
            </a:r>
          </a:p>
          <a:p>
            <a:pPr eaLnBrk="1" hangingPunct="1">
              <a:spcAft>
                <a:spcPts val="600"/>
              </a:spcAft>
            </a:pPr>
            <a:endParaRPr lang="sr-Latn-RS" altLang="en-US" b="1" dirty="0">
              <a:solidFill>
                <a:prstClr val="black"/>
              </a:solidFill>
              <a:latin typeface="Calibri" panose="020F0502020204030204" pitchFamily="34" charset="0"/>
            </a:endParaRPr>
          </a:p>
          <a:p>
            <a:pPr eaLnBrk="1" hangingPunct="1">
              <a:spcAft>
                <a:spcPts val="600"/>
              </a:spcAft>
            </a:pPr>
            <a:r>
              <a:rPr lang="en-US" altLang="en-US" sz="1600" b="1" dirty="0">
                <a:solidFill>
                  <a:prstClr val="black"/>
                </a:solidFill>
                <a:latin typeface="Calibri" panose="020F0502020204030204" pitchFamily="34" charset="0"/>
              </a:rPr>
              <a:t>1.3.3 </a:t>
            </a:r>
            <a:r>
              <a:rPr lang="en-US" altLang="en-US" sz="1600" b="1" dirty="0" err="1">
                <a:solidFill>
                  <a:prstClr val="black"/>
                </a:solidFill>
                <a:latin typeface="Calibri" panose="020F0502020204030204" pitchFamily="34" charset="0"/>
              </a:rPr>
              <a:t>Opisati</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i</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definisati</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ciljne</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grupe</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i</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krajnje</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korisnike</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njihove</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potrebe</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i</a:t>
            </a:r>
            <a:r>
              <a:rPr lang="sr-Latn-R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poteškoće</a:t>
            </a:r>
            <a:r>
              <a:rPr lang="sr-Latn-RS" altLang="en-US" sz="1600" b="1" dirty="0">
                <a:solidFill>
                  <a:prstClr val="black"/>
                </a:solidFill>
                <a:latin typeface="Calibri" panose="020F0502020204030204" pitchFamily="34" charset="0"/>
              </a:rPr>
              <a:t> i </a:t>
            </a:r>
            <a:r>
              <a:rPr lang="en-US" altLang="en-US" sz="1600" b="1" dirty="0" err="1">
                <a:solidFill>
                  <a:prstClr val="black"/>
                </a:solidFill>
                <a:latin typeface="Calibri" panose="020F0502020204030204" pitchFamily="34" charset="0"/>
              </a:rPr>
              <a:t>objasniti</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kako</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će</a:t>
            </a:r>
            <a:r>
              <a:rPr lang="en-US" altLang="en-US" sz="1600" b="1" dirty="0">
                <a:solidFill>
                  <a:prstClr val="black"/>
                </a:solidFill>
                <a:latin typeface="Calibri" panose="020F0502020204030204" pitchFamily="34" charset="0"/>
              </a:rPr>
              <a:t> se </a:t>
            </a:r>
            <a:r>
              <a:rPr lang="en-US" altLang="en-US" sz="1600" b="1" dirty="0" err="1">
                <a:solidFill>
                  <a:prstClr val="black"/>
                </a:solidFill>
                <a:latin typeface="Calibri" panose="020F0502020204030204" pitchFamily="34" charset="0"/>
              </a:rPr>
              <a:t>projekat</a:t>
            </a:r>
            <a:r>
              <a:rPr lang="en-US" altLang="en-US" sz="1600" b="1" dirty="0">
                <a:solidFill>
                  <a:prstClr val="black"/>
                </a:solidFill>
                <a:latin typeface="Calibri" panose="020F0502020204030204" pitchFamily="34" charset="0"/>
              </a:rPr>
              <a:t> time </a:t>
            </a:r>
            <a:r>
              <a:rPr lang="en-US" altLang="en-US" sz="1600" b="1" dirty="0" err="1">
                <a:solidFill>
                  <a:prstClr val="black"/>
                </a:solidFill>
                <a:latin typeface="Calibri" panose="020F0502020204030204" pitchFamily="34" charset="0"/>
              </a:rPr>
              <a:t>baviti</a:t>
            </a:r>
            <a:endParaRPr lang="en-US" altLang="en-US" sz="1600" b="1" dirty="0">
              <a:solidFill>
                <a:prstClr val="black"/>
              </a:solidFill>
              <a:latin typeface="Calibri" panose="020F0502020204030204" pitchFamily="34" charset="0"/>
            </a:endParaRPr>
          </a:p>
          <a:p>
            <a:pPr indent="-334963" eaLnBrk="1" hangingPunct="1">
              <a:spcAft>
                <a:spcPts val="600"/>
              </a:spcAft>
              <a:buFont typeface="+mj-lt"/>
              <a:buAutoNum type="romanUcPeriod"/>
            </a:pPr>
            <a:r>
              <a:rPr lang="en-US" altLang="en-US" sz="1600" dirty="0" err="1">
                <a:solidFill>
                  <a:prstClr val="black"/>
                </a:solidFill>
                <a:latin typeface="Calibri" panose="020F0502020204030204" pitchFamily="34" charset="0"/>
              </a:rPr>
              <a:t>Dati</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opis</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svake</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ciljne</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grupe</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i</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grupe</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krajnjih</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korisnika</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kvantifikovati</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gdje</a:t>
            </a:r>
            <a:r>
              <a:rPr lang="en-US" altLang="en-US" sz="1600" dirty="0">
                <a:solidFill>
                  <a:prstClr val="black"/>
                </a:solidFill>
                <a:latin typeface="Calibri" panose="020F0502020204030204" pitchFamily="34" charset="0"/>
              </a:rPr>
              <a:t> je </a:t>
            </a:r>
            <a:r>
              <a:rPr lang="en-US" altLang="en-US" sz="1600" dirty="0" err="1">
                <a:solidFill>
                  <a:prstClr val="black"/>
                </a:solidFill>
                <a:latin typeface="Calibri" panose="020F0502020204030204" pitchFamily="34" charset="0"/>
              </a:rPr>
              <a:t>moguće</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uključujući</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i</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kriterijume</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odabira</a:t>
            </a:r>
            <a:endParaRPr lang="en-US" altLang="en-US" sz="1600" dirty="0">
              <a:solidFill>
                <a:prstClr val="black"/>
              </a:solidFill>
              <a:latin typeface="Calibri" panose="020F0502020204030204" pitchFamily="34" charset="0"/>
            </a:endParaRPr>
          </a:p>
          <a:p>
            <a:pPr indent="-334963" eaLnBrk="1" hangingPunct="1">
              <a:spcAft>
                <a:spcPts val="600"/>
              </a:spcAft>
              <a:buFont typeface="+mj-lt"/>
              <a:buAutoNum type="romanUcPeriod"/>
            </a:pPr>
            <a:r>
              <a:rPr lang="en-US" altLang="en-US" sz="1600" dirty="0" err="1">
                <a:solidFill>
                  <a:prstClr val="black"/>
                </a:solidFill>
                <a:latin typeface="Calibri" panose="020F0502020204030204" pitchFamily="34" charset="0"/>
              </a:rPr>
              <a:t>Identifikovati</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potrebe</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i</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poteškoće</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svake</a:t>
            </a:r>
            <a:r>
              <a:rPr lang="en-US" altLang="en-US" sz="1600" dirty="0">
                <a:solidFill>
                  <a:prstClr val="black"/>
                </a:solidFill>
                <a:latin typeface="Calibri" panose="020F0502020204030204" pitchFamily="34" charset="0"/>
              </a:rPr>
              <a:t> od </a:t>
            </a:r>
            <a:r>
              <a:rPr lang="en-US" altLang="en-US" sz="1600" dirty="0" err="1">
                <a:solidFill>
                  <a:prstClr val="black"/>
                </a:solidFill>
                <a:latin typeface="Calibri" panose="020F0502020204030204" pitchFamily="34" charset="0"/>
              </a:rPr>
              <a:t>ovih</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grupa</a:t>
            </a:r>
            <a:endParaRPr lang="en-US" altLang="en-US" sz="1600" dirty="0">
              <a:solidFill>
                <a:prstClr val="black"/>
              </a:solidFill>
              <a:latin typeface="Calibri" panose="020F0502020204030204" pitchFamily="34" charset="0"/>
            </a:endParaRPr>
          </a:p>
          <a:p>
            <a:pPr indent="-334963" eaLnBrk="1" hangingPunct="1">
              <a:spcAft>
                <a:spcPts val="600"/>
              </a:spcAft>
              <a:buFont typeface="+mj-lt"/>
              <a:buAutoNum type="romanUcPeriod"/>
            </a:pPr>
            <a:r>
              <a:rPr lang="sr-Latn-RS" altLang="en-US" sz="1600" dirty="0" smtClean="0">
                <a:solidFill>
                  <a:prstClr val="black"/>
                </a:solidFill>
                <a:latin typeface="Calibri" panose="020F0502020204030204" pitchFamily="34" charset="0"/>
              </a:rPr>
              <a:t>Opisa</a:t>
            </a:r>
            <a:r>
              <a:rPr lang="en-US" altLang="en-US" sz="1600" dirty="0" err="1" smtClean="0">
                <a:solidFill>
                  <a:prstClr val="black"/>
                </a:solidFill>
                <a:latin typeface="Calibri" panose="020F0502020204030204" pitchFamily="34" charset="0"/>
              </a:rPr>
              <a:t>ti</a:t>
            </a:r>
            <a:r>
              <a:rPr lang="en-US" altLang="en-US" sz="1600" dirty="0" smtClean="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relevantnost</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projekta</a:t>
            </a:r>
            <a:r>
              <a:rPr lang="en-US" altLang="en-US" sz="1600" dirty="0">
                <a:solidFill>
                  <a:prstClr val="black"/>
                </a:solidFill>
                <a:latin typeface="Calibri" panose="020F0502020204030204" pitchFamily="34" charset="0"/>
              </a:rPr>
              <a:t> u </a:t>
            </a:r>
            <a:r>
              <a:rPr lang="en-US" altLang="en-US" sz="1600" dirty="0" err="1">
                <a:solidFill>
                  <a:prstClr val="black"/>
                </a:solidFill>
                <a:latin typeface="Calibri" panose="020F0502020204030204" pitchFamily="34" charset="0"/>
              </a:rPr>
              <a:t>odnosu</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na</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ove</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potrebe</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i</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poteškoće</a:t>
            </a:r>
            <a:endParaRPr lang="en-US" altLang="en-US" sz="1600" dirty="0">
              <a:solidFill>
                <a:prstClr val="black"/>
              </a:solidFill>
              <a:latin typeface="Calibri" panose="020F0502020204030204" pitchFamily="34" charset="0"/>
            </a:endParaRPr>
          </a:p>
          <a:p>
            <a:pPr indent="-334963" eaLnBrk="1" hangingPunct="1">
              <a:spcAft>
                <a:spcPts val="600"/>
              </a:spcAft>
              <a:buFont typeface="+mj-lt"/>
              <a:buAutoNum type="romanUcPeriod"/>
            </a:pPr>
            <a:r>
              <a:rPr lang="en-US" altLang="en-US" sz="1600" dirty="0" err="1">
                <a:solidFill>
                  <a:prstClr val="black"/>
                </a:solidFill>
                <a:latin typeface="Calibri" panose="020F0502020204030204" pitchFamily="34" charset="0"/>
              </a:rPr>
              <a:t>Objasniti</a:t>
            </a:r>
            <a:r>
              <a:rPr lang="en-US" altLang="en-US" sz="1600" dirty="0">
                <a:solidFill>
                  <a:prstClr val="black"/>
                </a:solidFill>
                <a:latin typeface="Calibri" panose="020F0502020204030204" pitchFamily="34" charset="0"/>
              </a:rPr>
              <a:t> da li je </a:t>
            </a:r>
            <a:r>
              <a:rPr lang="en-US" altLang="en-US" sz="1600" dirty="0" err="1">
                <a:solidFill>
                  <a:prstClr val="black"/>
                </a:solidFill>
                <a:latin typeface="Calibri" panose="020F0502020204030204" pitchFamily="34" charset="0"/>
              </a:rPr>
              <a:t>bilo</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pripremnog</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procesa</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koji</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treba</a:t>
            </a:r>
            <a:r>
              <a:rPr lang="en-US" altLang="en-US" sz="1600" dirty="0">
                <a:solidFill>
                  <a:prstClr val="black"/>
                </a:solidFill>
                <a:latin typeface="Calibri" panose="020F0502020204030204" pitchFamily="34" charset="0"/>
              </a:rPr>
              <a:t> da </a:t>
            </a:r>
            <a:r>
              <a:rPr lang="en-US" altLang="en-US" sz="1600" dirty="0" err="1" smtClean="0">
                <a:solidFill>
                  <a:prstClr val="black"/>
                </a:solidFill>
                <a:latin typeface="Calibri" panose="020F0502020204030204" pitchFamily="34" charset="0"/>
              </a:rPr>
              <a:t>obezbedi</a:t>
            </a:r>
            <a:r>
              <a:rPr lang="en-US" altLang="en-US" sz="1600" dirty="0" smtClean="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učešće</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ciljnih</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grupa</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i</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krajnjih</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korisnika</a:t>
            </a:r>
            <a:endParaRPr lang="en-US" altLang="en-US" sz="1600" dirty="0">
              <a:solidFill>
                <a:prstClr val="black"/>
              </a:solidFill>
              <a:latin typeface="Calibri" panose="020F0502020204030204" pitchFamily="34" charset="0"/>
            </a:endParaRPr>
          </a:p>
          <a:p>
            <a:pPr eaLnBrk="1" hangingPunct="1">
              <a:spcAft>
                <a:spcPts val="600"/>
              </a:spcAft>
            </a:pPr>
            <a:r>
              <a:rPr lang="en-US" altLang="en-US" sz="1600" b="1" dirty="0">
                <a:solidFill>
                  <a:prstClr val="black"/>
                </a:solidFill>
                <a:latin typeface="Calibri" panose="020F0502020204030204" pitchFamily="34" charset="0"/>
              </a:rPr>
              <a:t>1.3.4 </a:t>
            </a:r>
            <a:r>
              <a:rPr lang="en-US" altLang="en-US" sz="1600" b="1" dirty="0" err="1">
                <a:solidFill>
                  <a:prstClr val="black"/>
                </a:solidFill>
                <a:latin typeface="Calibri" panose="020F0502020204030204" pitchFamily="34" charset="0"/>
              </a:rPr>
              <a:t>Posebni</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elementi</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dodatne</a:t>
            </a:r>
            <a:r>
              <a:rPr lang="en-US" altLang="en-US" sz="1600" b="1" dirty="0">
                <a:solidFill>
                  <a:prstClr val="black"/>
                </a:solidFill>
                <a:latin typeface="Calibri" panose="020F0502020204030204" pitchFamily="34" charset="0"/>
              </a:rPr>
              <a:t> </a:t>
            </a:r>
            <a:r>
              <a:rPr lang="en-US" altLang="en-US" sz="1600" b="1" dirty="0" err="1" smtClean="0">
                <a:solidFill>
                  <a:prstClr val="black"/>
                </a:solidFill>
                <a:latin typeface="Calibri" panose="020F0502020204030204" pitchFamily="34" charset="0"/>
              </a:rPr>
              <a:t>vrednosti</a:t>
            </a:r>
            <a:endParaRPr lang="en-US" altLang="en-US" sz="1600" b="1" dirty="0">
              <a:solidFill>
                <a:prstClr val="black"/>
              </a:solidFill>
              <a:latin typeface="Calibri" panose="020F0502020204030204" pitchFamily="34" charset="0"/>
            </a:endParaRPr>
          </a:p>
          <a:p>
            <a:pPr marL="0" indent="0" eaLnBrk="1" hangingPunct="1">
              <a:spcAft>
                <a:spcPts val="600"/>
              </a:spcAft>
            </a:pPr>
            <a:endParaRPr lang="sr-Latn-RS" altLang="en-US" sz="1600" dirty="0" smtClean="0">
              <a:solidFill>
                <a:prstClr val="black"/>
              </a:solidFill>
              <a:latin typeface="Calibri" panose="020F0502020204030204" pitchFamily="34" charset="0"/>
            </a:endParaRPr>
          </a:p>
          <a:p>
            <a:pPr marL="0" indent="0" eaLnBrk="1" hangingPunct="1">
              <a:spcAft>
                <a:spcPts val="600"/>
              </a:spcAft>
            </a:pPr>
            <a:r>
              <a:rPr lang="en-US" altLang="en-US" sz="1600" dirty="0" err="1" smtClean="0">
                <a:solidFill>
                  <a:prstClr val="black"/>
                </a:solidFill>
                <a:latin typeface="Calibri" panose="020F0502020204030204" pitchFamily="34" charset="0"/>
              </a:rPr>
              <a:t>Navesti</a:t>
            </a:r>
            <a:r>
              <a:rPr lang="en-US" altLang="en-US" sz="1600" dirty="0" smtClean="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sve</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elemente</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dodatne</a:t>
            </a:r>
            <a:r>
              <a:rPr lang="en-US" altLang="en-US" sz="1600" dirty="0">
                <a:solidFill>
                  <a:prstClr val="black"/>
                </a:solidFill>
                <a:latin typeface="Calibri" panose="020F0502020204030204" pitchFamily="34" charset="0"/>
              </a:rPr>
              <a:t> </a:t>
            </a:r>
            <a:r>
              <a:rPr lang="en-US" altLang="en-US" sz="1600" dirty="0" err="1" smtClean="0">
                <a:solidFill>
                  <a:prstClr val="black"/>
                </a:solidFill>
                <a:latin typeface="Calibri" panose="020F0502020204030204" pitchFamily="34" charset="0"/>
              </a:rPr>
              <a:t>vrednosti</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npr</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promocija</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i</a:t>
            </a:r>
            <a:r>
              <a:rPr lang="sr-Latn-R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uspostavljanje</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javno-privatnih</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partnerstva</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inovacija</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i</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najbolja</a:t>
            </a:r>
            <a:r>
              <a:rPr lang="sr-Latn-RS" altLang="en-US" sz="1600" dirty="0">
                <a:solidFill>
                  <a:prstClr val="black"/>
                </a:solidFill>
                <a:latin typeface="Calibri" panose="020F0502020204030204" pitchFamily="34" charset="0"/>
              </a:rPr>
              <a:t> </a:t>
            </a:r>
            <a:r>
              <a:rPr lang="en-US" altLang="en-US" sz="1600" dirty="0" err="1" smtClean="0">
                <a:solidFill>
                  <a:prstClr val="black"/>
                </a:solidFill>
                <a:latin typeface="Calibri" panose="020F0502020204030204" pitchFamily="34" charset="0"/>
              </a:rPr>
              <a:t>praksa</a:t>
            </a:r>
            <a:r>
              <a:rPr lang="sr-Latn-RS" altLang="en-US" sz="1600" dirty="0" smtClean="0">
                <a:solidFill>
                  <a:prstClr val="black"/>
                </a:solidFill>
                <a:latin typeface="Calibri" panose="020F0502020204030204" pitchFamily="34" charset="0"/>
              </a:rPr>
              <a:t>. </a:t>
            </a:r>
            <a:endParaRPr lang="en-US" altLang="en-US" sz="16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15539523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9350" y="1232644"/>
            <a:ext cx="8459787" cy="1077218"/>
          </a:xfrm>
          <a:prstGeom prst="rect">
            <a:avLst/>
          </a:prstGeom>
          <a:noFill/>
        </p:spPr>
        <p:txBody>
          <a:bodyPr>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pPr>
            <a:r>
              <a:rPr lang="sr-Latn-RS" altLang="en-US" b="1" dirty="0">
                <a:solidFill>
                  <a:srgbClr val="F0660D"/>
                </a:solidFill>
                <a:latin typeface="Calibri" panose="020F0502020204030204" pitchFamily="34" charset="0"/>
              </a:rPr>
              <a:t>DEO	A: REZIME </a:t>
            </a:r>
            <a:r>
              <a:rPr lang="sr-Latn-RS" altLang="en-US" b="1" dirty="0" smtClean="0">
                <a:solidFill>
                  <a:srgbClr val="F0660D"/>
                </a:solidFill>
                <a:latin typeface="Calibri" panose="020F0502020204030204" pitchFamily="34" charset="0"/>
              </a:rPr>
              <a:t>PROJEKTA</a:t>
            </a:r>
          </a:p>
          <a:p>
            <a:pPr eaLnBrk="1" hangingPunct="1">
              <a:spcAft>
                <a:spcPts val="600"/>
              </a:spcAft>
            </a:pPr>
            <a:endParaRPr lang="sr-Latn-RS" altLang="en-US" b="1" dirty="0">
              <a:solidFill>
                <a:prstClr val="black"/>
              </a:solidFill>
              <a:latin typeface="Calibri" panose="020F0502020204030204" pitchFamily="34" charset="0"/>
            </a:endParaRPr>
          </a:p>
          <a:p>
            <a:pPr eaLnBrk="1" hangingPunct="1"/>
            <a:r>
              <a:rPr lang="sr-Latn-RS" altLang="en-US" sz="1600" b="1" dirty="0" smtClean="0">
                <a:solidFill>
                  <a:prstClr val="black"/>
                </a:solidFill>
                <a:latin typeface="Calibri" panose="020F0502020204030204" pitchFamily="34" charset="0"/>
              </a:rPr>
              <a:t>2 LISTA PROVERE ZA </a:t>
            </a:r>
            <a:r>
              <a:rPr lang="sr-Latn-RS" altLang="en-US" sz="1600" b="1" dirty="0">
                <a:solidFill>
                  <a:prstClr val="black"/>
                </a:solidFill>
                <a:latin typeface="Calibri" panose="020F0502020204030204" pitchFamily="34" charset="0"/>
              </a:rPr>
              <a:t>REZIME PROJEKTA</a:t>
            </a:r>
          </a:p>
        </p:txBody>
      </p:sp>
      <p:pic>
        <p:nvPicPr>
          <p:cNvPr id="2" name="Picture 1"/>
          <p:cNvPicPr>
            <a:picLocks noChangeAspect="1"/>
          </p:cNvPicPr>
          <p:nvPr/>
        </p:nvPicPr>
        <p:blipFill rotWithShape="1">
          <a:blip r:embed="rId2"/>
          <a:srcRect l="27254" t="21503" r="28039" b="25512"/>
          <a:stretch/>
        </p:blipFill>
        <p:spPr>
          <a:xfrm>
            <a:off x="89643" y="2232210"/>
            <a:ext cx="4589999" cy="3060000"/>
          </a:xfrm>
          <a:prstGeom prst="rect">
            <a:avLst/>
          </a:prstGeom>
        </p:spPr>
      </p:pic>
      <p:pic>
        <p:nvPicPr>
          <p:cNvPr id="3" name="Picture 2"/>
          <p:cNvPicPr>
            <a:picLocks noChangeAspect="1"/>
          </p:cNvPicPr>
          <p:nvPr/>
        </p:nvPicPr>
        <p:blipFill rotWithShape="1">
          <a:blip r:embed="rId3"/>
          <a:srcRect l="27745" t="28649" r="28137" b="8954"/>
          <a:stretch/>
        </p:blipFill>
        <p:spPr>
          <a:xfrm>
            <a:off x="4563026" y="2205316"/>
            <a:ext cx="4434634" cy="3528000"/>
          </a:xfrm>
          <a:prstGeom prst="rect">
            <a:avLst/>
          </a:prstGeom>
        </p:spPr>
      </p:pic>
    </p:spTree>
    <p:extLst>
      <p:ext uri="{BB962C8B-B14F-4D97-AF65-F5344CB8AC3E}">
        <p14:creationId xmlns:p14="http://schemas.microsoft.com/office/powerpoint/2010/main" val="29958022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9350" y="1232644"/>
            <a:ext cx="8459787" cy="4739759"/>
          </a:xfrm>
          <a:prstGeom prst="rect">
            <a:avLst/>
          </a:prstGeom>
          <a:noFill/>
        </p:spPr>
        <p:txBody>
          <a:bodyPr>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pPr>
            <a:r>
              <a:rPr lang="sr-Latn-RS" altLang="en-US" b="1" dirty="0">
                <a:solidFill>
                  <a:srgbClr val="F0660D"/>
                </a:solidFill>
                <a:latin typeface="Calibri" panose="020F0502020204030204" pitchFamily="34" charset="0"/>
              </a:rPr>
              <a:t>DEO	A: REZIME </a:t>
            </a:r>
            <a:r>
              <a:rPr lang="sr-Latn-RS" altLang="en-US" b="1" dirty="0" smtClean="0">
                <a:solidFill>
                  <a:srgbClr val="F0660D"/>
                </a:solidFill>
                <a:latin typeface="Calibri" panose="020F0502020204030204" pitchFamily="34" charset="0"/>
              </a:rPr>
              <a:t>PROJEKTA</a:t>
            </a:r>
          </a:p>
          <a:p>
            <a:pPr eaLnBrk="1" hangingPunct="1">
              <a:spcAft>
                <a:spcPts val="600"/>
              </a:spcAft>
            </a:pPr>
            <a:endParaRPr lang="sr-Latn-RS" altLang="en-US" b="1" dirty="0">
              <a:solidFill>
                <a:prstClr val="black"/>
              </a:solidFill>
              <a:latin typeface="Calibri" panose="020F0502020204030204" pitchFamily="34" charset="0"/>
            </a:endParaRPr>
          </a:p>
          <a:p>
            <a:pPr eaLnBrk="1" hangingPunct="1"/>
            <a:r>
              <a:rPr lang="sr-Latn-RS" altLang="en-US" sz="1600" b="1" dirty="0">
                <a:solidFill>
                  <a:prstClr val="black"/>
                </a:solidFill>
                <a:latin typeface="Calibri" panose="020F0502020204030204" pitchFamily="34" charset="0"/>
              </a:rPr>
              <a:t>3</a:t>
            </a:r>
            <a:r>
              <a:rPr lang="sr-Latn-RS" altLang="en-US" sz="1600" b="1" dirty="0" smtClean="0">
                <a:solidFill>
                  <a:prstClr val="black"/>
                </a:solidFill>
                <a:latin typeface="Calibri" panose="020F0502020204030204" pitchFamily="34" charset="0"/>
              </a:rPr>
              <a:t> DEKLARACIJA VODEĆEG APLIKANTA (REZIME PROJEKTA)</a:t>
            </a:r>
          </a:p>
          <a:p>
            <a:pPr eaLnBrk="1" hangingPunct="1"/>
            <a:endParaRPr lang="sr-Latn-RS" altLang="en-US" sz="1600" b="1" dirty="0" smtClean="0">
              <a:solidFill>
                <a:prstClr val="black"/>
              </a:solidFill>
              <a:latin typeface="Calibri" panose="020F0502020204030204" pitchFamily="34" charset="0"/>
            </a:endParaRPr>
          </a:p>
          <a:p>
            <a:pPr eaLnBrk="1" hangingPunct="1"/>
            <a:endParaRPr lang="sr-Latn-RS" altLang="en-US" sz="1600" b="1" dirty="0">
              <a:solidFill>
                <a:prstClr val="black"/>
              </a:solidFill>
              <a:latin typeface="Calibri" panose="020F0502020204030204" pitchFamily="34" charset="0"/>
            </a:endParaRPr>
          </a:p>
          <a:p>
            <a:pPr eaLnBrk="1" hangingPunct="1"/>
            <a:endParaRPr lang="sr-Latn-RS" altLang="en-US" sz="1600" b="1" dirty="0" smtClean="0">
              <a:solidFill>
                <a:prstClr val="black"/>
              </a:solidFill>
              <a:latin typeface="Calibri" panose="020F0502020204030204" pitchFamily="34" charset="0"/>
            </a:endParaRPr>
          </a:p>
          <a:p>
            <a:pPr eaLnBrk="1" hangingPunct="1"/>
            <a:endParaRPr lang="sr-Latn-RS" altLang="en-US" sz="1600" b="1" dirty="0">
              <a:solidFill>
                <a:prstClr val="black"/>
              </a:solidFill>
              <a:latin typeface="Calibri" panose="020F0502020204030204" pitchFamily="34" charset="0"/>
            </a:endParaRPr>
          </a:p>
          <a:p>
            <a:pPr eaLnBrk="1" hangingPunct="1"/>
            <a:endParaRPr lang="sr-Latn-RS" altLang="en-US" sz="1600" b="1" dirty="0" smtClean="0">
              <a:solidFill>
                <a:prstClr val="black"/>
              </a:solidFill>
              <a:latin typeface="Calibri" panose="020F0502020204030204" pitchFamily="34" charset="0"/>
            </a:endParaRPr>
          </a:p>
          <a:p>
            <a:pPr eaLnBrk="1" hangingPunct="1"/>
            <a:endParaRPr lang="sr-Latn-RS" altLang="en-US" sz="1600" b="1" dirty="0">
              <a:solidFill>
                <a:prstClr val="black"/>
              </a:solidFill>
              <a:latin typeface="Calibri" panose="020F0502020204030204" pitchFamily="34" charset="0"/>
            </a:endParaRPr>
          </a:p>
          <a:p>
            <a:pPr eaLnBrk="1" hangingPunct="1"/>
            <a:endParaRPr lang="sr-Latn-RS" altLang="en-US" sz="1600" b="1" dirty="0" smtClean="0">
              <a:solidFill>
                <a:prstClr val="black"/>
              </a:solidFill>
              <a:latin typeface="Calibri" panose="020F0502020204030204" pitchFamily="34" charset="0"/>
            </a:endParaRPr>
          </a:p>
          <a:p>
            <a:pPr eaLnBrk="1" hangingPunct="1"/>
            <a:endParaRPr lang="sr-Latn-RS" altLang="en-US" sz="1600" b="1" dirty="0">
              <a:solidFill>
                <a:prstClr val="black"/>
              </a:solidFill>
              <a:latin typeface="Calibri" panose="020F0502020204030204" pitchFamily="34" charset="0"/>
            </a:endParaRPr>
          </a:p>
          <a:p>
            <a:pPr eaLnBrk="1" hangingPunct="1"/>
            <a:endParaRPr lang="sr-Latn-RS" altLang="en-US" sz="1600" b="1" dirty="0" smtClean="0">
              <a:solidFill>
                <a:prstClr val="black"/>
              </a:solidFill>
              <a:latin typeface="Calibri" panose="020F0502020204030204" pitchFamily="34" charset="0"/>
            </a:endParaRPr>
          </a:p>
          <a:p>
            <a:pPr eaLnBrk="1" hangingPunct="1"/>
            <a:endParaRPr lang="sr-Latn-RS" altLang="en-US" sz="1600" b="1" dirty="0">
              <a:solidFill>
                <a:prstClr val="black"/>
              </a:solidFill>
              <a:latin typeface="Calibri" panose="020F0502020204030204" pitchFamily="34" charset="0"/>
            </a:endParaRPr>
          </a:p>
          <a:p>
            <a:pPr eaLnBrk="1" hangingPunct="1"/>
            <a:endParaRPr lang="sr-Latn-RS" altLang="en-US" sz="1600" b="1" dirty="0" smtClean="0">
              <a:solidFill>
                <a:prstClr val="black"/>
              </a:solidFill>
              <a:latin typeface="Calibri" panose="020F0502020204030204" pitchFamily="34" charset="0"/>
            </a:endParaRPr>
          </a:p>
          <a:p>
            <a:pPr eaLnBrk="1" hangingPunct="1"/>
            <a:endParaRPr lang="sr-Latn-RS" altLang="en-US" sz="1600" b="1" dirty="0">
              <a:solidFill>
                <a:prstClr val="black"/>
              </a:solidFill>
              <a:latin typeface="Calibri" panose="020F0502020204030204" pitchFamily="34" charset="0"/>
            </a:endParaRPr>
          </a:p>
          <a:p>
            <a:pPr eaLnBrk="1" hangingPunct="1"/>
            <a:endParaRPr lang="sr-Latn-RS" altLang="en-US" sz="1600" b="1" dirty="0" smtClean="0">
              <a:solidFill>
                <a:prstClr val="black"/>
              </a:solidFill>
              <a:latin typeface="Calibri" panose="020F0502020204030204" pitchFamily="34" charset="0"/>
            </a:endParaRPr>
          </a:p>
          <a:p>
            <a:pPr eaLnBrk="1" hangingPunct="1"/>
            <a:endParaRPr lang="sr-Latn-RS" altLang="en-US" sz="1600" b="1" dirty="0">
              <a:solidFill>
                <a:prstClr val="black"/>
              </a:solidFill>
              <a:latin typeface="Calibri" panose="020F0502020204030204" pitchFamily="34" charset="0"/>
            </a:endParaRPr>
          </a:p>
          <a:p>
            <a:pPr algn="ctr" eaLnBrk="1" hangingPunct="1"/>
            <a:r>
              <a:rPr lang="sr-Latn-RS" altLang="en-US" sz="1600" b="1" i="1" dirty="0" smtClean="0">
                <a:solidFill>
                  <a:prstClr val="black"/>
                </a:solidFill>
                <a:latin typeface="Calibri" panose="020F0502020204030204" pitchFamily="34" charset="0"/>
              </a:rPr>
              <a:t>Popunjavaju </a:t>
            </a:r>
            <a:r>
              <a:rPr lang="sr-Latn-RS" altLang="en-US" sz="1600" b="1" i="1" dirty="0" err="1">
                <a:solidFill>
                  <a:prstClr val="black"/>
                </a:solidFill>
                <a:latin typeface="Calibri" panose="020F0502020204030204" pitchFamily="34" charset="0"/>
              </a:rPr>
              <a:t>podosioci</a:t>
            </a:r>
            <a:endParaRPr lang="sr-Latn-RS" altLang="en-US" sz="1600" b="1" i="1" dirty="0">
              <a:solidFill>
                <a:prstClr val="black"/>
              </a:solidFill>
              <a:latin typeface="Calibri" panose="020F0502020204030204" pitchFamily="34" charset="0"/>
            </a:endParaRPr>
          </a:p>
        </p:txBody>
      </p:sp>
      <p:pic>
        <p:nvPicPr>
          <p:cNvPr id="5" name="Picture 4"/>
          <p:cNvPicPr>
            <a:picLocks noChangeAspect="1"/>
          </p:cNvPicPr>
          <p:nvPr/>
        </p:nvPicPr>
        <p:blipFill rotWithShape="1">
          <a:blip r:embed="rId2"/>
          <a:srcRect l="28530" t="28824" r="27745" b="30218"/>
          <a:stretch/>
        </p:blipFill>
        <p:spPr>
          <a:xfrm>
            <a:off x="1655503" y="2429435"/>
            <a:ext cx="5807480" cy="3060000"/>
          </a:xfrm>
          <a:prstGeom prst="rect">
            <a:avLst/>
          </a:prstGeom>
        </p:spPr>
      </p:pic>
    </p:spTree>
    <p:extLst>
      <p:ext uri="{BB962C8B-B14F-4D97-AF65-F5344CB8AC3E}">
        <p14:creationId xmlns:p14="http://schemas.microsoft.com/office/powerpoint/2010/main" val="17211979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9350" y="1232644"/>
            <a:ext cx="8459787" cy="4739759"/>
          </a:xfrm>
          <a:prstGeom prst="rect">
            <a:avLst/>
          </a:prstGeom>
          <a:noFill/>
        </p:spPr>
        <p:txBody>
          <a:bodyPr>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pPr>
            <a:r>
              <a:rPr lang="sr-Latn-RS" altLang="en-US" b="1" dirty="0">
                <a:solidFill>
                  <a:srgbClr val="F0660D"/>
                </a:solidFill>
                <a:latin typeface="Calibri" panose="020F0502020204030204" pitchFamily="34" charset="0"/>
              </a:rPr>
              <a:t>DEO	A: REZIME </a:t>
            </a:r>
            <a:r>
              <a:rPr lang="sr-Latn-RS" altLang="en-US" b="1" dirty="0" smtClean="0">
                <a:solidFill>
                  <a:srgbClr val="F0660D"/>
                </a:solidFill>
                <a:latin typeface="Calibri" panose="020F0502020204030204" pitchFamily="34" charset="0"/>
              </a:rPr>
              <a:t>PROJEKTA</a:t>
            </a:r>
          </a:p>
          <a:p>
            <a:pPr eaLnBrk="1" hangingPunct="1">
              <a:spcAft>
                <a:spcPts val="600"/>
              </a:spcAft>
            </a:pPr>
            <a:endParaRPr lang="sr-Latn-RS" altLang="en-US" b="1" dirty="0">
              <a:solidFill>
                <a:prstClr val="black"/>
              </a:solidFill>
              <a:latin typeface="Calibri" panose="020F0502020204030204" pitchFamily="34" charset="0"/>
            </a:endParaRPr>
          </a:p>
          <a:p>
            <a:pPr eaLnBrk="1" hangingPunct="1"/>
            <a:r>
              <a:rPr lang="sr-Latn-RS" altLang="en-US" sz="1600" b="1" dirty="0">
                <a:solidFill>
                  <a:prstClr val="black"/>
                </a:solidFill>
                <a:latin typeface="Calibri" panose="020F0502020204030204" pitchFamily="34" charset="0"/>
              </a:rPr>
              <a:t>3</a:t>
            </a:r>
            <a:r>
              <a:rPr lang="sr-Latn-RS" altLang="en-US" sz="1600" b="1" dirty="0" smtClean="0">
                <a:solidFill>
                  <a:prstClr val="black"/>
                </a:solidFill>
                <a:latin typeface="Calibri" panose="020F0502020204030204" pitchFamily="34" charset="0"/>
              </a:rPr>
              <a:t> DEKLARACIJA VODEĆEG APLIKANTA (REZIME PROJEKTA)</a:t>
            </a:r>
          </a:p>
          <a:p>
            <a:pPr eaLnBrk="1" hangingPunct="1"/>
            <a:endParaRPr lang="sr-Latn-RS" altLang="en-US" sz="1600" b="1" i="1" dirty="0" smtClean="0">
              <a:solidFill>
                <a:prstClr val="black"/>
              </a:solidFill>
              <a:latin typeface="Calibri" panose="020F0502020204030204" pitchFamily="34" charset="0"/>
            </a:endParaRPr>
          </a:p>
          <a:p>
            <a:pPr eaLnBrk="1" hangingPunct="1"/>
            <a:endParaRPr lang="sr-Latn-RS" altLang="en-US" sz="1600" b="1" i="1" dirty="0">
              <a:solidFill>
                <a:prstClr val="black"/>
              </a:solidFill>
              <a:latin typeface="Calibri" panose="020F0502020204030204" pitchFamily="34" charset="0"/>
            </a:endParaRPr>
          </a:p>
          <a:p>
            <a:pPr eaLnBrk="1" hangingPunct="1"/>
            <a:endParaRPr lang="sr-Latn-RS" altLang="en-US" sz="1600" b="1" i="1" dirty="0" smtClean="0">
              <a:solidFill>
                <a:prstClr val="black"/>
              </a:solidFill>
              <a:latin typeface="Calibri" panose="020F0502020204030204" pitchFamily="34" charset="0"/>
            </a:endParaRPr>
          </a:p>
          <a:p>
            <a:pPr eaLnBrk="1" hangingPunct="1"/>
            <a:endParaRPr lang="sr-Latn-RS" altLang="en-US" sz="1600" b="1" i="1" dirty="0">
              <a:solidFill>
                <a:prstClr val="black"/>
              </a:solidFill>
              <a:latin typeface="Calibri" panose="020F0502020204030204" pitchFamily="34" charset="0"/>
            </a:endParaRPr>
          </a:p>
          <a:p>
            <a:pPr eaLnBrk="1" hangingPunct="1"/>
            <a:endParaRPr lang="sr-Latn-RS" altLang="en-US" sz="1600" b="1" i="1" dirty="0" smtClean="0">
              <a:solidFill>
                <a:prstClr val="black"/>
              </a:solidFill>
              <a:latin typeface="Calibri" panose="020F0502020204030204" pitchFamily="34" charset="0"/>
            </a:endParaRPr>
          </a:p>
          <a:p>
            <a:pPr eaLnBrk="1" hangingPunct="1"/>
            <a:endParaRPr lang="sr-Latn-RS" altLang="en-US" sz="1600" b="1" i="1" dirty="0">
              <a:solidFill>
                <a:prstClr val="black"/>
              </a:solidFill>
              <a:latin typeface="Calibri" panose="020F0502020204030204" pitchFamily="34" charset="0"/>
            </a:endParaRPr>
          </a:p>
          <a:p>
            <a:pPr eaLnBrk="1" hangingPunct="1"/>
            <a:endParaRPr lang="sr-Latn-RS" altLang="en-US" sz="1600" b="1" i="1" dirty="0" smtClean="0">
              <a:solidFill>
                <a:prstClr val="black"/>
              </a:solidFill>
              <a:latin typeface="Calibri" panose="020F0502020204030204" pitchFamily="34" charset="0"/>
            </a:endParaRPr>
          </a:p>
          <a:p>
            <a:pPr eaLnBrk="1" hangingPunct="1"/>
            <a:endParaRPr lang="sr-Latn-RS" altLang="en-US" sz="1600" b="1" i="1" dirty="0">
              <a:solidFill>
                <a:prstClr val="black"/>
              </a:solidFill>
              <a:latin typeface="Calibri" panose="020F0502020204030204" pitchFamily="34" charset="0"/>
            </a:endParaRPr>
          </a:p>
          <a:p>
            <a:pPr eaLnBrk="1" hangingPunct="1"/>
            <a:endParaRPr lang="sr-Latn-RS" altLang="en-US" sz="1600" b="1" i="1" dirty="0" smtClean="0">
              <a:solidFill>
                <a:prstClr val="black"/>
              </a:solidFill>
              <a:latin typeface="Calibri" panose="020F0502020204030204" pitchFamily="34" charset="0"/>
            </a:endParaRPr>
          </a:p>
          <a:p>
            <a:pPr eaLnBrk="1" hangingPunct="1"/>
            <a:endParaRPr lang="sr-Latn-RS" altLang="en-US" sz="1600" b="1" i="1" dirty="0">
              <a:solidFill>
                <a:prstClr val="black"/>
              </a:solidFill>
              <a:latin typeface="Calibri" panose="020F0502020204030204" pitchFamily="34" charset="0"/>
            </a:endParaRPr>
          </a:p>
          <a:p>
            <a:pPr eaLnBrk="1" hangingPunct="1"/>
            <a:endParaRPr lang="sr-Latn-RS" altLang="en-US" sz="1600" b="1" i="1" dirty="0" smtClean="0">
              <a:solidFill>
                <a:prstClr val="black"/>
              </a:solidFill>
              <a:latin typeface="Calibri" panose="020F0502020204030204" pitchFamily="34" charset="0"/>
            </a:endParaRPr>
          </a:p>
          <a:p>
            <a:pPr eaLnBrk="1" hangingPunct="1"/>
            <a:endParaRPr lang="sr-Latn-RS" altLang="en-US" sz="1600" b="1" i="1" dirty="0">
              <a:solidFill>
                <a:prstClr val="black"/>
              </a:solidFill>
              <a:latin typeface="Calibri" panose="020F0502020204030204" pitchFamily="34" charset="0"/>
            </a:endParaRPr>
          </a:p>
          <a:p>
            <a:pPr eaLnBrk="1" hangingPunct="1"/>
            <a:endParaRPr lang="sr-Latn-RS" altLang="en-US" sz="1600" b="1" i="1" dirty="0" smtClean="0">
              <a:solidFill>
                <a:prstClr val="black"/>
              </a:solidFill>
              <a:latin typeface="Calibri" panose="020F0502020204030204" pitchFamily="34" charset="0"/>
            </a:endParaRPr>
          </a:p>
          <a:p>
            <a:pPr eaLnBrk="1" hangingPunct="1"/>
            <a:endParaRPr lang="sr-Latn-RS" altLang="en-US" sz="1600" b="1" i="1" dirty="0">
              <a:solidFill>
                <a:prstClr val="black"/>
              </a:solidFill>
              <a:latin typeface="Calibri" panose="020F0502020204030204" pitchFamily="34" charset="0"/>
            </a:endParaRPr>
          </a:p>
          <a:p>
            <a:pPr algn="ctr" eaLnBrk="1" hangingPunct="1"/>
            <a:r>
              <a:rPr lang="sr-Latn-RS" altLang="en-US" sz="1600" b="1" i="1" dirty="0" smtClean="0">
                <a:solidFill>
                  <a:prstClr val="black"/>
                </a:solidFill>
                <a:latin typeface="Calibri" panose="020F0502020204030204" pitchFamily="34" charset="0"/>
              </a:rPr>
              <a:t>Popunjavaju </a:t>
            </a:r>
            <a:r>
              <a:rPr lang="sr-Latn-RS" altLang="en-US" sz="1600" b="1" i="1" dirty="0" err="1" smtClean="0">
                <a:solidFill>
                  <a:prstClr val="black"/>
                </a:solidFill>
                <a:latin typeface="Calibri" panose="020F0502020204030204" pitchFamily="34" charset="0"/>
              </a:rPr>
              <a:t>podosioci</a:t>
            </a:r>
            <a:endParaRPr lang="sr-Latn-RS" altLang="en-US" sz="1600" b="1" i="1" dirty="0">
              <a:solidFill>
                <a:prstClr val="black"/>
              </a:solidFill>
              <a:latin typeface="Calibri" panose="020F0502020204030204" pitchFamily="34" charset="0"/>
            </a:endParaRPr>
          </a:p>
        </p:txBody>
      </p:sp>
      <p:pic>
        <p:nvPicPr>
          <p:cNvPr id="5" name="Picture 4"/>
          <p:cNvPicPr>
            <a:picLocks noChangeAspect="1"/>
          </p:cNvPicPr>
          <p:nvPr/>
        </p:nvPicPr>
        <p:blipFill rotWithShape="1">
          <a:blip r:embed="rId2"/>
          <a:srcRect l="28530" t="28824" r="27745" b="30218"/>
          <a:stretch/>
        </p:blipFill>
        <p:spPr>
          <a:xfrm>
            <a:off x="1655503" y="2429435"/>
            <a:ext cx="5807480" cy="3060000"/>
          </a:xfrm>
          <a:prstGeom prst="rect">
            <a:avLst/>
          </a:prstGeom>
        </p:spPr>
      </p:pic>
    </p:spTree>
    <p:extLst>
      <p:ext uri="{BB962C8B-B14F-4D97-AF65-F5344CB8AC3E}">
        <p14:creationId xmlns:p14="http://schemas.microsoft.com/office/powerpoint/2010/main" val="3485975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720788"/>
          </a:xfrm>
        </p:spPr>
        <p:txBody>
          <a:bodyPr/>
          <a:lstStyle/>
          <a:p>
            <a:pPr marL="0" marR="0" indent="0" algn="ctr">
              <a:spcBef>
                <a:spcPts val="0"/>
              </a:spcBef>
              <a:spcAft>
                <a:spcPts val="1200"/>
              </a:spcAft>
              <a:buNone/>
            </a:pPr>
            <a:r>
              <a:rPr lang="en-GB" sz="2400" b="1" dirty="0">
                <a:ea typeface="Times New Roman" panose="02020603050405020304" pitchFamily="18" charset="0"/>
              </a:rPr>
              <a:t>*SUSPENSION CLAUSE</a:t>
            </a:r>
            <a:endParaRPr lang="en-US" sz="3200" b="1" dirty="0">
              <a:ea typeface="Times New Roman" panose="02020603050405020304" pitchFamily="18" charset="0"/>
            </a:endParaRPr>
          </a:p>
          <a:p>
            <a:pPr marL="268288" marR="0" algn="just">
              <a:spcBef>
                <a:spcPts val="600"/>
              </a:spcBef>
              <a:spcAft>
                <a:spcPts val="1200"/>
              </a:spcAft>
            </a:pPr>
            <a:r>
              <a:rPr lang="en-US" sz="1800" dirty="0">
                <a:ea typeface="Times New Roman" panose="02020603050405020304" pitchFamily="18" charset="0"/>
                <a:cs typeface="Times New Roman" panose="02020603050405020304" pitchFamily="18" charset="0"/>
              </a:rPr>
              <a:t>The present call for proposals is launched with a "suspension clause" (reference Section 2.6.12 of the practical guide). The conclusion of contracts with applicants resulting from this call for proposals is subject to the fulfilment of the following condition: </a:t>
            </a:r>
            <a:endParaRPr lang="en-US" sz="1800" b="1" dirty="0">
              <a:ea typeface="Times New Roman" panose="02020603050405020304" pitchFamily="18" charset="0"/>
              <a:cs typeface="Times New Roman" panose="02020603050405020304" pitchFamily="18" charset="0"/>
            </a:endParaRPr>
          </a:p>
          <a:p>
            <a:pPr marR="0" algn="just">
              <a:spcBef>
                <a:spcPts val="600"/>
              </a:spcBef>
              <a:spcAft>
                <a:spcPts val="1200"/>
              </a:spcAft>
            </a:pPr>
            <a:r>
              <a:rPr lang="en-US" sz="1800" dirty="0">
                <a:ea typeface="Times New Roman" panose="02020603050405020304" pitchFamily="18" charset="0"/>
                <a:cs typeface="Times New Roman" panose="02020603050405020304" pitchFamily="18" charset="0"/>
              </a:rPr>
              <a:t>The signature of the Financing Agreement between the European Commission and Republic of Serbia and Montenegro concerning the Cross-border </a:t>
            </a:r>
            <a:r>
              <a:rPr lang="en-US" sz="1800" dirty="0" err="1">
                <a:ea typeface="Times New Roman" panose="02020603050405020304" pitchFamily="18" charset="0"/>
                <a:cs typeface="Times New Roman" panose="02020603050405020304" pitchFamily="18" charset="0"/>
              </a:rPr>
              <a:t>Programme</a:t>
            </a:r>
            <a:r>
              <a:rPr lang="en-US" sz="1800" dirty="0">
                <a:ea typeface="Times New Roman" panose="02020603050405020304" pitchFamily="18" charset="0"/>
                <a:cs typeface="Times New Roman" panose="02020603050405020304" pitchFamily="18" charset="0"/>
              </a:rPr>
              <a:t> for Serbia - Montenegro under IPA II for the year 2018</a:t>
            </a:r>
            <a:r>
              <a:rPr lang="en-US" sz="1800" dirty="0" smtClean="0">
                <a:ea typeface="Times New Roman" panose="02020603050405020304" pitchFamily="18" charset="0"/>
                <a:cs typeface="Times New Roman" panose="02020603050405020304" pitchFamily="18" charset="0"/>
              </a:rPr>
              <a:t>.</a:t>
            </a:r>
            <a:endParaRPr lang="en-US" sz="1800" b="1"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215101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9350" y="1232644"/>
            <a:ext cx="8459787" cy="4544834"/>
          </a:xfrm>
          <a:prstGeom prst="rect">
            <a:avLst/>
          </a:prstGeom>
          <a:noFill/>
        </p:spPr>
        <p:txBody>
          <a:bodyPr>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pPr>
            <a:r>
              <a:rPr lang="sr-Latn-RS" altLang="en-US" b="1" dirty="0">
                <a:solidFill>
                  <a:srgbClr val="F0660D"/>
                </a:solidFill>
                <a:latin typeface="Calibri" panose="020F0502020204030204" pitchFamily="34" charset="0"/>
              </a:rPr>
              <a:t>DEO	A: REZIME </a:t>
            </a:r>
            <a:r>
              <a:rPr lang="sr-Latn-RS" altLang="en-US" b="1" dirty="0" smtClean="0">
                <a:solidFill>
                  <a:srgbClr val="F0660D"/>
                </a:solidFill>
                <a:latin typeface="Calibri" panose="020F0502020204030204" pitchFamily="34" charset="0"/>
              </a:rPr>
              <a:t>PROJEKTA</a:t>
            </a:r>
          </a:p>
          <a:p>
            <a:pPr eaLnBrk="1" hangingPunct="1">
              <a:spcAft>
                <a:spcPts val="600"/>
              </a:spcAft>
            </a:pPr>
            <a:endParaRPr lang="sr-Latn-RS" altLang="en-US" b="1" dirty="0">
              <a:solidFill>
                <a:prstClr val="black"/>
              </a:solidFill>
              <a:latin typeface="Calibri" panose="020F0502020204030204" pitchFamily="34" charset="0"/>
            </a:endParaRPr>
          </a:p>
          <a:p>
            <a:pPr eaLnBrk="1" hangingPunct="1"/>
            <a:r>
              <a:rPr lang="sr-Latn-RS" altLang="en-US" sz="1600" b="1" dirty="0" smtClean="0">
                <a:solidFill>
                  <a:prstClr val="black"/>
                </a:solidFill>
                <a:latin typeface="Calibri" panose="020F0502020204030204" pitchFamily="34" charset="0"/>
              </a:rPr>
              <a:t>4 TABELA ZA OCENU REZIMEA PROJEKTA</a:t>
            </a:r>
          </a:p>
          <a:p>
            <a:pPr eaLnBrk="1" hangingPunct="1"/>
            <a:endParaRPr lang="sr-Latn-RS" altLang="en-US" sz="1600" b="1" dirty="0">
              <a:solidFill>
                <a:prstClr val="black"/>
              </a:solidFill>
              <a:latin typeface="Calibri" panose="020F0502020204030204" pitchFamily="34" charset="0"/>
            </a:endParaRPr>
          </a:p>
          <a:p>
            <a:pPr eaLnBrk="1" hangingPunct="1"/>
            <a:endParaRPr lang="sr-Latn-RS" altLang="en-US" sz="1600" b="1" dirty="0" smtClean="0">
              <a:solidFill>
                <a:prstClr val="black"/>
              </a:solidFill>
              <a:latin typeface="Calibri" panose="020F0502020204030204" pitchFamily="34" charset="0"/>
            </a:endParaRPr>
          </a:p>
          <a:p>
            <a:pPr eaLnBrk="1" hangingPunct="1"/>
            <a:endParaRPr lang="sr-Latn-RS" altLang="en-US" sz="1600" b="1" dirty="0">
              <a:solidFill>
                <a:prstClr val="black"/>
              </a:solidFill>
              <a:latin typeface="Calibri" panose="020F0502020204030204" pitchFamily="34" charset="0"/>
            </a:endParaRPr>
          </a:p>
          <a:p>
            <a:pPr eaLnBrk="1" hangingPunct="1"/>
            <a:endParaRPr lang="sr-Latn-RS" altLang="en-US" sz="1600" b="1" dirty="0" smtClean="0">
              <a:solidFill>
                <a:prstClr val="black"/>
              </a:solidFill>
              <a:latin typeface="Calibri" panose="020F0502020204030204" pitchFamily="34" charset="0"/>
            </a:endParaRPr>
          </a:p>
          <a:p>
            <a:pPr eaLnBrk="1" hangingPunct="1"/>
            <a:endParaRPr lang="sr-Latn-RS" altLang="en-US" sz="1600" b="1" dirty="0">
              <a:solidFill>
                <a:prstClr val="black"/>
              </a:solidFill>
              <a:latin typeface="Calibri" panose="020F0502020204030204" pitchFamily="34" charset="0"/>
            </a:endParaRPr>
          </a:p>
          <a:p>
            <a:pPr eaLnBrk="1" hangingPunct="1"/>
            <a:endParaRPr lang="sr-Latn-RS" altLang="en-US" sz="1600" b="1" dirty="0" smtClean="0">
              <a:solidFill>
                <a:prstClr val="black"/>
              </a:solidFill>
              <a:latin typeface="Calibri" panose="020F0502020204030204" pitchFamily="34" charset="0"/>
            </a:endParaRPr>
          </a:p>
          <a:p>
            <a:pPr eaLnBrk="1" hangingPunct="1"/>
            <a:endParaRPr lang="sr-Latn-RS" altLang="en-US" sz="1600" b="1" dirty="0">
              <a:solidFill>
                <a:prstClr val="black"/>
              </a:solidFill>
              <a:latin typeface="Calibri" panose="020F0502020204030204" pitchFamily="34" charset="0"/>
            </a:endParaRPr>
          </a:p>
          <a:p>
            <a:pPr eaLnBrk="1" hangingPunct="1"/>
            <a:endParaRPr lang="sr-Latn-RS" altLang="en-US" sz="1600" b="1" dirty="0" smtClean="0">
              <a:solidFill>
                <a:prstClr val="black"/>
              </a:solidFill>
              <a:latin typeface="Calibri" panose="020F0502020204030204" pitchFamily="34" charset="0"/>
            </a:endParaRPr>
          </a:p>
          <a:p>
            <a:pPr eaLnBrk="1" hangingPunct="1"/>
            <a:endParaRPr lang="sr-Latn-RS" altLang="en-US" sz="1600" b="1" dirty="0">
              <a:solidFill>
                <a:prstClr val="black"/>
              </a:solidFill>
              <a:latin typeface="Calibri" panose="020F0502020204030204" pitchFamily="34" charset="0"/>
            </a:endParaRPr>
          </a:p>
          <a:p>
            <a:pPr eaLnBrk="1" hangingPunct="1"/>
            <a:endParaRPr lang="sr-Latn-RS" altLang="en-US" sz="1600" b="1" dirty="0" smtClean="0">
              <a:solidFill>
                <a:prstClr val="black"/>
              </a:solidFill>
              <a:latin typeface="Calibri" panose="020F0502020204030204" pitchFamily="34" charset="0"/>
            </a:endParaRPr>
          </a:p>
          <a:p>
            <a:pPr eaLnBrk="1" hangingPunct="1"/>
            <a:endParaRPr lang="sr-Latn-RS" altLang="en-US" sz="1600" b="1" dirty="0">
              <a:solidFill>
                <a:prstClr val="black"/>
              </a:solidFill>
              <a:latin typeface="Calibri" panose="020F0502020204030204" pitchFamily="34" charset="0"/>
            </a:endParaRPr>
          </a:p>
          <a:p>
            <a:pPr eaLnBrk="1" hangingPunct="1"/>
            <a:endParaRPr lang="sr-Latn-RS" altLang="en-US" sz="1600" b="1" dirty="0" smtClean="0">
              <a:solidFill>
                <a:prstClr val="black"/>
              </a:solidFill>
              <a:latin typeface="Calibri" panose="020F0502020204030204" pitchFamily="34" charset="0"/>
            </a:endParaRPr>
          </a:p>
          <a:p>
            <a:pPr marL="0" indent="0" algn="ctr" eaLnBrk="1" fontAlgn="base" hangingPunct="1">
              <a:spcBef>
                <a:spcPct val="0"/>
              </a:spcBef>
              <a:spcAft>
                <a:spcPts val="400"/>
              </a:spcAft>
            </a:pPr>
            <a:r>
              <a:rPr lang="sr-Latn-RS" altLang="en-US" sz="1600" b="1" i="1" dirty="0">
                <a:solidFill>
                  <a:prstClr val="black"/>
                </a:solidFill>
                <a:latin typeface="Calibri" panose="020F0502020204030204" pitchFamily="34" charset="0"/>
              </a:rPr>
              <a:t>Štampaju podnosioci</a:t>
            </a:r>
          </a:p>
          <a:p>
            <a:pPr marL="0" indent="0" algn="ctr" eaLnBrk="1" fontAlgn="base" hangingPunct="1">
              <a:spcBef>
                <a:spcPct val="0"/>
              </a:spcBef>
              <a:spcAft>
                <a:spcPts val="400"/>
              </a:spcAft>
            </a:pPr>
            <a:r>
              <a:rPr lang="sr-Latn-RS" altLang="en-US" sz="1600" b="1" i="1" dirty="0">
                <a:solidFill>
                  <a:prstClr val="black"/>
                </a:solidFill>
                <a:latin typeface="Calibri" panose="020F0502020204030204" pitchFamily="34" charset="0"/>
              </a:rPr>
              <a:t>Isključivo za </a:t>
            </a:r>
            <a:r>
              <a:rPr lang="sr-Latn-RS" altLang="en-US" sz="1600" b="1" i="1" dirty="0" smtClean="0">
                <a:solidFill>
                  <a:prstClr val="black"/>
                </a:solidFill>
                <a:latin typeface="Calibri" panose="020F0502020204030204" pitchFamily="34" charset="0"/>
              </a:rPr>
              <a:t>upotrebu Ugovornog tela</a:t>
            </a:r>
            <a:endParaRPr lang="en-US" altLang="en-US" sz="1600" b="1" i="1" dirty="0">
              <a:solidFill>
                <a:prstClr val="black"/>
              </a:solidFill>
              <a:latin typeface="Calibri" panose="020F0502020204030204" pitchFamily="34" charset="0"/>
            </a:endParaRPr>
          </a:p>
        </p:txBody>
      </p:sp>
      <p:pic>
        <p:nvPicPr>
          <p:cNvPr id="2" name="Picture 1"/>
          <p:cNvPicPr>
            <a:picLocks noChangeAspect="1"/>
          </p:cNvPicPr>
          <p:nvPr/>
        </p:nvPicPr>
        <p:blipFill rotWithShape="1">
          <a:blip r:embed="rId2"/>
          <a:srcRect l="26667" t="27429" r="25490" b="28301"/>
          <a:stretch/>
        </p:blipFill>
        <p:spPr>
          <a:xfrm>
            <a:off x="1930962" y="2216329"/>
            <a:ext cx="5256561" cy="2736000"/>
          </a:xfrm>
          <a:prstGeom prst="rect">
            <a:avLst/>
          </a:prstGeom>
        </p:spPr>
      </p:pic>
    </p:spTree>
    <p:extLst>
      <p:ext uri="{BB962C8B-B14F-4D97-AF65-F5344CB8AC3E}">
        <p14:creationId xmlns:p14="http://schemas.microsoft.com/office/powerpoint/2010/main" val="29661945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200" y="994856"/>
            <a:ext cx="8966087" cy="4955203"/>
          </a:xfrm>
          <a:prstGeom prst="rect">
            <a:avLst/>
          </a:prstGeom>
          <a:noFill/>
        </p:spPr>
        <p:txBody>
          <a:bodyPr wrap="square">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536575" eaLnBrk="0" hangingPunct="0">
              <a:defRPr>
                <a:solidFill>
                  <a:schemeClr val="tx1"/>
                </a:solidFill>
                <a:latin typeface="Arial" panose="020B0604020202020204" pitchFamily="34" charset="0"/>
                <a:cs typeface="Arial" panose="020B0604020202020204" pitchFamily="34" charset="0"/>
              </a:defRPr>
            </a:lvl2pPr>
            <a:lvl3pPr marL="1076325" indent="-161925"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pPr>
            <a:r>
              <a:rPr lang="sr-Latn-RS" altLang="en-US" b="1" dirty="0" smtClean="0">
                <a:solidFill>
                  <a:srgbClr val="F0660D"/>
                </a:solidFill>
                <a:latin typeface="Calibri" panose="020F0502020204030204" pitchFamily="34" charset="0"/>
              </a:rPr>
              <a:t>DEO B: </a:t>
            </a:r>
            <a:r>
              <a:rPr lang="en-US" altLang="en-US" b="1" dirty="0" smtClean="0">
                <a:solidFill>
                  <a:srgbClr val="F0660D"/>
                </a:solidFill>
                <a:latin typeface="Calibri" panose="020F0502020204030204" pitchFamily="34" charset="0"/>
              </a:rPr>
              <a:t>KOMPLETAN </a:t>
            </a:r>
            <a:r>
              <a:rPr lang="en-US" altLang="en-US" b="1" dirty="0">
                <a:solidFill>
                  <a:srgbClr val="F0660D"/>
                </a:solidFill>
                <a:latin typeface="Calibri" panose="020F0502020204030204" pitchFamily="34" charset="0"/>
              </a:rPr>
              <a:t>PRIJAVNI </a:t>
            </a:r>
            <a:r>
              <a:rPr lang="en-US" altLang="en-US" b="1" dirty="0" smtClean="0">
                <a:solidFill>
                  <a:srgbClr val="F0660D"/>
                </a:solidFill>
                <a:latin typeface="Calibri" panose="020F0502020204030204" pitchFamily="34" charset="0"/>
              </a:rPr>
              <a:t>OBRAZA</a:t>
            </a:r>
            <a:r>
              <a:rPr lang="sr-Latn-RS" altLang="en-US" b="1" dirty="0" smtClean="0">
                <a:solidFill>
                  <a:srgbClr val="F0660D"/>
                </a:solidFill>
                <a:latin typeface="Calibri" panose="020F0502020204030204" pitchFamily="34" charset="0"/>
              </a:rPr>
              <a:t>C</a:t>
            </a:r>
          </a:p>
          <a:p>
            <a:pPr algn="ctr" eaLnBrk="1" hangingPunct="1">
              <a:spcAft>
                <a:spcPts val="600"/>
              </a:spcAft>
            </a:pPr>
            <a:r>
              <a:rPr lang="sr-Latn-RS" altLang="en-US" sz="1600" b="1" i="1" dirty="0" smtClean="0">
                <a:solidFill>
                  <a:prstClr val="black"/>
                </a:solidFill>
                <a:latin typeface="Calibri" panose="020F0502020204030204" pitchFamily="34" charset="0"/>
              </a:rPr>
              <a:t>Treba da bude podnet od strane svih aplikanata</a:t>
            </a:r>
            <a:endParaRPr lang="sr-Latn-RS" altLang="en-US" sz="1600" b="1" i="1" dirty="0">
              <a:solidFill>
                <a:prstClr val="black"/>
              </a:solidFill>
              <a:latin typeface="Calibri" panose="020F0502020204030204" pitchFamily="34" charset="0"/>
            </a:endParaRPr>
          </a:p>
          <a:p>
            <a:pPr marL="0" indent="0" eaLnBrk="1" hangingPunct="1"/>
            <a:r>
              <a:rPr lang="sr-Latn-RS" altLang="en-US" sz="1600" b="1" dirty="0" smtClean="0">
                <a:solidFill>
                  <a:prstClr val="black"/>
                </a:solidFill>
                <a:latin typeface="Calibri" panose="020F0502020204030204" pitchFamily="34" charset="0"/>
              </a:rPr>
              <a:t>1 OPŠTE INFORMACIJE</a:t>
            </a:r>
          </a:p>
          <a:p>
            <a:pPr marL="0" indent="0" eaLnBrk="1" hangingPunct="1"/>
            <a:endParaRPr lang="sr-Latn-RS" altLang="en-US" sz="1600" dirty="0">
              <a:solidFill>
                <a:prstClr val="black"/>
              </a:solidFill>
              <a:latin typeface="Calibri" panose="020F0502020204030204" pitchFamily="34" charset="0"/>
            </a:endParaRPr>
          </a:p>
          <a:p>
            <a:pPr marL="0" indent="0" eaLnBrk="1" hangingPunct="1"/>
            <a:r>
              <a:rPr lang="sr-Latn-RS" altLang="en-US" sz="1600" b="1" dirty="0" smtClean="0">
                <a:solidFill>
                  <a:prstClr val="black"/>
                </a:solidFill>
                <a:latin typeface="Calibri" panose="020F0502020204030204" pitchFamily="34" charset="0"/>
              </a:rPr>
              <a:t>2 PROJEKAT</a:t>
            </a:r>
            <a:endParaRPr lang="sr-Latn-RS" altLang="en-US" sz="1600" b="1" dirty="0">
              <a:solidFill>
                <a:prstClr val="black"/>
              </a:solidFill>
              <a:latin typeface="Calibri" panose="020F0502020204030204" pitchFamily="34" charset="0"/>
            </a:endParaRPr>
          </a:p>
          <a:p>
            <a:pPr lvl="1" eaLnBrk="1" hangingPunct="1"/>
            <a:r>
              <a:rPr lang="sr-Latn-RS" altLang="en-US" sz="1600" b="1" dirty="0">
                <a:solidFill>
                  <a:prstClr val="black"/>
                </a:solidFill>
                <a:latin typeface="Calibri" panose="020F0502020204030204" pitchFamily="34" charset="0"/>
              </a:rPr>
              <a:t>2.1 Opis projekta</a:t>
            </a:r>
          </a:p>
          <a:p>
            <a:pPr lvl="1" eaLnBrk="1" hangingPunct="1"/>
            <a:r>
              <a:rPr lang="sr-Latn-RS" altLang="en-US" sz="1600" b="1" dirty="0">
                <a:solidFill>
                  <a:prstClr val="black"/>
                </a:solidFill>
                <a:latin typeface="Calibri" panose="020F0502020204030204" pitchFamily="34" charset="0"/>
              </a:rPr>
              <a:t>2.1.1 Opis </a:t>
            </a:r>
            <a:r>
              <a:rPr lang="sr-Latn-RS" altLang="en-US" sz="1600" dirty="0">
                <a:solidFill>
                  <a:prstClr val="black"/>
                </a:solidFill>
                <a:latin typeface="Calibri" panose="020F0502020204030204" pitchFamily="34" charset="0"/>
              </a:rPr>
              <a:t>(</a:t>
            </a:r>
            <a:r>
              <a:rPr lang="sr-Latn-RS" altLang="en-US" sz="1600" u="sng" dirty="0">
                <a:solidFill>
                  <a:prstClr val="black"/>
                </a:solidFill>
                <a:latin typeface="Calibri" panose="020F0502020204030204" pitchFamily="34" charset="0"/>
              </a:rPr>
              <a:t>maksimalno 13 </a:t>
            </a:r>
            <a:r>
              <a:rPr lang="sr-Latn-RS" altLang="en-US" sz="1600" u="sng" dirty="0" smtClean="0">
                <a:solidFill>
                  <a:prstClr val="black"/>
                </a:solidFill>
                <a:latin typeface="Calibri" panose="020F0502020204030204" pitchFamily="34" charset="0"/>
              </a:rPr>
              <a:t>strana)</a:t>
            </a:r>
          </a:p>
          <a:p>
            <a:pPr marL="0" indent="0" algn="just" eaLnBrk="1" hangingPunct="1"/>
            <a:r>
              <a:rPr lang="sr-Latn-RS" altLang="en-US" sz="1600" dirty="0" smtClean="0">
                <a:solidFill>
                  <a:prstClr val="black"/>
                </a:solidFill>
                <a:latin typeface="Calibri" panose="020F0502020204030204"/>
              </a:rPr>
              <a:t>Dati opis projekta i njegovu relevantnost, uključujući informacije koje se zahtevaju u paragrafima ispod, u skladu sa opštim i specifičnim ciljevima, kao i očekivane rezultate (tj. </a:t>
            </a:r>
            <a:r>
              <a:rPr lang="en-GB" sz="1600" i="1" dirty="0">
                <a:solidFill>
                  <a:prstClr val="black"/>
                </a:solidFill>
                <a:latin typeface="Calibri" panose="020F0502020204030204"/>
              </a:rPr>
              <a:t>impact, outcome(s)</a:t>
            </a:r>
            <a:r>
              <a:rPr lang="en-GB" sz="1600" dirty="0">
                <a:solidFill>
                  <a:prstClr val="black"/>
                </a:solidFill>
                <a:latin typeface="Calibri" panose="020F0502020204030204"/>
              </a:rPr>
              <a:t>, </a:t>
            </a:r>
            <a:r>
              <a:rPr lang="sr-Latn-RS" sz="1600" dirty="0" smtClean="0">
                <a:solidFill>
                  <a:prstClr val="black"/>
                </a:solidFill>
                <a:latin typeface="Calibri" panose="020F0502020204030204"/>
              </a:rPr>
              <a:t>međuzavisnost </a:t>
            </a:r>
            <a:r>
              <a:rPr lang="en-GB" sz="1600" dirty="0" smtClean="0">
                <a:solidFill>
                  <a:prstClr val="black"/>
                </a:solidFill>
                <a:latin typeface="Calibri" panose="020F0502020204030204"/>
              </a:rPr>
              <a:t> </a:t>
            </a:r>
            <a:r>
              <a:rPr lang="en-GB" sz="1600" i="1" dirty="0">
                <a:solidFill>
                  <a:prstClr val="black"/>
                </a:solidFill>
                <a:latin typeface="Calibri" panose="020F0502020204030204"/>
              </a:rPr>
              <a:t>outcomes</a:t>
            </a:r>
            <a:r>
              <a:rPr lang="en-GB" sz="1600" dirty="0">
                <a:solidFill>
                  <a:prstClr val="black"/>
                </a:solidFill>
                <a:latin typeface="Calibri" panose="020F0502020204030204"/>
              </a:rPr>
              <a:t> </a:t>
            </a:r>
            <a:r>
              <a:rPr lang="sr-Latn-RS" sz="1600" dirty="0" smtClean="0">
                <a:solidFill>
                  <a:prstClr val="black"/>
                </a:solidFill>
                <a:latin typeface="Calibri" panose="020F0502020204030204"/>
              </a:rPr>
              <a:t>i</a:t>
            </a:r>
            <a:r>
              <a:rPr lang="en-GB" sz="1600" dirty="0" smtClean="0">
                <a:solidFill>
                  <a:prstClr val="black"/>
                </a:solidFill>
                <a:latin typeface="Calibri" panose="020F0502020204030204"/>
              </a:rPr>
              <a:t> </a:t>
            </a:r>
            <a:r>
              <a:rPr lang="en-GB" sz="1600" i="1" dirty="0" smtClean="0">
                <a:solidFill>
                  <a:prstClr val="black"/>
                </a:solidFill>
                <a:latin typeface="Calibri" panose="020F0502020204030204"/>
              </a:rPr>
              <a:t>outputs</a:t>
            </a:r>
            <a:r>
              <a:rPr lang="sr-Latn-RS" sz="1600" dirty="0" smtClean="0">
                <a:solidFill>
                  <a:prstClr val="black"/>
                </a:solidFill>
                <a:latin typeface="Calibri" panose="020F0502020204030204"/>
              </a:rPr>
              <a:t>)</a:t>
            </a:r>
            <a:r>
              <a:rPr lang="sr-Latn-RS" altLang="en-US" sz="1600" dirty="0" smtClean="0">
                <a:solidFill>
                  <a:prstClr val="black"/>
                </a:solidFill>
                <a:latin typeface="Calibri" panose="020F0502020204030204"/>
              </a:rPr>
              <a:t>:</a:t>
            </a:r>
          </a:p>
          <a:p>
            <a:pPr marL="268288" indent="-179388" algn="just" eaLnBrk="1" hangingPunct="1">
              <a:buFont typeface="Arial" panose="020B0604020202020204" pitchFamily="34" charset="0"/>
              <a:buChar char="•"/>
            </a:pPr>
            <a:r>
              <a:rPr lang="sr-Latn-RS" sz="1600" dirty="0" smtClean="0">
                <a:solidFill>
                  <a:prstClr val="black"/>
                </a:solidFill>
                <a:latin typeface="Calibri" panose="020F0502020204030204" pitchFamily="34" charset="0"/>
              </a:rPr>
              <a:t>Ukratko opišite relevantnost projekta na ciljeve/sektore/teme/specifične ciljeve poziva a posebno u odnosu na potrebe i ograničenja ciljanih zemalja i regiona….</a:t>
            </a:r>
          </a:p>
          <a:p>
            <a:pPr marL="268288" indent="-179388" algn="just" eaLnBrk="1" hangingPunct="1">
              <a:buFont typeface="Arial" panose="020B0604020202020204" pitchFamily="34" charset="0"/>
              <a:buChar char="•"/>
            </a:pPr>
            <a:r>
              <a:rPr lang="sr-Latn-RS" sz="1600" dirty="0" smtClean="0">
                <a:solidFill>
                  <a:prstClr val="black"/>
                </a:solidFill>
                <a:latin typeface="Calibri" panose="020F0502020204030204" pitchFamily="34" charset="0"/>
              </a:rPr>
              <a:t>C</a:t>
            </a:r>
            <a:r>
              <a:rPr lang="en-US" sz="1600" dirty="0" err="1" smtClean="0">
                <a:solidFill>
                  <a:prstClr val="black"/>
                </a:solidFill>
                <a:latin typeface="Calibri" panose="020F0502020204030204" pitchFamily="34" charset="0"/>
              </a:rPr>
              <a:t>iljne</a:t>
            </a:r>
            <a:r>
              <a:rPr lang="en-US" sz="1600" dirty="0" smtClean="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grupe</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i</a:t>
            </a:r>
            <a:r>
              <a:rPr lang="en-US" sz="1600" dirty="0">
                <a:solidFill>
                  <a:prstClr val="black"/>
                </a:solidFill>
                <a:latin typeface="Calibri" panose="020F0502020204030204" pitchFamily="34" charset="0"/>
              </a:rPr>
              <a:t> </a:t>
            </a:r>
            <a:r>
              <a:rPr lang="en-US" sz="1600" dirty="0" err="1" smtClean="0">
                <a:solidFill>
                  <a:prstClr val="black"/>
                </a:solidFill>
                <a:latin typeface="Calibri" panose="020F0502020204030204" pitchFamily="34" charset="0"/>
              </a:rPr>
              <a:t>krajnj</a:t>
            </a:r>
            <a:r>
              <a:rPr lang="sr-Latn-RS" sz="1600" dirty="0" smtClean="0">
                <a:solidFill>
                  <a:prstClr val="black"/>
                </a:solidFill>
                <a:latin typeface="Calibri" panose="020F0502020204030204" pitchFamily="34" charset="0"/>
              </a:rPr>
              <a:t>i</a:t>
            </a:r>
            <a:r>
              <a:rPr lang="en-US" sz="1600" dirty="0" smtClean="0">
                <a:solidFill>
                  <a:prstClr val="black"/>
                </a:solidFill>
                <a:latin typeface="Calibri" panose="020F0502020204030204" pitchFamily="34" charset="0"/>
              </a:rPr>
              <a:t> </a:t>
            </a:r>
            <a:r>
              <a:rPr lang="en-US" sz="1600" dirty="0" err="1" smtClean="0">
                <a:solidFill>
                  <a:prstClr val="black"/>
                </a:solidFill>
                <a:latin typeface="Calibri" panose="020F0502020204030204" pitchFamily="34" charset="0"/>
              </a:rPr>
              <a:t>korisni</a:t>
            </a:r>
            <a:r>
              <a:rPr lang="sr-Latn-RS" sz="1600" dirty="0" smtClean="0">
                <a:solidFill>
                  <a:prstClr val="black"/>
                </a:solidFill>
                <a:latin typeface="Calibri" panose="020F0502020204030204" pitchFamily="34" charset="0"/>
              </a:rPr>
              <a:t>ci</a:t>
            </a:r>
            <a:r>
              <a:rPr lang="en-US" sz="1600" dirty="0" smtClean="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njihove</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potrebe</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i</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ograničenja</a:t>
            </a:r>
            <a:r>
              <a:rPr lang="en-US" sz="1600" dirty="0">
                <a:solidFill>
                  <a:prstClr val="black"/>
                </a:solidFill>
                <a:latin typeface="Calibri" panose="020F0502020204030204" pitchFamily="34" charset="0"/>
              </a:rPr>
              <a:t>, </a:t>
            </a:r>
            <a:r>
              <a:rPr lang="en-US" sz="1600" dirty="0" err="1" smtClean="0">
                <a:solidFill>
                  <a:prstClr val="black"/>
                </a:solidFill>
                <a:latin typeface="Calibri" panose="020F0502020204030204" pitchFamily="34" charset="0"/>
              </a:rPr>
              <a:t>kako</a:t>
            </a:r>
            <a:r>
              <a:rPr lang="en-US" sz="1600" dirty="0" smtClean="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će</a:t>
            </a:r>
            <a:r>
              <a:rPr lang="en-US" sz="1600" dirty="0">
                <a:solidFill>
                  <a:prstClr val="black"/>
                </a:solidFill>
                <a:latin typeface="Calibri" panose="020F0502020204030204" pitchFamily="34" charset="0"/>
              </a:rPr>
              <a:t> se </a:t>
            </a:r>
            <a:r>
              <a:rPr lang="en-US" sz="1600" dirty="0" err="1">
                <a:solidFill>
                  <a:prstClr val="black"/>
                </a:solidFill>
                <a:latin typeface="Calibri" panose="020F0502020204030204" pitchFamily="34" charset="0"/>
              </a:rPr>
              <a:t>akcija</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baviti</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ovim</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potrebama</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i</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poboljšati</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njihovu</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situaciju</a:t>
            </a:r>
            <a:r>
              <a:rPr lang="en-US" sz="1600" dirty="0" smtClean="0">
                <a:solidFill>
                  <a:prstClr val="black"/>
                </a:solidFill>
                <a:latin typeface="Calibri" panose="020F0502020204030204" pitchFamily="34" charset="0"/>
              </a:rPr>
              <a:t>.</a:t>
            </a:r>
            <a:r>
              <a:rPr lang="sr-Latn-RS" sz="1600" dirty="0" smtClean="0">
                <a:solidFill>
                  <a:prstClr val="black"/>
                </a:solidFill>
                <a:latin typeface="Calibri" panose="020F0502020204030204" pitchFamily="34" charset="0"/>
              </a:rPr>
              <a:t>.</a:t>
            </a:r>
            <a:r>
              <a:rPr lang="en-US" sz="1600" dirty="0" smtClean="0">
                <a:solidFill>
                  <a:prstClr val="black"/>
                </a:solidFill>
              </a:rPr>
              <a:t>.</a:t>
            </a:r>
            <a:endParaRPr lang="sr-Latn-RS" sz="1600" dirty="0" smtClean="0">
              <a:solidFill>
                <a:prstClr val="black"/>
              </a:solidFill>
              <a:latin typeface="Calibri" panose="020F0502020204030204" pitchFamily="34" charset="0"/>
            </a:endParaRPr>
          </a:p>
          <a:p>
            <a:pPr marL="268288" indent="-179388" algn="just" eaLnBrk="1" hangingPunct="1">
              <a:buFont typeface="Arial" panose="020B0604020202020204" pitchFamily="34" charset="0"/>
              <a:buChar char="•"/>
            </a:pPr>
            <a:r>
              <a:rPr lang="en-US" sz="1600" dirty="0" err="1">
                <a:solidFill>
                  <a:prstClr val="black"/>
                </a:solidFill>
                <a:latin typeface="Calibri" panose="020F0502020204030204" pitchFamily="34" charset="0"/>
              </a:rPr>
              <a:t>Predočite</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logiku</a:t>
            </a:r>
            <a:r>
              <a:rPr lang="en-US" sz="1600" dirty="0">
                <a:solidFill>
                  <a:prstClr val="black"/>
                </a:solidFill>
                <a:latin typeface="Calibri" panose="020F0502020204030204" pitchFamily="34" charset="0"/>
              </a:rPr>
              <a:t> </a:t>
            </a:r>
            <a:r>
              <a:rPr lang="en-US" sz="1600" dirty="0" err="1" smtClean="0">
                <a:solidFill>
                  <a:prstClr val="black"/>
                </a:solidFill>
                <a:latin typeface="Calibri" panose="020F0502020204030204" pitchFamily="34" charset="0"/>
              </a:rPr>
              <a:t>intervencije</a:t>
            </a:r>
            <a:r>
              <a:rPr lang="sr-Latn-RS" sz="1600" dirty="0" smtClean="0">
                <a:solidFill>
                  <a:prstClr val="black"/>
                </a:solidFill>
                <a:latin typeface="Calibri" panose="020F0502020204030204" pitchFamily="34" charset="0"/>
              </a:rPr>
              <a:t> povezanost aktivnosti, rezultata, ishoda i uticaja, </a:t>
            </a:r>
            <a:r>
              <a:rPr lang="en-US" sz="1600" dirty="0" err="1" smtClean="0">
                <a:solidFill>
                  <a:prstClr val="black"/>
                </a:solidFill>
                <a:latin typeface="Calibri" panose="020F0502020204030204" pitchFamily="34" charset="0"/>
              </a:rPr>
              <a:t>izražavajući</a:t>
            </a:r>
            <a:r>
              <a:rPr lang="en-US" sz="1600" dirty="0" smtClean="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glavne</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pretpostavke</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i</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rizike</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duž</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ovog</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lanca</a:t>
            </a:r>
            <a:r>
              <a:rPr lang="en-US" sz="1600" dirty="0">
                <a:solidFill>
                  <a:prstClr val="black"/>
                </a:solidFill>
                <a:latin typeface="Calibri" panose="020F0502020204030204" pitchFamily="34" charset="0"/>
              </a:rPr>
              <a:t> </a:t>
            </a:r>
            <a:r>
              <a:rPr lang="en-US" sz="1600" dirty="0" err="1" smtClean="0">
                <a:solidFill>
                  <a:prstClr val="black"/>
                </a:solidFill>
                <a:latin typeface="Calibri" panose="020F0502020204030204" pitchFamily="34" charset="0"/>
              </a:rPr>
              <a:t>rezultata</a:t>
            </a:r>
            <a:r>
              <a:rPr lang="en-US" sz="1600" dirty="0" smtClean="0">
                <a:solidFill>
                  <a:prstClr val="black"/>
                </a:solidFill>
                <a:latin typeface="Calibri" panose="020F0502020204030204" pitchFamily="34" charset="0"/>
              </a:rPr>
              <a:t>…</a:t>
            </a:r>
            <a:endParaRPr lang="sr-Latn-RS" sz="1600" dirty="0" smtClean="0">
              <a:solidFill>
                <a:prstClr val="black"/>
              </a:solidFill>
              <a:latin typeface="Calibri" panose="020F0502020204030204" pitchFamily="34" charset="0"/>
            </a:endParaRPr>
          </a:p>
          <a:p>
            <a:pPr marL="268288" indent="-179388" algn="just" eaLnBrk="1" hangingPunct="1">
              <a:buFont typeface="Arial" panose="020B0604020202020204" pitchFamily="34" charset="0"/>
              <a:buChar char="•"/>
            </a:pPr>
            <a:r>
              <a:rPr lang="sr-Latn-RS" altLang="en-US" sz="1600" dirty="0" smtClean="0">
                <a:solidFill>
                  <a:prstClr val="black"/>
                </a:solidFill>
                <a:latin typeface="Calibri" panose="020F0502020204030204" pitchFamily="34" charset="0"/>
              </a:rPr>
              <a:t>Identifikovati </a:t>
            </a:r>
            <a:r>
              <a:rPr lang="sr-Latn-RS" altLang="en-US" sz="1600" dirty="0">
                <a:solidFill>
                  <a:prstClr val="black"/>
                </a:solidFill>
                <a:latin typeface="Calibri" panose="020F0502020204030204" pitchFamily="34" charset="0"/>
              </a:rPr>
              <a:t>i detaljno objasniti svaku od aktivnosti i grupa radnih </a:t>
            </a:r>
            <a:r>
              <a:rPr lang="sr-Latn-RS" altLang="en-US" sz="1600" dirty="0" smtClean="0">
                <a:solidFill>
                  <a:prstClr val="black"/>
                </a:solidFill>
                <a:latin typeface="Calibri" panose="020F0502020204030204" pitchFamily="34" charset="0"/>
              </a:rPr>
              <a:t>zadataka... Ne </a:t>
            </a:r>
            <a:r>
              <a:rPr lang="sr-Latn-RS" altLang="en-US" sz="1600" dirty="0">
                <a:solidFill>
                  <a:prstClr val="black"/>
                </a:solidFill>
                <a:latin typeface="Calibri" panose="020F0502020204030204" pitchFamily="34" charset="0"/>
              </a:rPr>
              <a:t>ponavaljati akcioni plan (odeljak 2.1.3) već demonstrirati povezanost i </a:t>
            </a:r>
            <a:r>
              <a:rPr lang="sr-Latn-RS" altLang="en-US" sz="1600" dirty="0" smtClean="0">
                <a:solidFill>
                  <a:prstClr val="black"/>
                </a:solidFill>
                <a:latin typeface="Calibri" panose="020F0502020204030204" pitchFamily="34" charset="0"/>
              </a:rPr>
              <a:t>doslednost </a:t>
            </a:r>
            <a:r>
              <a:rPr lang="sr-Latn-RS" altLang="en-US" sz="1600" dirty="0">
                <a:solidFill>
                  <a:prstClr val="black"/>
                </a:solidFill>
                <a:latin typeface="Calibri" panose="020F0502020204030204" pitchFamily="34" charset="0"/>
              </a:rPr>
              <a:t>dizajna </a:t>
            </a:r>
            <a:r>
              <a:rPr lang="sr-Latn-RS" altLang="en-US" sz="1600" dirty="0" smtClean="0">
                <a:solidFill>
                  <a:prstClr val="black"/>
                </a:solidFill>
                <a:latin typeface="Calibri" panose="020F0502020204030204" pitchFamily="34" charset="0"/>
              </a:rPr>
              <a:t>projekta</a:t>
            </a:r>
          </a:p>
          <a:p>
            <a:pPr marL="268288" indent="-179388" algn="just" eaLnBrk="1" hangingPunct="1">
              <a:buFont typeface="Arial" panose="020B0604020202020204" pitchFamily="34" charset="0"/>
              <a:buChar char="•"/>
            </a:pPr>
            <a:r>
              <a:rPr lang="sr-Latn-RS" altLang="en-US" sz="1600" dirty="0" smtClean="0">
                <a:solidFill>
                  <a:prstClr val="black"/>
                </a:solidFill>
                <a:latin typeface="Calibri" panose="020F0502020204030204" pitchFamily="34" charset="0"/>
              </a:rPr>
              <a:t>…….</a:t>
            </a:r>
            <a:endParaRPr lang="sr-Latn-RS" altLang="en-US" sz="16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24867151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8612" y="1066800"/>
            <a:ext cx="8892988" cy="4888518"/>
          </a:xfrm>
          <a:prstGeom prst="rect">
            <a:avLst/>
          </a:prstGeom>
          <a:noFill/>
        </p:spPr>
        <p:txBody>
          <a:bodyPr wrap="square">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076325" indent="-544513"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pPr>
            <a:r>
              <a:rPr lang="sr-Latn-RS" altLang="en-US" b="1" dirty="0">
                <a:solidFill>
                  <a:srgbClr val="F0660D"/>
                </a:solidFill>
                <a:latin typeface="Calibri" panose="020F0502020204030204" pitchFamily="34" charset="0"/>
              </a:rPr>
              <a:t>DEO B: </a:t>
            </a:r>
            <a:r>
              <a:rPr lang="en-US" altLang="en-US" b="1" dirty="0">
                <a:solidFill>
                  <a:srgbClr val="F0660D"/>
                </a:solidFill>
                <a:latin typeface="Calibri" panose="020F0502020204030204" pitchFamily="34" charset="0"/>
              </a:rPr>
              <a:t>KOMPLETAN PRIJAVNI OBRAZA</a:t>
            </a:r>
            <a:r>
              <a:rPr lang="sr-Latn-RS" altLang="en-US" b="1" dirty="0" smtClean="0">
                <a:solidFill>
                  <a:srgbClr val="F0660D"/>
                </a:solidFill>
                <a:latin typeface="Calibri" panose="020F0502020204030204" pitchFamily="34" charset="0"/>
              </a:rPr>
              <a:t>C</a:t>
            </a:r>
            <a:endParaRPr lang="sr-Latn-RS" altLang="en-US" sz="1600" b="1" dirty="0">
              <a:solidFill>
                <a:prstClr val="black"/>
              </a:solidFill>
              <a:latin typeface="Calibri" panose="020F0502020204030204" pitchFamily="34" charset="0"/>
            </a:endParaRPr>
          </a:p>
          <a:p>
            <a:pPr lvl="2" eaLnBrk="1" hangingPunct="1">
              <a:spcAft>
                <a:spcPts val="400"/>
              </a:spcAft>
            </a:pPr>
            <a:r>
              <a:rPr lang="sr-Latn-RS" altLang="en-US" sz="1600" b="1" dirty="0">
                <a:solidFill>
                  <a:prstClr val="black"/>
                </a:solidFill>
                <a:latin typeface="Calibri" panose="020F0502020204030204" pitchFamily="34" charset="0"/>
              </a:rPr>
              <a:t>2.1.2 </a:t>
            </a:r>
            <a:r>
              <a:rPr lang="sr-Latn-RS" altLang="en-US" sz="1600" b="1" dirty="0" smtClean="0">
                <a:solidFill>
                  <a:prstClr val="black"/>
                </a:solidFill>
                <a:latin typeface="Calibri" panose="020F0502020204030204" pitchFamily="34" charset="0"/>
              </a:rPr>
              <a:t>Pristup</a:t>
            </a:r>
            <a:r>
              <a:rPr lang="sr-Latn-RS" altLang="en-US" sz="1600" dirty="0" smtClean="0">
                <a:solidFill>
                  <a:prstClr val="black"/>
                </a:solidFill>
                <a:latin typeface="Calibri" panose="020F0502020204030204" pitchFamily="34" charset="0"/>
              </a:rPr>
              <a:t> implementaciji (</a:t>
            </a:r>
            <a:r>
              <a:rPr lang="sr-Latn-RS" altLang="en-US" sz="1600" u="sng" dirty="0" smtClean="0">
                <a:solidFill>
                  <a:prstClr val="black"/>
                </a:solidFill>
                <a:latin typeface="Calibri" panose="020F0502020204030204" pitchFamily="34" charset="0"/>
              </a:rPr>
              <a:t>maksimalno </a:t>
            </a:r>
            <a:r>
              <a:rPr lang="sr-Latn-RS" altLang="en-US" sz="1600" u="sng" dirty="0">
                <a:solidFill>
                  <a:prstClr val="black"/>
                </a:solidFill>
                <a:latin typeface="Calibri" panose="020F0502020204030204" pitchFamily="34" charset="0"/>
              </a:rPr>
              <a:t>5 strana)</a:t>
            </a:r>
            <a:endParaRPr lang="sr-Latn-RS" altLang="en-US" sz="1600" dirty="0">
              <a:solidFill>
                <a:prstClr val="black"/>
              </a:solidFill>
              <a:latin typeface="Calibri" panose="020F0502020204030204" pitchFamily="34" charset="0"/>
            </a:endParaRPr>
          </a:p>
          <a:p>
            <a:pPr marL="531812" lvl="2" indent="0" eaLnBrk="1" hangingPunct="1">
              <a:spcAft>
                <a:spcPts val="200"/>
              </a:spcAft>
            </a:pPr>
            <a:r>
              <a:rPr lang="sr-Latn-RS" altLang="en-US" sz="1600" dirty="0">
                <a:solidFill>
                  <a:prstClr val="black"/>
                </a:solidFill>
                <a:latin typeface="Calibri" panose="020F0502020204030204" pitchFamily="34" charset="0"/>
              </a:rPr>
              <a:t>Detaljno opisati </a:t>
            </a:r>
            <a:endParaRPr lang="sr-Latn-RS" altLang="en-US" sz="1600" dirty="0" smtClean="0">
              <a:solidFill>
                <a:prstClr val="black"/>
              </a:solidFill>
              <a:latin typeface="Calibri" panose="020F0502020204030204" pitchFamily="34" charset="0"/>
            </a:endParaRPr>
          </a:p>
          <a:p>
            <a:pPr marL="817562" lvl="2" indent="-285750" eaLnBrk="1" hangingPunct="1">
              <a:spcAft>
                <a:spcPts val="200"/>
              </a:spcAft>
              <a:buFont typeface="Calibri" panose="020F0502020204030204" pitchFamily="34" charset="0"/>
              <a:buChar char="-"/>
            </a:pPr>
            <a:r>
              <a:rPr lang="vi-VN" altLang="en-US" sz="1600" dirty="0" smtClean="0">
                <a:solidFill>
                  <a:prstClr val="black"/>
                </a:solidFill>
                <a:latin typeface="Calibri" panose="020F0502020204030204" pitchFamily="34" charset="0"/>
              </a:rPr>
              <a:t>Metode </a:t>
            </a:r>
            <a:r>
              <a:rPr lang="vi-VN" altLang="en-US" sz="1600" dirty="0">
                <a:solidFill>
                  <a:prstClr val="black"/>
                </a:solidFill>
                <a:latin typeface="Calibri" panose="020F0502020204030204" pitchFamily="34" charset="0"/>
              </a:rPr>
              <a:t>sprovođenja i obrazloženje izbora </a:t>
            </a:r>
            <a:r>
              <a:rPr lang="vi-VN" altLang="en-US" sz="1600" dirty="0" smtClean="0">
                <a:solidFill>
                  <a:prstClr val="black"/>
                </a:solidFill>
                <a:latin typeface="Calibri" panose="020F0502020204030204" pitchFamily="34" charset="0"/>
              </a:rPr>
              <a:t>metodologije</a:t>
            </a:r>
            <a:r>
              <a:rPr lang="sr-Latn-RS" altLang="en-US" sz="1600" dirty="0" smtClean="0">
                <a:solidFill>
                  <a:prstClr val="black"/>
                </a:solidFill>
                <a:latin typeface="Calibri" panose="020F0502020204030204" pitchFamily="34" charset="0"/>
              </a:rPr>
              <a:t>  </a:t>
            </a:r>
          </a:p>
          <a:p>
            <a:pPr marL="817562" lvl="2" indent="-285750" eaLnBrk="1" hangingPunct="1">
              <a:spcAft>
                <a:spcPts val="200"/>
              </a:spcAft>
              <a:buFont typeface="Calibri" panose="020F0502020204030204" pitchFamily="34" charset="0"/>
              <a:buChar char="-"/>
            </a:pPr>
            <a:r>
              <a:rPr lang="sr-Latn-RS" altLang="en-US" sz="1600" dirty="0" smtClean="0">
                <a:solidFill>
                  <a:prstClr val="black"/>
                </a:solidFill>
                <a:latin typeface="Calibri" panose="020F0502020204030204" pitchFamily="34" charset="0"/>
              </a:rPr>
              <a:t>Ukoliko </a:t>
            </a:r>
            <a:r>
              <a:rPr lang="sr-Latn-RS" altLang="en-US" sz="1600" dirty="0">
                <a:solidFill>
                  <a:prstClr val="black"/>
                </a:solidFill>
                <a:latin typeface="Calibri" panose="020F0502020204030204" pitchFamily="34" charset="0"/>
              </a:rPr>
              <a:t>se projekat nadovezuje na neki od prethodno </a:t>
            </a:r>
            <a:r>
              <a:rPr lang="sr-Latn-RS" altLang="en-US" sz="1600" dirty="0" smtClean="0">
                <a:solidFill>
                  <a:prstClr val="black"/>
                </a:solidFill>
                <a:latin typeface="Calibri" panose="020F0502020204030204" pitchFamily="34" charset="0"/>
              </a:rPr>
              <a:t>sprovedenih </a:t>
            </a:r>
            <a:r>
              <a:rPr lang="sr-Latn-RS" altLang="en-US" sz="1600" dirty="0">
                <a:solidFill>
                  <a:prstClr val="black"/>
                </a:solidFill>
                <a:latin typeface="Calibri" panose="020F0502020204030204" pitchFamily="34" charset="0"/>
              </a:rPr>
              <a:t>projekata, objasniti kako će se rezultati predloga projekta nadovezati na prethodni – napomenuti zaključke i preporuke evaluacija sprovedenih na prethodnom </a:t>
            </a:r>
            <a:r>
              <a:rPr lang="sr-Latn-RS" altLang="en-US" sz="1600" dirty="0" smtClean="0">
                <a:solidFill>
                  <a:prstClr val="black"/>
                </a:solidFill>
                <a:latin typeface="Calibri" panose="020F0502020204030204" pitchFamily="34" charset="0"/>
              </a:rPr>
              <a:t>projektu </a:t>
            </a:r>
          </a:p>
          <a:p>
            <a:pPr marL="817562" lvl="2" indent="-285750" eaLnBrk="1" hangingPunct="1">
              <a:spcAft>
                <a:spcPts val="200"/>
              </a:spcAft>
              <a:buFont typeface="Calibri" panose="020F0502020204030204" pitchFamily="34" charset="0"/>
              <a:buChar char="-"/>
            </a:pPr>
            <a:r>
              <a:rPr lang="sr-Latn-RS" altLang="en-US" sz="1600" dirty="0" smtClean="0">
                <a:solidFill>
                  <a:prstClr val="black"/>
                </a:solidFill>
                <a:latin typeface="Calibri" panose="020F0502020204030204" pitchFamily="34" charset="0"/>
              </a:rPr>
              <a:t>Ukoliko </a:t>
            </a:r>
            <a:r>
              <a:rPr lang="sr-Latn-RS" altLang="en-US" sz="1600" dirty="0">
                <a:solidFill>
                  <a:prstClr val="black"/>
                </a:solidFill>
                <a:latin typeface="Calibri" panose="020F0502020204030204" pitchFamily="34" charset="0"/>
              </a:rPr>
              <a:t>je projekat </a:t>
            </a:r>
            <a:r>
              <a:rPr lang="sr-Latn-RS" altLang="en-US" sz="1600" dirty="0" smtClean="0">
                <a:solidFill>
                  <a:prstClr val="black"/>
                </a:solidFill>
                <a:latin typeface="Calibri" panose="020F0502020204030204" pitchFamily="34" charset="0"/>
              </a:rPr>
              <a:t>deo </a:t>
            </a:r>
            <a:r>
              <a:rPr lang="sr-Latn-RS" altLang="en-US" sz="1600" dirty="0">
                <a:solidFill>
                  <a:prstClr val="black"/>
                </a:solidFill>
                <a:latin typeface="Calibri" panose="020F0502020204030204" pitchFamily="34" charset="0"/>
              </a:rPr>
              <a:t>nekog šireg programa (niza projekata), objasniti kako se projekat uklapa i koordinira na nivou programa, kao i mogućnosti za implementaciju nekog drugog projekta iz istog programa (istaći moguću sinergiju sa drugim inicijativama i projektima, a naročito onim koje se </a:t>
            </a:r>
            <a:r>
              <a:rPr lang="sr-Latn-RS" altLang="en-US" sz="1600" dirty="0" smtClean="0">
                <a:solidFill>
                  <a:prstClr val="black"/>
                </a:solidFill>
                <a:latin typeface="Calibri" panose="020F0502020204030204" pitchFamily="34" charset="0"/>
              </a:rPr>
              <a:t>finansiraju od strane EU </a:t>
            </a:r>
          </a:p>
          <a:p>
            <a:pPr marL="817562" lvl="2" indent="-285750" eaLnBrk="1" hangingPunct="1">
              <a:spcAft>
                <a:spcPts val="200"/>
              </a:spcAft>
              <a:buFont typeface="Calibri" panose="020F0502020204030204" pitchFamily="34" charset="0"/>
              <a:buChar char="-"/>
            </a:pPr>
            <a:r>
              <a:rPr lang="sr-Latn-RS" sz="1600" dirty="0" err="1">
                <a:solidFill>
                  <a:prstClr val="black"/>
                </a:solidFill>
                <a:latin typeface="Calibri" panose="020F0502020204030204" pitchFamily="34" charset="0"/>
              </a:rPr>
              <a:t>O</a:t>
            </a:r>
            <a:r>
              <a:rPr lang="en-US" sz="1600" dirty="0" err="1" smtClean="0">
                <a:solidFill>
                  <a:prstClr val="black"/>
                </a:solidFill>
                <a:latin typeface="Calibri" panose="020F0502020204030204" pitchFamily="34" charset="0"/>
              </a:rPr>
              <a:t>rganizacionu</a:t>
            </a:r>
            <a:r>
              <a:rPr lang="en-US" sz="1600" dirty="0" smtClean="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strukturu</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i</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tim</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predložen</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za</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sprovođenje</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akcije</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po</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funkcijama</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nema</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potrebe</a:t>
            </a:r>
            <a:r>
              <a:rPr lang="en-US" sz="1600" dirty="0">
                <a:solidFill>
                  <a:prstClr val="black"/>
                </a:solidFill>
                <a:latin typeface="Calibri" panose="020F0502020204030204" pitchFamily="34" charset="0"/>
              </a:rPr>
              <a:t> da se </a:t>
            </a:r>
            <a:r>
              <a:rPr lang="en-US" sz="1600" dirty="0" err="1">
                <a:solidFill>
                  <a:prstClr val="black"/>
                </a:solidFill>
                <a:latin typeface="Calibri" panose="020F0502020204030204" pitchFamily="34" charset="0"/>
              </a:rPr>
              <a:t>unose</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imena</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pojedinaca</a:t>
            </a:r>
            <a:r>
              <a:rPr lang="en-US" sz="1600" dirty="0" smtClean="0">
                <a:solidFill>
                  <a:prstClr val="black"/>
                </a:solidFill>
                <a:latin typeface="Calibri" panose="020F0502020204030204" pitchFamily="34" charset="0"/>
              </a:rPr>
              <a:t>)</a:t>
            </a:r>
            <a:endParaRPr lang="sr-Latn-RS" altLang="en-US" sz="1600" dirty="0">
              <a:solidFill>
                <a:prstClr val="black"/>
              </a:solidFill>
              <a:latin typeface="Calibri" panose="020F0502020204030204" pitchFamily="34" charset="0"/>
            </a:endParaRPr>
          </a:p>
          <a:p>
            <a:pPr marL="817562" lvl="2" indent="-285750" eaLnBrk="1" hangingPunct="1">
              <a:spcAft>
                <a:spcPts val="200"/>
              </a:spcAft>
              <a:buFont typeface="Calibri" panose="020F0502020204030204" pitchFamily="34" charset="0"/>
              <a:buChar char="-"/>
            </a:pPr>
            <a:r>
              <a:rPr lang="sr-Latn-RS" altLang="en-US" sz="1600" dirty="0">
                <a:solidFill>
                  <a:prstClr val="black"/>
                </a:solidFill>
                <a:latin typeface="Calibri" panose="020F0502020204030204" pitchFamily="34" charset="0"/>
              </a:rPr>
              <a:t>Opisati ulogu svih učesnika u projektu i svih </a:t>
            </a:r>
            <a:r>
              <a:rPr lang="sr-Latn-RS" altLang="en-US" sz="1600" dirty="0" err="1">
                <a:solidFill>
                  <a:prstClr val="black"/>
                </a:solidFill>
                <a:latin typeface="Calibri" panose="020F0502020204030204" pitchFamily="34" charset="0"/>
              </a:rPr>
              <a:t>zaiteresovanih</a:t>
            </a:r>
            <a:r>
              <a:rPr lang="sr-Latn-RS" altLang="en-US" sz="1600" dirty="0">
                <a:solidFill>
                  <a:prstClr val="black"/>
                </a:solidFill>
                <a:latin typeface="Calibri" panose="020F0502020204030204" pitchFamily="34" charset="0"/>
              </a:rPr>
              <a:t> strana (prema funkcijama u projektu) </a:t>
            </a:r>
          </a:p>
          <a:p>
            <a:pPr marL="817562" lvl="2" indent="-285750" eaLnBrk="1" hangingPunct="1">
              <a:spcAft>
                <a:spcPts val="200"/>
              </a:spcAft>
              <a:buFont typeface="Calibri" panose="020F0502020204030204" pitchFamily="34" charset="0"/>
              <a:buChar char="-"/>
            </a:pPr>
            <a:r>
              <a:rPr lang="sr-Latn-RS" altLang="en-US" sz="1600" dirty="0" smtClean="0">
                <a:solidFill>
                  <a:prstClr val="black"/>
                </a:solidFill>
                <a:latin typeface="Calibri" panose="020F0502020204030204" pitchFamily="34" charset="0"/>
              </a:rPr>
              <a:t>Planirani monitoring i naknadno praćenje</a:t>
            </a:r>
          </a:p>
          <a:p>
            <a:pPr marL="817562" lvl="2" indent="-285750" eaLnBrk="1" hangingPunct="1">
              <a:spcAft>
                <a:spcPts val="200"/>
              </a:spcAft>
              <a:buFont typeface="Calibri" panose="020F0502020204030204" pitchFamily="34" charset="0"/>
              <a:buChar char="-"/>
            </a:pPr>
            <a:r>
              <a:rPr lang="sr-Latn-RS" altLang="en-US" sz="1600" dirty="0" smtClean="0">
                <a:solidFill>
                  <a:prstClr val="black"/>
                </a:solidFill>
                <a:latin typeface="Calibri" panose="020F0502020204030204" pitchFamily="34" charset="0"/>
              </a:rPr>
              <a:t>Objasniti </a:t>
            </a:r>
            <a:r>
              <a:rPr lang="sr-Latn-RS" altLang="en-US" sz="1600" dirty="0">
                <a:solidFill>
                  <a:prstClr val="black"/>
                </a:solidFill>
                <a:latin typeface="Calibri" panose="020F0502020204030204" pitchFamily="34" charset="0"/>
              </a:rPr>
              <a:t>procedure interne i eksterne evaluacije </a:t>
            </a:r>
            <a:r>
              <a:rPr lang="sr-Latn-RS" altLang="en-US" sz="1600" dirty="0" smtClean="0">
                <a:solidFill>
                  <a:prstClr val="black"/>
                </a:solidFill>
                <a:latin typeface="Calibri" panose="020F0502020204030204" pitchFamily="34" charset="0"/>
              </a:rPr>
              <a:t>projekta </a:t>
            </a:r>
          </a:p>
          <a:p>
            <a:pPr marL="817562" lvl="2" indent="-285750" eaLnBrk="1" hangingPunct="1">
              <a:spcAft>
                <a:spcPts val="200"/>
              </a:spcAft>
              <a:buFont typeface="Calibri" panose="020F0502020204030204" pitchFamily="34" charset="0"/>
              <a:buChar char="-"/>
            </a:pPr>
            <a:r>
              <a:rPr lang="sr-Latn-RS" altLang="en-US" sz="1600" dirty="0" smtClean="0">
                <a:solidFill>
                  <a:prstClr val="black"/>
                </a:solidFill>
                <a:latin typeface="Calibri" panose="020F0502020204030204" pitchFamily="34" charset="0"/>
              </a:rPr>
              <a:t>Objasniti </a:t>
            </a:r>
            <a:r>
              <a:rPr lang="sr-Latn-RS" altLang="en-US" sz="1600" dirty="0">
                <a:solidFill>
                  <a:prstClr val="black"/>
                </a:solidFill>
                <a:latin typeface="Calibri" panose="020F0502020204030204" pitchFamily="34" charset="0"/>
              </a:rPr>
              <a:t>aktivnosti koje će osigurati </a:t>
            </a:r>
            <a:r>
              <a:rPr lang="sr-Latn-RS" altLang="en-US" sz="1600" dirty="0" smtClean="0">
                <a:solidFill>
                  <a:prstClr val="black"/>
                </a:solidFill>
                <a:latin typeface="Calibri" panose="020F0502020204030204" pitchFamily="34" charset="0"/>
              </a:rPr>
              <a:t>vidljivost </a:t>
            </a:r>
            <a:r>
              <a:rPr lang="sr-Latn-RS" altLang="en-US" sz="1600" dirty="0">
                <a:solidFill>
                  <a:prstClr val="black"/>
                </a:solidFill>
                <a:latin typeface="Calibri" panose="020F0502020204030204" pitchFamily="34" charset="0"/>
              </a:rPr>
              <a:t>projekta i kofinansiranja EU </a:t>
            </a:r>
          </a:p>
        </p:txBody>
      </p:sp>
    </p:spTree>
    <p:extLst>
      <p:ext uri="{BB962C8B-B14F-4D97-AF65-F5344CB8AC3E}">
        <p14:creationId xmlns:p14="http://schemas.microsoft.com/office/powerpoint/2010/main" val="35491151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33400" y="1371600"/>
            <a:ext cx="8280400" cy="4185761"/>
          </a:xfrm>
          <a:prstGeom prst="rect">
            <a:avLst/>
          </a:prstGeom>
          <a:noFill/>
        </p:spPr>
        <p:txBody>
          <a:bodyPr>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076325" indent="-544513"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pPr>
            <a:r>
              <a:rPr lang="sr-Latn-RS" altLang="en-US" b="1" dirty="0">
                <a:solidFill>
                  <a:srgbClr val="F0660D"/>
                </a:solidFill>
                <a:latin typeface="Calibri" panose="020F0502020204030204" pitchFamily="34" charset="0"/>
              </a:rPr>
              <a:t>DEO B: </a:t>
            </a:r>
            <a:r>
              <a:rPr lang="en-US" altLang="en-US" b="1" dirty="0">
                <a:solidFill>
                  <a:srgbClr val="F0660D"/>
                </a:solidFill>
                <a:latin typeface="Calibri" panose="020F0502020204030204" pitchFamily="34" charset="0"/>
              </a:rPr>
              <a:t>KOMPLETAN PRIJAVNI OBRAZA</a:t>
            </a:r>
            <a:r>
              <a:rPr lang="sr-Latn-RS" altLang="en-US" b="1" dirty="0">
                <a:solidFill>
                  <a:srgbClr val="F0660D"/>
                </a:solidFill>
                <a:latin typeface="Calibri" panose="020F0502020204030204" pitchFamily="34" charset="0"/>
              </a:rPr>
              <a:t>C</a:t>
            </a:r>
          </a:p>
          <a:p>
            <a:pPr eaLnBrk="1" hangingPunct="1">
              <a:spcAft>
                <a:spcPts val="600"/>
              </a:spcAft>
            </a:pPr>
            <a:endParaRPr lang="sr-Latn-RS" altLang="en-US" sz="1600" b="1" dirty="0">
              <a:solidFill>
                <a:prstClr val="black"/>
              </a:solidFill>
              <a:latin typeface="Calibri" panose="020F0502020204030204" pitchFamily="34" charset="0"/>
            </a:endParaRPr>
          </a:p>
          <a:p>
            <a:pPr lvl="2" eaLnBrk="1" hangingPunct="1">
              <a:spcAft>
                <a:spcPts val="600"/>
              </a:spcAft>
            </a:pPr>
            <a:r>
              <a:rPr lang="sr-Latn-RS" altLang="en-US" sz="1600" b="1" dirty="0">
                <a:solidFill>
                  <a:prstClr val="black"/>
                </a:solidFill>
                <a:latin typeface="Calibri" panose="020F0502020204030204" pitchFamily="34" charset="0"/>
              </a:rPr>
              <a:t>2.1.3 Trajanje projekta i indikativni plan sprovođenja projekta</a:t>
            </a:r>
            <a:r>
              <a:rPr lang="sr-Latn-RS" altLang="en-US" sz="1600" dirty="0">
                <a:solidFill>
                  <a:prstClr val="black"/>
                </a:solidFill>
                <a:latin typeface="Calibri" panose="020F0502020204030204" pitchFamily="34" charset="0"/>
              </a:rPr>
              <a:t> (</a:t>
            </a:r>
            <a:r>
              <a:rPr lang="sr-Latn-RS" altLang="en-US" sz="1600" u="sng" dirty="0">
                <a:solidFill>
                  <a:prstClr val="black"/>
                </a:solidFill>
                <a:latin typeface="Calibri" panose="020F0502020204030204" pitchFamily="34" charset="0"/>
              </a:rPr>
              <a:t>maksimalno 4 strane)</a:t>
            </a:r>
          </a:p>
          <a:p>
            <a:pPr lvl="2" eaLnBrk="1" hangingPunct="1">
              <a:spcAft>
                <a:spcPts val="600"/>
              </a:spcAft>
              <a:buFont typeface="Arial" panose="020B0604020202020204" pitchFamily="34" charset="0"/>
              <a:buChar char="•"/>
            </a:pPr>
            <a:r>
              <a:rPr lang="sr-Latn-RS" altLang="en-US" sz="1600" dirty="0">
                <a:solidFill>
                  <a:prstClr val="black"/>
                </a:solidFill>
                <a:latin typeface="Calibri" panose="020F0502020204030204" pitchFamily="34" charset="0"/>
              </a:rPr>
              <a:t>Koristiti format gantograma</a:t>
            </a:r>
          </a:p>
          <a:p>
            <a:pPr lvl="2" eaLnBrk="1" hangingPunct="1">
              <a:spcAft>
                <a:spcPts val="600"/>
              </a:spcAft>
              <a:buFont typeface="Arial" panose="020B0604020202020204" pitchFamily="34" charset="0"/>
              <a:buChar char="•"/>
            </a:pPr>
            <a:r>
              <a:rPr lang="sr-Latn-RS" altLang="en-US" sz="1600" dirty="0">
                <a:solidFill>
                  <a:prstClr val="black"/>
                </a:solidFill>
                <a:latin typeface="Calibri" panose="020F0502020204030204" pitchFamily="34" charset="0"/>
              </a:rPr>
              <a:t>Nije potrebno odrediti tačan datum realizacije pojedine od projektnih aktivnosti</a:t>
            </a:r>
          </a:p>
          <a:p>
            <a:pPr lvl="2" eaLnBrk="1" hangingPunct="1">
              <a:spcAft>
                <a:spcPts val="600"/>
              </a:spcAft>
              <a:buFont typeface="Arial" panose="020B0604020202020204" pitchFamily="34" charset="0"/>
              <a:buChar char="•"/>
            </a:pPr>
            <a:r>
              <a:rPr lang="sr-Latn-RS" altLang="en-US" sz="1600" dirty="0">
                <a:solidFill>
                  <a:prstClr val="black"/>
                </a:solidFill>
                <a:latin typeface="Calibri" panose="020F0502020204030204" pitchFamily="34" charset="0"/>
              </a:rPr>
              <a:t>Za prva dva </a:t>
            </a:r>
            <a:r>
              <a:rPr lang="sr-Latn-RS" altLang="en-US" sz="1600" dirty="0" smtClean="0">
                <a:solidFill>
                  <a:prstClr val="black"/>
                </a:solidFill>
                <a:latin typeface="Calibri" panose="020F0502020204030204" pitchFamily="34" charset="0"/>
              </a:rPr>
              <a:t>šesto-mesečna </a:t>
            </a:r>
            <a:r>
              <a:rPr lang="sr-Latn-RS" altLang="en-US" sz="1600" dirty="0">
                <a:solidFill>
                  <a:prstClr val="black"/>
                </a:solidFill>
                <a:latin typeface="Calibri" panose="020F0502020204030204" pitchFamily="34" charset="0"/>
              </a:rPr>
              <a:t>perioda (prvih 12 </a:t>
            </a:r>
            <a:r>
              <a:rPr lang="sr-Latn-RS" altLang="en-US" sz="1600" dirty="0" smtClean="0">
                <a:solidFill>
                  <a:prstClr val="black"/>
                </a:solidFill>
                <a:latin typeface="Calibri" panose="020F0502020204030204" pitchFamily="34" charset="0"/>
              </a:rPr>
              <a:t>meseci</a:t>
            </a:r>
            <a:r>
              <a:rPr lang="sr-Latn-RS" altLang="en-US" sz="1600" dirty="0">
                <a:solidFill>
                  <a:prstClr val="black"/>
                </a:solidFill>
                <a:latin typeface="Calibri" panose="020F0502020204030204" pitchFamily="34" charset="0"/>
              </a:rPr>
              <a:t>) </a:t>
            </a:r>
            <a:r>
              <a:rPr lang="sr-Latn-RS" altLang="en-US" sz="1600" dirty="0" smtClean="0">
                <a:solidFill>
                  <a:prstClr val="black"/>
                </a:solidFill>
                <a:latin typeface="Calibri" panose="020F0502020204030204" pitchFamily="34" charset="0"/>
              </a:rPr>
              <a:t>realizaciju projektnih </a:t>
            </a:r>
            <a:r>
              <a:rPr lang="sr-Latn-RS" altLang="en-US" sz="1600" dirty="0">
                <a:solidFill>
                  <a:prstClr val="black"/>
                </a:solidFill>
                <a:latin typeface="Calibri" panose="020F0502020204030204" pitchFamily="34" charset="0"/>
              </a:rPr>
              <a:t>aktivnosti je potrebno rasporediti po </a:t>
            </a:r>
            <a:r>
              <a:rPr lang="sr-Latn-RS" altLang="en-US" sz="1600" dirty="0" smtClean="0">
                <a:solidFill>
                  <a:prstClr val="black"/>
                </a:solidFill>
                <a:latin typeface="Calibri" panose="020F0502020204030204" pitchFamily="34" charset="0"/>
              </a:rPr>
              <a:t>mesecima </a:t>
            </a:r>
            <a:r>
              <a:rPr lang="sr-Latn-RS" altLang="en-US" sz="1600" dirty="0">
                <a:solidFill>
                  <a:prstClr val="black"/>
                </a:solidFill>
                <a:latin typeface="Calibri" panose="020F0502020204030204" pitchFamily="34" charset="0"/>
              </a:rPr>
              <a:t>realizacije projekta, npr: 1. </a:t>
            </a:r>
            <a:r>
              <a:rPr lang="sr-Latn-RS" altLang="en-US" sz="1600" dirty="0" smtClean="0">
                <a:solidFill>
                  <a:prstClr val="black"/>
                </a:solidFill>
                <a:latin typeface="Calibri" panose="020F0502020204030204" pitchFamily="34" charset="0"/>
              </a:rPr>
              <a:t>mesec </a:t>
            </a:r>
            <a:r>
              <a:rPr lang="sr-Latn-RS" altLang="en-US" sz="1600" dirty="0">
                <a:solidFill>
                  <a:prstClr val="black"/>
                </a:solidFill>
                <a:latin typeface="Calibri" panose="020F0502020204030204" pitchFamily="34" charset="0"/>
              </a:rPr>
              <a:t>realizacije projekta, 2. </a:t>
            </a:r>
            <a:r>
              <a:rPr lang="sr-Latn-RS" altLang="en-US" sz="1600" dirty="0" smtClean="0">
                <a:solidFill>
                  <a:prstClr val="black"/>
                </a:solidFill>
                <a:latin typeface="Calibri" panose="020F0502020204030204" pitchFamily="34" charset="0"/>
              </a:rPr>
              <a:t>mesec </a:t>
            </a:r>
            <a:r>
              <a:rPr lang="sr-Latn-RS" altLang="en-US" sz="1600" dirty="0">
                <a:solidFill>
                  <a:prstClr val="black"/>
                </a:solidFill>
                <a:latin typeface="Calibri" panose="020F0502020204030204" pitchFamily="34" charset="0"/>
              </a:rPr>
              <a:t>realizacije projekta itd.</a:t>
            </a:r>
          </a:p>
          <a:p>
            <a:pPr lvl="2" eaLnBrk="1" hangingPunct="1">
              <a:spcAft>
                <a:spcPts val="600"/>
              </a:spcAft>
              <a:buFont typeface="Arial" panose="020B0604020202020204" pitchFamily="34" charset="0"/>
              <a:buChar char="•"/>
            </a:pPr>
            <a:r>
              <a:rPr lang="sr-Latn-RS" altLang="en-US" sz="1600" dirty="0">
                <a:solidFill>
                  <a:prstClr val="black"/>
                </a:solidFill>
                <a:latin typeface="Calibri" panose="020F0502020204030204" pitchFamily="34" charset="0"/>
              </a:rPr>
              <a:t>Za svaki naredni </a:t>
            </a:r>
            <a:r>
              <a:rPr lang="sr-Latn-RS" altLang="en-US" sz="1600" dirty="0" smtClean="0">
                <a:solidFill>
                  <a:prstClr val="black"/>
                </a:solidFill>
                <a:latin typeface="Calibri" panose="020F0502020204030204" pitchFamily="34" charset="0"/>
              </a:rPr>
              <a:t>šesto-mesečni </a:t>
            </a:r>
            <a:r>
              <a:rPr lang="sr-Latn-RS" altLang="en-US" sz="1600" dirty="0">
                <a:solidFill>
                  <a:prstClr val="black"/>
                </a:solidFill>
                <a:latin typeface="Calibri" panose="020F0502020204030204" pitchFamily="34" charset="0"/>
              </a:rPr>
              <a:t>period (13-18 </a:t>
            </a:r>
            <a:r>
              <a:rPr lang="sr-Latn-RS" altLang="en-US" sz="1600" dirty="0" smtClean="0">
                <a:solidFill>
                  <a:prstClr val="black"/>
                </a:solidFill>
                <a:latin typeface="Calibri" panose="020F0502020204030204" pitchFamily="34" charset="0"/>
              </a:rPr>
              <a:t>meseci) </a:t>
            </a:r>
            <a:r>
              <a:rPr lang="sr-Latn-RS" altLang="en-US" sz="1600" dirty="0">
                <a:solidFill>
                  <a:prstClr val="black"/>
                </a:solidFill>
                <a:latin typeface="Calibri" panose="020F0502020204030204" pitchFamily="34" charset="0"/>
              </a:rPr>
              <a:t>aktivnosti je potrebno navesti generalno/taksativno</a:t>
            </a:r>
          </a:p>
          <a:p>
            <a:pPr lvl="2" eaLnBrk="1" hangingPunct="1">
              <a:spcAft>
                <a:spcPts val="600"/>
              </a:spcAft>
              <a:buFont typeface="Arial" panose="020B0604020202020204" pitchFamily="34" charset="0"/>
              <a:buChar char="•"/>
            </a:pPr>
            <a:r>
              <a:rPr lang="sr-Latn-RS" altLang="en-US" sz="1600" dirty="0">
                <a:solidFill>
                  <a:prstClr val="black"/>
                </a:solidFill>
                <a:latin typeface="Calibri" panose="020F0502020204030204" pitchFamily="34" charset="0"/>
              </a:rPr>
              <a:t>Raspored projektnih aktivnosti je potrebno </a:t>
            </a:r>
            <a:r>
              <a:rPr lang="sr-Latn-RS" altLang="en-US" sz="1600" dirty="0" smtClean="0">
                <a:solidFill>
                  <a:prstClr val="black"/>
                </a:solidFill>
                <a:latin typeface="Calibri" panose="020F0502020204030204" pitchFamily="34" charset="0"/>
              </a:rPr>
              <a:t>usaglasiti </a:t>
            </a:r>
            <a:r>
              <a:rPr lang="sr-Latn-RS" altLang="en-US" sz="1600" dirty="0">
                <a:solidFill>
                  <a:prstClr val="black"/>
                </a:solidFill>
                <a:latin typeface="Calibri" panose="020F0502020204030204" pitchFamily="34" charset="0"/>
              </a:rPr>
              <a:t>sa detaljima opisanim u </a:t>
            </a:r>
            <a:r>
              <a:rPr lang="sr-Latn-RS" altLang="en-US" sz="1600" dirty="0" smtClean="0">
                <a:solidFill>
                  <a:prstClr val="black"/>
                </a:solidFill>
                <a:latin typeface="Calibri" panose="020F0502020204030204" pitchFamily="34" charset="0"/>
              </a:rPr>
              <a:t>odjeljku  </a:t>
            </a:r>
            <a:r>
              <a:rPr lang="sr-Latn-RS" altLang="en-US" sz="1600" dirty="0">
                <a:solidFill>
                  <a:prstClr val="black"/>
                </a:solidFill>
                <a:latin typeface="Calibri" panose="020F0502020204030204" pitchFamily="34" charset="0"/>
              </a:rPr>
              <a:t>2.1.1 Opis projekta</a:t>
            </a:r>
          </a:p>
          <a:p>
            <a:pPr lvl="2" eaLnBrk="1" hangingPunct="1">
              <a:spcAft>
                <a:spcPts val="600"/>
              </a:spcAft>
              <a:buFont typeface="Arial" panose="020B0604020202020204" pitchFamily="34" charset="0"/>
              <a:buChar char="•"/>
            </a:pPr>
            <a:r>
              <a:rPr lang="sr-Latn-RS" altLang="en-US" sz="1600" i="1" dirty="0">
                <a:solidFill>
                  <a:prstClr val="black"/>
                </a:solidFill>
                <a:latin typeface="Calibri" panose="020F0502020204030204" pitchFamily="34" charset="0"/>
              </a:rPr>
              <a:t>Implementing body</a:t>
            </a:r>
            <a:r>
              <a:rPr lang="sr-Latn-RS" altLang="en-US" sz="1600" dirty="0">
                <a:solidFill>
                  <a:prstClr val="black"/>
                </a:solidFill>
                <a:latin typeface="Calibri" panose="020F0502020204030204" pitchFamily="34" charset="0"/>
              </a:rPr>
              <a:t> / </a:t>
            </a:r>
            <a:r>
              <a:rPr lang="sr-Latn-RS" altLang="en-US" sz="1600" dirty="0" smtClean="0">
                <a:solidFill>
                  <a:prstClr val="black"/>
                </a:solidFill>
                <a:latin typeface="Calibri" panose="020F0502020204030204" pitchFamily="34" charset="0"/>
              </a:rPr>
              <a:t>Telo </a:t>
            </a:r>
            <a:r>
              <a:rPr lang="sr-Latn-RS" altLang="en-US" sz="1600" dirty="0">
                <a:solidFill>
                  <a:prstClr val="black"/>
                </a:solidFill>
                <a:latin typeface="Calibri" panose="020F0502020204030204" pitchFamily="34" charset="0"/>
              </a:rPr>
              <a:t>odgovorno za realizaciju je aplikant, ko-aplikant, povezano lice, saradnik ili podugovorarač</a:t>
            </a:r>
          </a:p>
        </p:txBody>
      </p:sp>
    </p:spTree>
    <p:extLst>
      <p:ext uri="{BB962C8B-B14F-4D97-AF65-F5344CB8AC3E}">
        <p14:creationId xmlns:p14="http://schemas.microsoft.com/office/powerpoint/2010/main" val="23280106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6540" y="1044762"/>
            <a:ext cx="8946777" cy="4942635"/>
          </a:xfrm>
          <a:prstGeom prst="rect">
            <a:avLst/>
          </a:prstGeom>
          <a:noFill/>
        </p:spPr>
        <p:txBody>
          <a:bodyPr wrap="square">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076325" indent="-544513"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1076325" indent="-185738" eaLnBrk="0" hangingPunct="0">
              <a:defRPr>
                <a:solidFill>
                  <a:schemeClr val="tx1"/>
                </a:solidFill>
                <a:latin typeface="Arial" panose="020B0604020202020204" pitchFamily="34" charset="0"/>
                <a:cs typeface="Arial" panose="020B0604020202020204" pitchFamily="34" charset="0"/>
              </a:defRPr>
            </a:lvl5pPr>
            <a:lvl6pPr marL="1533525" indent="-185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1990725" indent="-185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447925" indent="-185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05125" indent="-185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pPr>
            <a:r>
              <a:rPr lang="sr-Latn-RS" altLang="en-US" b="1" dirty="0">
                <a:solidFill>
                  <a:srgbClr val="F0660D"/>
                </a:solidFill>
                <a:latin typeface="Calibri" panose="020F0502020204030204" pitchFamily="34" charset="0"/>
              </a:rPr>
              <a:t>DEO B: </a:t>
            </a:r>
            <a:r>
              <a:rPr lang="en-US" altLang="en-US" b="1" dirty="0">
                <a:solidFill>
                  <a:srgbClr val="F0660D"/>
                </a:solidFill>
                <a:latin typeface="Calibri" panose="020F0502020204030204" pitchFamily="34" charset="0"/>
              </a:rPr>
              <a:t>KOMPLETAN PRIJAVNI OBRAZA</a:t>
            </a:r>
            <a:r>
              <a:rPr lang="sr-Latn-RS" altLang="en-US" b="1" dirty="0" smtClean="0">
                <a:solidFill>
                  <a:srgbClr val="F0660D"/>
                </a:solidFill>
                <a:latin typeface="Calibri" panose="020F0502020204030204" pitchFamily="34" charset="0"/>
              </a:rPr>
              <a:t>C</a:t>
            </a:r>
            <a:endParaRPr lang="sr-Latn-RS" altLang="en-US" sz="1600" b="1" dirty="0">
              <a:solidFill>
                <a:prstClr val="black"/>
              </a:solidFill>
              <a:latin typeface="Calibri" panose="020F0502020204030204" pitchFamily="34" charset="0"/>
            </a:endParaRPr>
          </a:p>
          <a:p>
            <a:pPr lvl="2" eaLnBrk="1" hangingPunct="1">
              <a:lnSpc>
                <a:spcPct val="150000"/>
              </a:lnSpc>
              <a:spcAft>
                <a:spcPts val="100"/>
              </a:spcAft>
            </a:pPr>
            <a:r>
              <a:rPr lang="sr-Latn-RS" altLang="en-US" sz="1600" b="1" dirty="0">
                <a:solidFill>
                  <a:prstClr val="black"/>
                </a:solidFill>
                <a:latin typeface="Calibri" panose="020F0502020204030204" pitchFamily="34" charset="0"/>
              </a:rPr>
              <a:t>2.1.4 Održivost projekta</a:t>
            </a:r>
            <a:r>
              <a:rPr lang="sr-Latn-RS" altLang="en-US" sz="1600" dirty="0">
                <a:solidFill>
                  <a:prstClr val="black"/>
                </a:solidFill>
                <a:latin typeface="Calibri" panose="020F0502020204030204" pitchFamily="34" charset="0"/>
              </a:rPr>
              <a:t> (</a:t>
            </a:r>
            <a:r>
              <a:rPr lang="sr-Latn-RS" altLang="en-US" sz="1600" u="sng" dirty="0">
                <a:solidFill>
                  <a:prstClr val="black"/>
                </a:solidFill>
                <a:latin typeface="Calibri" panose="020F0502020204030204" pitchFamily="34" charset="0"/>
              </a:rPr>
              <a:t>maksimalno 3 strane)</a:t>
            </a:r>
          </a:p>
          <a:p>
            <a:pPr lvl="4" eaLnBrk="1" hangingPunct="1">
              <a:lnSpc>
                <a:spcPct val="150000"/>
              </a:lnSpc>
              <a:spcAft>
                <a:spcPts val="100"/>
              </a:spcAft>
              <a:buFont typeface="Arial" panose="020B0604020202020204" pitchFamily="34" charset="0"/>
              <a:buChar char="•"/>
            </a:pPr>
            <a:r>
              <a:rPr lang="sr-Latn-RS" altLang="en-US" sz="1600" dirty="0" smtClean="0">
                <a:solidFill>
                  <a:prstClr val="black"/>
                </a:solidFill>
                <a:latin typeface="Calibri" panose="020F0502020204030204" pitchFamily="34" charset="0"/>
              </a:rPr>
              <a:t>Uticaj na ciljne grupe/korisnike sa kvalitativnim i kvantitativnim podacima (kada je moguće) na ekonomskom, socijalnom, tehničkom i/ili nivou politike</a:t>
            </a:r>
          </a:p>
          <a:p>
            <a:pPr lvl="4" eaLnBrk="1" hangingPunct="1">
              <a:lnSpc>
                <a:spcPct val="150000"/>
              </a:lnSpc>
              <a:spcAft>
                <a:spcPts val="100"/>
              </a:spcAft>
              <a:buFont typeface="Arial" panose="020B0604020202020204" pitchFamily="34" charset="0"/>
              <a:buChar char="•"/>
            </a:pPr>
            <a:r>
              <a:rPr lang="sr-Latn-RS" altLang="en-US" sz="1600" dirty="0" smtClean="0">
                <a:solidFill>
                  <a:prstClr val="black"/>
                </a:solidFill>
                <a:latin typeface="Calibri" panose="020F0502020204030204" pitchFamily="34" charset="0"/>
              </a:rPr>
              <a:t>Analiza </a:t>
            </a:r>
            <a:r>
              <a:rPr lang="sr-Latn-RS" altLang="en-US" sz="1600" dirty="0">
                <a:solidFill>
                  <a:prstClr val="black"/>
                </a:solidFill>
                <a:latin typeface="Calibri" panose="020F0502020204030204" pitchFamily="34" charset="0"/>
              </a:rPr>
              <a:t>rizika i plan upravljanja rizicima</a:t>
            </a:r>
          </a:p>
          <a:p>
            <a:pPr lvl="4" eaLnBrk="1" hangingPunct="1">
              <a:lnSpc>
                <a:spcPct val="150000"/>
              </a:lnSpc>
              <a:spcAft>
                <a:spcPts val="100"/>
              </a:spcAft>
              <a:buFont typeface="Arial" panose="020B0604020202020204" pitchFamily="34" charset="0"/>
              <a:buChar char="•"/>
            </a:pPr>
            <a:r>
              <a:rPr lang="sr-Latn-RS" altLang="en-US" sz="1600" dirty="0" smtClean="0">
                <a:solidFill>
                  <a:prstClr val="black"/>
                </a:solidFill>
                <a:latin typeface="Calibri" panose="020F0502020204030204" pitchFamily="34" charset="0"/>
              </a:rPr>
              <a:t>Trajanje </a:t>
            </a:r>
            <a:r>
              <a:rPr lang="sr-Latn-RS" altLang="en-US" sz="1600" dirty="0">
                <a:solidFill>
                  <a:prstClr val="black"/>
                </a:solidFill>
                <a:latin typeface="Calibri" panose="020F0502020204030204" pitchFamily="34" charset="0"/>
              </a:rPr>
              <a:t>“projekta” tj. njegovih rezultata nakon </a:t>
            </a:r>
            <a:r>
              <a:rPr lang="sr-Latn-RS" altLang="en-US" sz="1600" dirty="0" smtClean="0">
                <a:solidFill>
                  <a:prstClr val="black"/>
                </a:solidFill>
                <a:latin typeface="Calibri" panose="020F0502020204030204" pitchFamily="34" charset="0"/>
              </a:rPr>
              <a:t>implementacije:</a:t>
            </a:r>
            <a:endParaRPr lang="sr-Latn-RS" altLang="en-US" sz="1600" dirty="0">
              <a:solidFill>
                <a:prstClr val="black"/>
              </a:solidFill>
              <a:latin typeface="Calibri" panose="020F0502020204030204" pitchFamily="34" charset="0"/>
            </a:endParaRPr>
          </a:p>
          <a:p>
            <a:pPr marL="1435100" lvl="4" indent="-179388" eaLnBrk="1" hangingPunct="1">
              <a:lnSpc>
                <a:spcPct val="150000"/>
              </a:lnSpc>
              <a:spcAft>
                <a:spcPts val="100"/>
              </a:spcAft>
              <a:buFont typeface="+mj-lt"/>
              <a:buAutoNum type="alphaLcPeriod"/>
            </a:pPr>
            <a:r>
              <a:rPr lang="sr-Latn-RS" altLang="en-US" sz="1600" dirty="0" smtClean="0">
                <a:solidFill>
                  <a:prstClr val="black"/>
                </a:solidFill>
                <a:latin typeface="Calibri" panose="020F0502020204030204" pitchFamily="34" charset="0"/>
              </a:rPr>
              <a:t>Finansijska </a:t>
            </a:r>
            <a:r>
              <a:rPr lang="sr-Latn-RS" altLang="en-US" sz="1600" dirty="0">
                <a:solidFill>
                  <a:prstClr val="black"/>
                </a:solidFill>
                <a:latin typeface="Calibri" panose="020F0502020204030204" pitchFamily="34" charset="0"/>
              </a:rPr>
              <a:t>/ ekonomska održivost</a:t>
            </a:r>
          </a:p>
          <a:p>
            <a:pPr marL="1435100" lvl="4" indent="-179388" eaLnBrk="1" hangingPunct="1">
              <a:lnSpc>
                <a:spcPct val="150000"/>
              </a:lnSpc>
              <a:spcAft>
                <a:spcPts val="100"/>
              </a:spcAft>
              <a:buFont typeface="+mj-lt"/>
              <a:buAutoNum type="alphaLcPeriod"/>
            </a:pPr>
            <a:r>
              <a:rPr lang="sr-Latn-RS" altLang="en-US" sz="1600" dirty="0">
                <a:solidFill>
                  <a:prstClr val="black"/>
                </a:solidFill>
                <a:latin typeface="Calibri" panose="020F0502020204030204" pitchFamily="34" charset="0"/>
              </a:rPr>
              <a:t>Institucionalna / strukturna održivost</a:t>
            </a:r>
          </a:p>
          <a:p>
            <a:pPr marL="1435100" lvl="4" indent="-179388" eaLnBrk="1" hangingPunct="1">
              <a:lnSpc>
                <a:spcPct val="150000"/>
              </a:lnSpc>
              <a:spcAft>
                <a:spcPts val="100"/>
              </a:spcAft>
              <a:buFont typeface="+mj-lt"/>
              <a:buAutoNum type="alphaLcPeriod"/>
            </a:pPr>
            <a:r>
              <a:rPr lang="sr-Latn-RS" altLang="en-US" sz="1600" dirty="0">
                <a:solidFill>
                  <a:prstClr val="black"/>
                </a:solidFill>
                <a:latin typeface="Calibri" panose="020F0502020204030204" pitchFamily="34" charset="0"/>
              </a:rPr>
              <a:t>Održivost na nivou politika (javne politike i zakonodavstvo)</a:t>
            </a:r>
          </a:p>
          <a:p>
            <a:pPr marL="1435100" lvl="4" indent="-179388" eaLnBrk="1" hangingPunct="1">
              <a:lnSpc>
                <a:spcPct val="150000"/>
              </a:lnSpc>
              <a:spcAft>
                <a:spcPts val="100"/>
              </a:spcAft>
              <a:buFont typeface="+mj-lt"/>
              <a:buAutoNum type="alphaLcPeriod"/>
            </a:pPr>
            <a:r>
              <a:rPr lang="sr-Latn-RS" altLang="en-US" sz="1600" dirty="0">
                <a:solidFill>
                  <a:prstClr val="black"/>
                </a:solidFill>
                <a:latin typeface="Calibri" panose="020F0502020204030204" pitchFamily="34" charset="0"/>
              </a:rPr>
              <a:t>Uticaj na životnu </a:t>
            </a:r>
            <a:r>
              <a:rPr lang="sr-Latn-RS" altLang="en-US" sz="1600" dirty="0" smtClean="0">
                <a:solidFill>
                  <a:prstClr val="black"/>
                </a:solidFill>
                <a:latin typeface="Calibri" panose="020F0502020204030204" pitchFamily="34" charset="0"/>
              </a:rPr>
              <a:t>sredinu</a:t>
            </a:r>
          </a:p>
          <a:p>
            <a:pPr marL="1176337" lvl="4" indent="-285750" eaLnBrk="1" hangingPunct="1">
              <a:lnSpc>
                <a:spcPct val="150000"/>
              </a:lnSpc>
              <a:spcAft>
                <a:spcPts val="100"/>
              </a:spcAft>
              <a:buFont typeface="Arial" panose="020B0604020202020204" pitchFamily="34" charset="0"/>
              <a:buChar char="•"/>
            </a:pPr>
            <a:r>
              <a:rPr lang="sr-Latn-RS" sz="1600" dirty="0" smtClean="0">
                <a:solidFill>
                  <a:prstClr val="black"/>
                </a:solidFill>
                <a:latin typeface="Calibri" panose="020F0502020204030204" pitchFamily="34" charset="0"/>
              </a:rPr>
              <a:t>Plan </a:t>
            </a:r>
            <a:r>
              <a:rPr lang="sr-Latn-RS" sz="1600" dirty="0" err="1" smtClean="0">
                <a:solidFill>
                  <a:prstClr val="black"/>
                </a:solidFill>
                <a:latin typeface="Calibri" panose="020F0502020204030204" pitchFamily="34" charset="0"/>
              </a:rPr>
              <a:t>repliciranja</a:t>
            </a:r>
            <a:r>
              <a:rPr lang="en-US" sz="1600" dirty="0" smtClean="0">
                <a:solidFill>
                  <a:prstClr val="black"/>
                </a:solidFill>
                <a:latin typeface="Calibri" panose="020F0502020204030204" pitchFamily="34" charset="0"/>
              </a:rPr>
              <a:t> </a:t>
            </a:r>
            <a:r>
              <a:rPr lang="sr-Latn-RS" sz="1600" dirty="0" smtClean="0">
                <a:solidFill>
                  <a:prstClr val="black"/>
                </a:solidFill>
                <a:latin typeface="Calibri" panose="020F0502020204030204" pitchFamily="34" charset="0"/>
              </a:rPr>
              <a:t>tj.</a:t>
            </a:r>
            <a:r>
              <a:rPr lang="en-US" sz="1600" dirty="0" smtClean="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mogućnosti</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za</a:t>
            </a:r>
            <a:r>
              <a:rPr lang="en-US" sz="1600" dirty="0">
                <a:solidFill>
                  <a:prstClr val="black"/>
                </a:solidFill>
                <a:latin typeface="Calibri" panose="020F0502020204030204" pitchFamily="34" charset="0"/>
              </a:rPr>
              <a:t> </a:t>
            </a:r>
            <a:r>
              <a:rPr lang="sr-Latn-RS" sz="1600" dirty="0" smtClean="0">
                <a:solidFill>
                  <a:prstClr val="black"/>
                </a:solidFill>
                <a:latin typeface="Calibri" panose="020F0502020204030204" pitchFamily="34" charset="0"/>
              </a:rPr>
              <a:t>ponavljanje</a:t>
            </a:r>
            <a:r>
              <a:rPr lang="en-US" sz="1600" dirty="0" smtClean="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proširenje</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rezultata</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akcije</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multiplikatorski</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efekti</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kapitalizacija</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iskustva</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i</a:t>
            </a:r>
            <a:r>
              <a:rPr lang="en-US" sz="1600" dirty="0">
                <a:solidFill>
                  <a:prstClr val="black"/>
                </a:solidFill>
                <a:latin typeface="Calibri" panose="020F0502020204030204" pitchFamily="34" charset="0"/>
              </a:rPr>
              <a:t> </a:t>
            </a:r>
            <a:r>
              <a:rPr lang="en-US" sz="1600" dirty="0" err="1" smtClean="0">
                <a:solidFill>
                  <a:prstClr val="black"/>
                </a:solidFill>
                <a:latin typeface="Calibri" panose="020F0502020204030204" pitchFamily="34" charset="0"/>
              </a:rPr>
              <a:t>razmene</a:t>
            </a:r>
            <a:r>
              <a:rPr lang="en-US" sz="1600" dirty="0" smtClean="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znanja</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jasno</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naznačujući</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bilo</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koji</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planirani</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kanal</a:t>
            </a:r>
            <a:r>
              <a:rPr lang="en-US" sz="1600" dirty="0">
                <a:solidFill>
                  <a:prstClr val="black"/>
                </a:solidFill>
                <a:latin typeface="Calibri" panose="020F0502020204030204" pitchFamily="34" charset="0"/>
              </a:rPr>
              <a:t> </a:t>
            </a:r>
            <a:r>
              <a:rPr lang="en-US" sz="1600" dirty="0" err="1">
                <a:solidFill>
                  <a:prstClr val="black"/>
                </a:solidFill>
                <a:latin typeface="Calibri" panose="020F0502020204030204" pitchFamily="34" charset="0"/>
              </a:rPr>
              <a:t>širenja</a:t>
            </a:r>
            <a:r>
              <a:rPr lang="en-US" sz="1600" dirty="0">
                <a:solidFill>
                  <a:prstClr val="black"/>
                </a:solidFill>
                <a:latin typeface="Calibri" panose="020F0502020204030204" pitchFamily="34" charset="0"/>
              </a:rPr>
              <a:t>.</a:t>
            </a:r>
            <a:endParaRPr lang="sr-Latn-RS" altLang="en-US" sz="16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52237949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5248" y="1573306"/>
            <a:ext cx="4058117" cy="443753"/>
          </a:xfrm>
        </p:spPr>
        <p:txBody>
          <a:bodyPr/>
          <a:lstStyle/>
          <a:p>
            <a:pPr marL="0" indent="0">
              <a:buNone/>
            </a:pPr>
            <a:r>
              <a:rPr lang="sr-Latn-RS" sz="1800" b="1" dirty="0" smtClean="0"/>
              <a:t>2.1.5  Logička matrica – Aneks C</a:t>
            </a:r>
          </a:p>
        </p:txBody>
      </p:sp>
      <p:sp>
        <p:nvSpPr>
          <p:cNvPr id="6" name="TextBox 5"/>
          <p:cNvSpPr txBox="1">
            <a:spLocks noChangeArrowheads="1"/>
          </p:cNvSpPr>
          <p:nvPr/>
        </p:nvSpPr>
        <p:spPr bwMode="auto">
          <a:xfrm>
            <a:off x="675248" y="1125066"/>
            <a:ext cx="828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pPr>
            <a:r>
              <a:rPr lang="sr-Latn-RS" altLang="en-US" b="1" dirty="0">
                <a:solidFill>
                  <a:srgbClr val="F0660D"/>
                </a:solidFill>
                <a:latin typeface="Calibri" panose="020F0502020204030204" pitchFamily="34" charset="0"/>
              </a:rPr>
              <a:t>DEO B: </a:t>
            </a:r>
            <a:r>
              <a:rPr lang="en-US" altLang="en-US" b="1">
                <a:solidFill>
                  <a:srgbClr val="F0660D"/>
                </a:solidFill>
                <a:latin typeface="Calibri" panose="020F0502020204030204" pitchFamily="34" charset="0"/>
              </a:rPr>
              <a:t>KOMPLETAN PRIJAVNI OBRAZA</a:t>
            </a:r>
            <a:r>
              <a:rPr lang="sr-Latn-RS" altLang="en-US" b="1" smtClean="0">
                <a:solidFill>
                  <a:srgbClr val="F0660D"/>
                </a:solidFill>
                <a:latin typeface="Calibri" panose="020F0502020204030204" pitchFamily="34" charset="0"/>
              </a:rPr>
              <a:t>C</a:t>
            </a:r>
            <a:endParaRPr lang="sr-Latn-RS" altLang="en-US" b="1">
              <a:solidFill>
                <a:srgbClr val="F0660D"/>
              </a:solidFill>
              <a:latin typeface="Calibri" panose="020F0502020204030204" pitchFamily="34" charset="0"/>
            </a:endParaRPr>
          </a:p>
        </p:txBody>
      </p:sp>
      <p:pic>
        <p:nvPicPr>
          <p:cNvPr id="2" name="Picture 1"/>
          <p:cNvPicPr>
            <a:picLocks noChangeAspect="1"/>
          </p:cNvPicPr>
          <p:nvPr/>
        </p:nvPicPr>
        <p:blipFill rotWithShape="1">
          <a:blip r:embed="rId2"/>
          <a:srcRect l="25588" t="18714" r="25784" b="23421"/>
          <a:stretch/>
        </p:blipFill>
        <p:spPr>
          <a:xfrm>
            <a:off x="1568808" y="2095967"/>
            <a:ext cx="5862356" cy="3924000"/>
          </a:xfrm>
          <a:prstGeom prst="rect">
            <a:avLst/>
          </a:prstGeom>
        </p:spPr>
      </p:pic>
    </p:spTree>
    <p:extLst>
      <p:ext uri="{BB962C8B-B14F-4D97-AF65-F5344CB8AC3E}">
        <p14:creationId xmlns:p14="http://schemas.microsoft.com/office/powerpoint/2010/main" val="171252700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5248" y="1573306"/>
            <a:ext cx="4058117" cy="443753"/>
          </a:xfrm>
        </p:spPr>
        <p:txBody>
          <a:bodyPr/>
          <a:lstStyle/>
          <a:p>
            <a:pPr marL="0" indent="0">
              <a:buNone/>
            </a:pPr>
            <a:r>
              <a:rPr lang="sr-Latn-RS" sz="1800" b="1" dirty="0" smtClean="0"/>
              <a:t>2.1.6 Budžet projekta – Aneks B</a:t>
            </a:r>
          </a:p>
        </p:txBody>
      </p:sp>
      <p:sp>
        <p:nvSpPr>
          <p:cNvPr id="6" name="TextBox 5"/>
          <p:cNvSpPr txBox="1">
            <a:spLocks noChangeArrowheads="1"/>
          </p:cNvSpPr>
          <p:nvPr/>
        </p:nvSpPr>
        <p:spPr bwMode="auto">
          <a:xfrm>
            <a:off x="675248" y="1125066"/>
            <a:ext cx="828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pPr>
            <a:r>
              <a:rPr lang="sr-Latn-RS" altLang="en-US" b="1" dirty="0">
                <a:solidFill>
                  <a:srgbClr val="F0660D"/>
                </a:solidFill>
                <a:latin typeface="Calibri" panose="020F0502020204030204" pitchFamily="34" charset="0"/>
              </a:rPr>
              <a:t>DEO B: </a:t>
            </a:r>
            <a:r>
              <a:rPr lang="en-US" altLang="en-US" b="1">
                <a:solidFill>
                  <a:srgbClr val="F0660D"/>
                </a:solidFill>
                <a:latin typeface="Calibri" panose="020F0502020204030204" pitchFamily="34" charset="0"/>
              </a:rPr>
              <a:t>KOMPLETAN PRIJAVNI OBRAZA</a:t>
            </a:r>
            <a:r>
              <a:rPr lang="sr-Latn-RS" altLang="en-US" b="1" smtClean="0">
                <a:solidFill>
                  <a:srgbClr val="F0660D"/>
                </a:solidFill>
                <a:latin typeface="Calibri" panose="020F0502020204030204" pitchFamily="34" charset="0"/>
              </a:rPr>
              <a:t>C</a:t>
            </a:r>
            <a:endParaRPr lang="sr-Latn-RS" altLang="en-US" b="1">
              <a:solidFill>
                <a:srgbClr val="F0660D"/>
              </a:solidFill>
              <a:latin typeface="Calibri" panose="020F0502020204030204" pitchFamily="34" charset="0"/>
            </a:endParaRPr>
          </a:p>
        </p:txBody>
      </p:sp>
      <p:pic>
        <p:nvPicPr>
          <p:cNvPr id="4" name="Picture 3"/>
          <p:cNvPicPr>
            <a:picLocks noChangeAspect="1"/>
          </p:cNvPicPr>
          <p:nvPr/>
        </p:nvPicPr>
        <p:blipFill rotWithShape="1">
          <a:blip r:embed="rId2"/>
          <a:srcRect l="1863" t="36318" r="15392" b="7037"/>
          <a:stretch/>
        </p:blipFill>
        <p:spPr>
          <a:xfrm>
            <a:off x="675248" y="2259106"/>
            <a:ext cx="7566213" cy="2913530"/>
          </a:xfrm>
          <a:prstGeom prst="rect">
            <a:avLst/>
          </a:prstGeom>
        </p:spPr>
      </p:pic>
    </p:spTree>
    <p:extLst>
      <p:ext uri="{BB962C8B-B14F-4D97-AF65-F5344CB8AC3E}">
        <p14:creationId xmlns:p14="http://schemas.microsoft.com/office/powerpoint/2010/main" val="393581359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nvPr>
        </p:nvGraphicFramePr>
        <p:xfrm>
          <a:off x="271836" y="1461244"/>
          <a:ext cx="8665976" cy="4374781"/>
        </p:xfrm>
        <a:graphic>
          <a:graphicData uri="http://schemas.openxmlformats.org/drawingml/2006/table">
            <a:tbl>
              <a:tblPr/>
              <a:tblGrid>
                <a:gridCol w="397366"/>
                <a:gridCol w="7067339"/>
                <a:gridCol w="1201271"/>
              </a:tblGrid>
              <a:tr h="1236453">
                <a:tc>
                  <a:txBody>
                    <a:bodyPr/>
                    <a:lstStyle/>
                    <a:p>
                      <a:pPr marL="0" algn="l" defTabSz="914400" rtl="0" eaLnBrk="1" latinLnBrk="0" hangingPunct="1">
                        <a:lnSpc>
                          <a:spcPct val="100000"/>
                        </a:lnSpc>
                        <a:spcBef>
                          <a:spcPts val="0"/>
                        </a:spcBef>
                        <a:spcAft>
                          <a:spcPts val="0"/>
                        </a:spcAft>
                      </a:pPr>
                      <a:r>
                        <a:rPr kumimoji="0" lang="sr-Latn-RS" sz="1600" b="1" i="0" u="none" strike="noStrike" kern="1200" cap="none" normalizeH="0" baseline="0" dirty="0" smtClean="0">
                          <a:ln>
                            <a:noFill/>
                          </a:ln>
                          <a:solidFill>
                            <a:schemeClr val="tx1"/>
                          </a:solidFill>
                          <a:effectLst/>
                          <a:latin typeface="Calibri" panose="020F0502020204030204" pitchFamily="34" charset="0"/>
                          <a:ea typeface="+mn-ea"/>
                          <a:cs typeface="Arial" panose="020B0604020202020204" pitchFamily="34" charset="0"/>
                        </a:rPr>
                        <a:t>2</a:t>
                      </a:r>
                      <a:endParaRPr kumimoji="0" lang="en-US" sz="1600" b="1" i="0" u="none" strike="noStrike" kern="1200" cap="none" normalizeH="0" baseline="0" dirty="0">
                        <a:ln>
                          <a:noFill/>
                        </a:ln>
                        <a:solidFill>
                          <a:schemeClr val="tx1"/>
                        </a:solidFill>
                        <a:effectLst/>
                        <a:latin typeface="Calibri" panose="020F0502020204030204" pitchFamily="34" charset="0"/>
                        <a:ea typeface="+mn-ea"/>
                        <a:cs typeface="Arial" panose="020B0604020202020204" pitchFamily="34" charset="0"/>
                      </a:endParaRPr>
                    </a:p>
                  </a:txBody>
                  <a:tcPr anchor="ctr" horzOverflow="overflow">
                    <a:lnL>
                      <a:noFill/>
                    </a:lnL>
                    <a:lnR w="12700" cap="flat" cmpd="sng" algn="ctr">
                      <a:solidFill>
                        <a:srgbClr val="003399"/>
                      </a:solidFill>
                      <a:prstDash val="solid"/>
                      <a:round/>
                      <a:headEnd type="none" w="med" len="med"/>
                      <a:tailEnd type="none" w="med" len="med"/>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a:lnSpc>
                          <a:spcPct val="100000"/>
                        </a:lnSpc>
                        <a:spcBef>
                          <a:spcPts val="0"/>
                        </a:spcBef>
                        <a:spcAft>
                          <a:spcPts val="0"/>
                        </a:spcAft>
                      </a:pPr>
                      <a:r>
                        <a:rPr kumimoji="0" lang="sr-Latn-RS" sz="1600" b="1" i="0" u="none" strike="noStrike" kern="1200" cap="none" normalizeH="0" baseline="0" dirty="0" smtClean="0">
                          <a:ln>
                            <a:noFill/>
                          </a:ln>
                          <a:solidFill>
                            <a:schemeClr val="tx1"/>
                          </a:solidFill>
                          <a:effectLst/>
                          <a:latin typeface="Calibri" panose="020F0502020204030204" pitchFamily="34" charset="0"/>
                          <a:ea typeface="+mn-ea"/>
                          <a:cs typeface="Arial" panose="020B0604020202020204" pitchFamily="34" charset="0"/>
                        </a:rPr>
                        <a:t>Projekat</a:t>
                      </a:r>
                    </a:p>
                    <a:p>
                      <a:pPr marL="0" lvl="0" indent="0">
                        <a:lnSpc>
                          <a:spcPct val="100000"/>
                        </a:lnSpc>
                        <a:spcBef>
                          <a:spcPts val="0"/>
                        </a:spcBef>
                        <a:spcAft>
                          <a:spcPts val="0"/>
                        </a:spcAft>
                      </a:pPr>
                      <a:r>
                        <a:rPr kumimoji="0" lang="sr-Latn-RS" sz="1600" b="1" i="0" u="none" strike="noStrike" kern="1200" cap="none" normalizeH="0" baseline="0" dirty="0" smtClean="0">
                          <a:ln>
                            <a:noFill/>
                          </a:ln>
                          <a:solidFill>
                            <a:schemeClr val="tx1"/>
                          </a:solidFill>
                          <a:effectLst/>
                          <a:latin typeface="Calibri" panose="020F0502020204030204" pitchFamily="34" charset="0"/>
                          <a:ea typeface="+mn-ea"/>
                          <a:cs typeface="Arial" panose="020B0604020202020204" pitchFamily="34" charset="0"/>
                        </a:rPr>
                        <a:t>2.2 Iskustvo vodećeg </a:t>
                      </a:r>
                      <a:r>
                        <a:rPr kumimoji="0" lang="sr-Latn-RS" sz="1600" b="1" i="0" u="none" strike="noStrike" kern="1200" cap="none" normalizeH="0" baseline="0" dirty="0" err="1" smtClean="0">
                          <a:ln>
                            <a:noFill/>
                          </a:ln>
                          <a:solidFill>
                            <a:schemeClr val="tx1"/>
                          </a:solidFill>
                          <a:effectLst/>
                          <a:latin typeface="Calibri" panose="020F0502020204030204" pitchFamily="34" charset="0"/>
                          <a:ea typeface="+mn-ea"/>
                          <a:cs typeface="Arial" panose="020B0604020202020204" pitchFamily="34" charset="0"/>
                        </a:rPr>
                        <a:t>aplikanta</a:t>
                      </a:r>
                      <a:endParaRPr kumimoji="0" lang="sr-Latn-RS" sz="1600" b="1" i="0" u="none" strike="noStrike" kern="1200" cap="none" normalizeH="0" baseline="0" dirty="0" smtClean="0">
                        <a:ln>
                          <a:noFill/>
                        </a:ln>
                        <a:solidFill>
                          <a:schemeClr val="tx1"/>
                        </a:solidFill>
                        <a:effectLst/>
                        <a:latin typeface="Calibri" panose="020F0502020204030204" pitchFamily="34" charset="0"/>
                        <a:ea typeface="+mn-ea"/>
                        <a:cs typeface="Arial" panose="020B0604020202020204" pitchFamily="34" charset="0"/>
                      </a:endParaRPr>
                    </a:p>
                    <a:p>
                      <a:pPr marL="0" lvl="0" indent="0">
                        <a:lnSpc>
                          <a:spcPct val="100000"/>
                        </a:lnSpc>
                        <a:spcBef>
                          <a:spcPts val="0"/>
                        </a:spcBef>
                        <a:spcAft>
                          <a:spcPts val="0"/>
                        </a:spcAft>
                      </a:pPr>
                      <a:r>
                        <a:rPr kumimoji="0" lang="en-US" sz="1600" b="1" i="0" u="none" strike="noStrike" kern="1200" cap="none" normalizeH="0" baseline="0" dirty="0" smtClean="0">
                          <a:ln>
                            <a:noFill/>
                          </a:ln>
                          <a:solidFill>
                            <a:schemeClr val="tx1"/>
                          </a:solidFill>
                          <a:effectLst/>
                          <a:latin typeface="Calibri" panose="020F0502020204030204" pitchFamily="34" charset="0"/>
                          <a:ea typeface="+mn-ea"/>
                          <a:cs typeface="Arial" panose="020B0604020202020204" pitchFamily="34" charset="0"/>
                        </a:rPr>
                        <a:t>2</a:t>
                      </a:r>
                      <a:r>
                        <a:rPr kumimoji="0" lang="sr-Latn-RS" sz="1600" b="1" i="0" u="none" strike="noStrike" kern="1200" cap="none" normalizeH="0" baseline="0" dirty="0" smtClean="0">
                          <a:ln>
                            <a:noFill/>
                          </a:ln>
                          <a:solidFill>
                            <a:schemeClr val="tx1"/>
                          </a:solidFill>
                          <a:effectLst/>
                          <a:latin typeface="Calibri" panose="020F0502020204030204" pitchFamily="34" charset="0"/>
                          <a:ea typeface="+mn-ea"/>
                          <a:cs typeface="Arial" panose="020B0604020202020204" pitchFamily="34" charset="0"/>
                        </a:rPr>
                        <a:t>.3 Iskustvo ko-aplikanta (ako je primjenljivo)</a:t>
                      </a:r>
                      <a:endParaRPr kumimoji="0" lang="en-US" sz="1600" b="1" i="0" u="none" strike="noStrike" kern="1200" cap="none" normalizeH="0" baseline="0" dirty="0" smtClean="0">
                        <a:ln>
                          <a:noFill/>
                        </a:ln>
                        <a:solidFill>
                          <a:schemeClr val="tx1"/>
                        </a:solidFill>
                        <a:effectLst/>
                        <a:latin typeface="Calibri" panose="020F0502020204030204" pitchFamily="34" charset="0"/>
                        <a:ea typeface="+mn-ea"/>
                        <a:cs typeface="Arial" panose="020B0604020202020204" pitchFamily="34" charset="0"/>
                      </a:endParaRPr>
                    </a:p>
                    <a:p>
                      <a:pPr marL="0" lvl="0" indent="0">
                        <a:lnSpc>
                          <a:spcPct val="100000"/>
                        </a:lnSpc>
                        <a:spcBef>
                          <a:spcPts val="0"/>
                        </a:spcBef>
                        <a:spcAft>
                          <a:spcPts val="0"/>
                        </a:spcAft>
                      </a:pPr>
                      <a:r>
                        <a:rPr kumimoji="0" lang="en-US" sz="1600" b="1" i="0" u="none" strike="noStrike" kern="1200" cap="none" normalizeH="0" baseline="0" dirty="0" smtClean="0">
                          <a:ln>
                            <a:noFill/>
                          </a:ln>
                          <a:solidFill>
                            <a:schemeClr val="tx1"/>
                          </a:solidFill>
                          <a:effectLst/>
                          <a:latin typeface="Calibri" panose="020F0502020204030204" pitchFamily="34" charset="0"/>
                          <a:ea typeface="+mn-ea"/>
                          <a:cs typeface="Arial" panose="020B0604020202020204" pitchFamily="34" charset="0"/>
                        </a:rPr>
                        <a:t>2.4 </a:t>
                      </a:r>
                      <a:r>
                        <a:rPr kumimoji="0" lang="sr-Latn-RS" sz="1600" b="1" i="0" u="none" strike="noStrike" kern="1200" cap="none" normalizeH="0" baseline="0" dirty="0" smtClean="0">
                          <a:ln>
                            <a:noFill/>
                          </a:ln>
                          <a:solidFill>
                            <a:schemeClr val="tx1"/>
                          </a:solidFill>
                          <a:effectLst/>
                          <a:latin typeface="Calibri" panose="020F0502020204030204" pitchFamily="34" charset="0"/>
                          <a:ea typeface="+mn-ea"/>
                          <a:cs typeface="Arial" panose="020B0604020202020204" pitchFamily="34" charset="0"/>
                        </a:rPr>
                        <a:t>Iskustvo povezanog/ih lica</a:t>
                      </a:r>
                      <a:r>
                        <a:rPr kumimoji="0" lang="en-US" sz="1600" b="1" i="0" u="none" strike="noStrike" kern="1200" cap="none" normalizeH="0" baseline="0" dirty="0" smtClean="0">
                          <a:ln>
                            <a:noFill/>
                          </a:ln>
                          <a:solidFill>
                            <a:schemeClr val="tx1"/>
                          </a:solidFill>
                          <a:effectLst/>
                          <a:latin typeface="Calibri" panose="020F0502020204030204" pitchFamily="34" charset="0"/>
                          <a:ea typeface="+mn-ea"/>
                          <a:cs typeface="Arial" panose="020B0604020202020204" pitchFamily="34" charset="0"/>
                        </a:rPr>
                        <a:t> (</a:t>
                      </a:r>
                      <a:r>
                        <a:rPr kumimoji="0" lang="sr-Latn-RS" sz="1600" b="1" i="0" u="none" strike="noStrike" kern="1200" cap="none" normalizeH="0" baseline="0" dirty="0" smtClean="0">
                          <a:ln>
                            <a:noFill/>
                          </a:ln>
                          <a:solidFill>
                            <a:schemeClr val="tx1"/>
                          </a:solidFill>
                          <a:effectLst/>
                          <a:latin typeface="Calibri" panose="020F0502020204030204" pitchFamily="34" charset="0"/>
                          <a:ea typeface="+mn-ea"/>
                          <a:cs typeface="Arial" panose="020B0604020202020204" pitchFamily="34" charset="0"/>
                        </a:rPr>
                        <a:t>ako je primjenljivo</a:t>
                      </a:r>
                      <a:r>
                        <a:rPr kumimoji="0" lang="en-US" sz="1600" b="1" i="0" u="none" strike="noStrike" kern="1200" cap="none" normalizeH="0" baseline="0" dirty="0" smtClean="0">
                          <a:ln>
                            <a:noFill/>
                          </a:ln>
                          <a:solidFill>
                            <a:schemeClr val="tx1"/>
                          </a:solidFill>
                          <a:effectLst/>
                          <a:latin typeface="Calibri" panose="020F0502020204030204" pitchFamily="34" charset="0"/>
                          <a:ea typeface="+mn-ea"/>
                          <a:cs typeface="Arial" panose="020B0604020202020204" pitchFamily="34" charset="0"/>
                        </a:rPr>
                        <a:t>)</a:t>
                      </a:r>
                    </a:p>
                  </a:txBody>
                  <a:tcP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w="12700" cap="flat" cmpd="sng" algn="ctr">
                      <a:solidFill>
                        <a:srgbClr val="003399"/>
                      </a:solidFill>
                      <a:prstDash val="solid"/>
                      <a:round/>
                      <a:headEnd type="none" w="med" len="med"/>
                      <a:tailEnd type="none" w="med" len="med"/>
                    </a:lnB>
                    <a:lnTlToBr>
                      <a:noFill/>
                    </a:lnTlToBr>
                    <a:lnBlToTr>
                      <a:noFill/>
                    </a:lnBlToTr>
                    <a:noFill/>
                  </a:tcPr>
                </a:tc>
                <a:tc rowSpan="4">
                  <a:txBody>
                    <a:bodyPr/>
                    <a:lstStyle>
                      <a:lvl1pPr marL="173038"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73038" marR="0" lvl="0" indent="0" algn="l" defTabSz="914400" rtl="0" eaLnBrk="1" fontAlgn="base" latinLnBrk="0" hangingPunct="1">
                        <a:lnSpc>
                          <a:spcPct val="100000"/>
                        </a:lnSpc>
                        <a:spcBef>
                          <a:spcPct val="0"/>
                        </a:spcBef>
                        <a:spcAft>
                          <a:spcPts val="200"/>
                        </a:spcAft>
                        <a:buClrTx/>
                        <a:buSzTx/>
                        <a:buFontTx/>
                        <a:buNone/>
                        <a:tabLst/>
                      </a:pPr>
                      <a:r>
                        <a:rPr kumimoji="0" lang="en-US"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K</a:t>
                      </a:r>
                      <a:r>
                        <a:rPr kumimoji="0" lang="sr-Latn-RS" altLang="en-US" sz="1600" b="0" i="0" u="none" strike="noStrike" cap="none" normalizeH="0" baseline="0" dirty="0" err="1" smtClean="0">
                          <a:ln>
                            <a:noFill/>
                          </a:ln>
                          <a:solidFill>
                            <a:schemeClr val="tx1"/>
                          </a:solidFill>
                          <a:effectLst/>
                          <a:latin typeface="Calibri" panose="020F0502020204030204" pitchFamily="34" charset="0"/>
                          <a:cs typeface="Arial" panose="020B0604020202020204" pitchFamily="34" charset="0"/>
                        </a:rPr>
                        <a:t>oristiti</a:t>
                      </a:r>
                      <a:r>
                        <a:rPr kumimoji="0" lang="sr-Latn-RS"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 odgovarajuće obrasce tj. tabele</a:t>
                      </a:r>
                      <a:endParaRPr kumimoji="0" lang="en-US"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txBody>
                  <a:tcPr anchor="ctr" horzOverflow="overflow">
                    <a:lnL w="12700" cap="flat" cmpd="sng" algn="ctr">
                      <a:solidFill>
                        <a:srgbClr val="003399"/>
                      </a:solidFill>
                      <a:prstDash val="solid"/>
                      <a:round/>
                      <a:headEnd type="none" w="med" len="med"/>
                      <a:tailEnd type="none" w="med" len="med"/>
                    </a:lnL>
                    <a:lnR>
                      <a:noFill/>
                    </a:lnR>
                    <a:lnT>
                      <a:noFill/>
                    </a:lnT>
                    <a:lnB>
                      <a:noFill/>
                    </a:lnB>
                    <a:lnTlToBr>
                      <a:noFill/>
                    </a:lnTlToBr>
                    <a:lnBlToTr>
                      <a:noFill/>
                    </a:lnBlToTr>
                    <a:noFill/>
                  </a:tcPr>
                </a:tc>
              </a:tr>
              <a:tr h="671217">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sr-Latn-R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3</a:t>
                      </a:r>
                      <a:endParaRPr kumimoji="0" lang="en-U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txBody>
                  <a:tcPr anchor="ctr" horzOverflow="overflow">
                    <a:lnL>
                      <a:noFill/>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sr-Latn-R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Vodeći </a:t>
                      </a:r>
                      <a:r>
                        <a:rPr kumimoji="0" lang="sr-Latn-RS" altLang="en-US" sz="1600" b="1" i="0" u="none" strike="noStrike" cap="none" normalizeH="0" baseline="0" dirty="0" err="1" smtClean="0">
                          <a:ln>
                            <a:noFill/>
                          </a:ln>
                          <a:solidFill>
                            <a:schemeClr val="tx1"/>
                          </a:solidFill>
                          <a:effectLst/>
                          <a:latin typeface="Calibri" panose="020F0502020204030204" pitchFamily="34" charset="0"/>
                          <a:cs typeface="Arial" panose="020B0604020202020204" pitchFamily="34" charset="0"/>
                        </a:rPr>
                        <a:t>aplikant</a:t>
                      </a:r>
                      <a:endParaRPr kumimoji="0" lang="sr-Latn-R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pPr>
                      <a:r>
                        <a:rPr kumimoji="0" lang="sr-Latn-R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3.1 Identitet</a:t>
                      </a:r>
                    </a:p>
                  </a:txBody>
                  <a:tcP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vMerge="1">
                  <a:txBody>
                    <a:bodyPr/>
                    <a:lstStyle/>
                    <a:p>
                      <a:endParaRPr lang="en-US"/>
                    </a:p>
                  </a:txBody>
                  <a:tcPr/>
                </a:tc>
              </a:tr>
              <a:tr h="123645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4</a:t>
                      </a:r>
                    </a:p>
                  </a:txBody>
                  <a:tcPr anchor="ctr" horzOverflow="overflow">
                    <a:lnL>
                      <a:noFill/>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en-US" sz="1600" b="1" i="0" u="none" strike="noStrike" cap="none" normalizeH="0" baseline="0" dirty="0" err="1" smtClean="0">
                          <a:ln>
                            <a:noFill/>
                          </a:ln>
                          <a:solidFill>
                            <a:schemeClr val="tx1"/>
                          </a:solidFill>
                          <a:effectLst/>
                          <a:latin typeface="Calibri" panose="020F0502020204030204" pitchFamily="34" charset="0"/>
                          <a:cs typeface="Arial" panose="020B0604020202020204" pitchFamily="34" charset="0"/>
                        </a:rPr>
                        <a:t>Ko</a:t>
                      </a:r>
                      <a:r>
                        <a:rPr kumimoji="0" lang="en-U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a:t>
                      </a:r>
                      <a:r>
                        <a:rPr kumimoji="0" lang="sr-Latn-R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aplikant</a:t>
                      </a:r>
                      <a:r>
                        <a:rPr kumimoji="0" lang="en-U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a:t>
                      </a:r>
                      <a:r>
                        <a:rPr kumimoji="0" lang="sr-Latn-R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i</a:t>
                      </a:r>
                    </a:p>
                    <a:p>
                      <a:pPr marL="0" marR="0" lvl="0" indent="0" algn="l" defTabSz="914400" rtl="0" eaLnBrk="1" fontAlgn="base" latinLnBrk="0" hangingPunct="1">
                        <a:lnSpc>
                          <a:spcPct val="100000"/>
                        </a:lnSpc>
                        <a:spcBef>
                          <a:spcPts val="0"/>
                        </a:spcBef>
                        <a:spcAft>
                          <a:spcPts val="0"/>
                        </a:spcAft>
                        <a:buClrTx/>
                        <a:buSzTx/>
                        <a:buFontTx/>
                        <a:buNone/>
                        <a:tabLst/>
                      </a:pPr>
                      <a:r>
                        <a:rPr kumimoji="0" lang="sr-Latn-R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Opis (tabela)</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4</a:t>
                      </a:r>
                      <a:r>
                        <a:rPr kumimoji="0" lang="sr-Latn-R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.1 Mandat</a:t>
                      </a:r>
                    </a:p>
                    <a:p>
                      <a:pPr marL="0" marR="0" lvl="0" indent="0" algn="l" defTabSz="914400" rtl="0" eaLnBrk="1" fontAlgn="base" latinLnBrk="0" hangingPunct="1">
                        <a:lnSpc>
                          <a:spcPct val="100000"/>
                        </a:lnSpc>
                        <a:spcBef>
                          <a:spcPts val="0"/>
                        </a:spcBef>
                        <a:spcAft>
                          <a:spcPts val="0"/>
                        </a:spcAft>
                        <a:buClrTx/>
                        <a:buSzTx/>
                        <a:buFontTx/>
                        <a:buNone/>
                        <a:tabLst/>
                      </a:pPr>
                      <a:r>
                        <a:rPr kumimoji="0" lang="sr-Latn-RS" altLang="en-US" sz="1600" b="0" i="1"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*za svakog ko-</a:t>
                      </a:r>
                      <a:r>
                        <a:rPr kumimoji="0" lang="sr-Latn-RS" altLang="en-US" sz="1600" b="0" i="1" u="none" strike="noStrike" cap="none" normalizeH="0" baseline="0" dirty="0" err="1" smtClean="0">
                          <a:ln>
                            <a:noFill/>
                          </a:ln>
                          <a:solidFill>
                            <a:schemeClr val="tx1"/>
                          </a:solidFill>
                          <a:effectLst/>
                          <a:latin typeface="Calibri" panose="020F0502020204030204" pitchFamily="34" charset="0"/>
                          <a:cs typeface="Arial" panose="020B0604020202020204" pitchFamily="34" charset="0"/>
                        </a:rPr>
                        <a:t>aplikanta</a:t>
                      </a:r>
                      <a:endParaRPr kumimoji="0" lang="sr-Latn-RS" altLang="en-US" sz="1600" b="0" i="1"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txBody>
                  <a:tcPr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vMerge="1">
                  <a:txBody>
                    <a:bodyPr/>
                    <a:lstStyle/>
                    <a:p>
                      <a:endParaRPr lang="en-US"/>
                    </a:p>
                  </a:txBody>
                  <a:tcPr/>
                </a:tc>
              </a:tr>
              <a:tr h="123065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5</a:t>
                      </a:r>
                    </a:p>
                  </a:txBody>
                  <a:tcPr anchor="ctr" horzOverflow="overflow">
                    <a:lnL>
                      <a:noFill/>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en-US" sz="1600" b="1" i="0" u="none" strike="noStrike" cap="none" normalizeH="0" baseline="0" dirty="0" err="1" smtClean="0">
                          <a:ln>
                            <a:noFill/>
                          </a:ln>
                          <a:solidFill>
                            <a:schemeClr val="tx1"/>
                          </a:solidFill>
                          <a:effectLst/>
                          <a:latin typeface="Calibri" panose="020F0502020204030204" pitchFamily="34" charset="0"/>
                          <a:cs typeface="Arial" panose="020B0604020202020204" pitchFamily="34" charset="0"/>
                        </a:rPr>
                        <a:t>Povezano</a:t>
                      </a:r>
                      <a:r>
                        <a:rPr kumimoji="0" lang="en-U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/a lice/a </a:t>
                      </a:r>
                      <a:r>
                        <a:rPr kumimoji="0" lang="en-US" altLang="en-US" sz="1600" b="1" i="0" u="none" strike="noStrike" cap="none" normalizeH="0" baseline="0" dirty="0" err="1" smtClean="0">
                          <a:ln>
                            <a:noFill/>
                          </a:ln>
                          <a:solidFill>
                            <a:schemeClr val="tx1"/>
                          </a:solidFill>
                          <a:effectLst/>
                          <a:latin typeface="Calibri" panose="020F0502020204030204" pitchFamily="34" charset="0"/>
                          <a:cs typeface="Arial" panose="020B0604020202020204" pitchFamily="34" charset="0"/>
                        </a:rPr>
                        <a:t>koja</a:t>
                      </a:r>
                      <a:r>
                        <a:rPr kumimoji="0" lang="en-U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 u</a:t>
                      </a:r>
                      <a:r>
                        <a:rPr kumimoji="0" lang="sr-Latn-R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č</a:t>
                      </a:r>
                      <a:r>
                        <a:rPr kumimoji="0" lang="en-US" altLang="en-US" sz="1600" b="1" i="0" u="none" strike="noStrike" cap="none" normalizeH="0" baseline="0" dirty="0" err="1" smtClean="0">
                          <a:ln>
                            <a:noFill/>
                          </a:ln>
                          <a:solidFill>
                            <a:schemeClr val="tx1"/>
                          </a:solidFill>
                          <a:effectLst/>
                          <a:latin typeface="Calibri" panose="020F0502020204030204" pitchFamily="34" charset="0"/>
                          <a:cs typeface="Arial" panose="020B0604020202020204" pitchFamily="34" charset="0"/>
                        </a:rPr>
                        <a:t>estvuju</a:t>
                      </a:r>
                      <a:r>
                        <a:rPr kumimoji="0" lang="en-U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 u </a:t>
                      </a:r>
                      <a:r>
                        <a:rPr kumimoji="0" lang="sr-Latn-R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projektu</a:t>
                      </a:r>
                    </a:p>
                    <a:p>
                      <a:pPr marL="0" marR="0" lvl="0" indent="0" algn="l" defTabSz="914400" rtl="0" eaLnBrk="1" fontAlgn="base" latinLnBrk="0" hangingPunct="1">
                        <a:lnSpc>
                          <a:spcPct val="100000"/>
                        </a:lnSpc>
                        <a:spcBef>
                          <a:spcPts val="0"/>
                        </a:spcBef>
                        <a:spcAft>
                          <a:spcPts val="0"/>
                        </a:spcAft>
                        <a:buClrTx/>
                        <a:buSzTx/>
                        <a:buFontTx/>
                        <a:buNone/>
                        <a:tabLst/>
                      </a:pPr>
                      <a:r>
                        <a:rPr kumimoji="0" lang="sr-Latn-R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5.1 Opis</a:t>
                      </a:r>
                    </a:p>
                    <a:p>
                      <a:pPr marL="0" marR="0" lvl="0" indent="0" algn="l" defTabSz="914400" rtl="0" eaLnBrk="1" fontAlgn="base" latinLnBrk="0" hangingPunct="1">
                        <a:lnSpc>
                          <a:spcPct val="100000"/>
                        </a:lnSpc>
                        <a:spcBef>
                          <a:spcPts val="0"/>
                        </a:spcBef>
                        <a:spcAft>
                          <a:spcPts val="0"/>
                        </a:spcAft>
                        <a:buClrTx/>
                        <a:buSzTx/>
                        <a:buFontTx/>
                        <a:buNone/>
                        <a:tabLst/>
                      </a:pPr>
                      <a:r>
                        <a:rPr kumimoji="0" lang="sr-Latn-R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5</a:t>
                      </a:r>
                      <a:r>
                        <a:rPr kumimoji="0" lang="en-U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a:t>
                      </a:r>
                      <a:r>
                        <a:rPr kumimoji="0" lang="sr-Latn-R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2</a:t>
                      </a:r>
                      <a:r>
                        <a:rPr kumimoji="0" lang="en-U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 </a:t>
                      </a:r>
                      <a:r>
                        <a:rPr kumimoji="0" lang="sr-Latn-R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Izjava/e</a:t>
                      </a:r>
                      <a:endParaRPr kumimoji="0" lang="en-U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txBody>
                  <a:tcPr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
        <p:nvSpPr>
          <p:cNvPr id="11" name="TextBox 5"/>
          <p:cNvSpPr txBox="1">
            <a:spLocks noChangeArrowheads="1"/>
          </p:cNvSpPr>
          <p:nvPr/>
        </p:nvSpPr>
        <p:spPr bwMode="auto">
          <a:xfrm>
            <a:off x="567169" y="1046524"/>
            <a:ext cx="828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pPr>
            <a:r>
              <a:rPr lang="sr-Latn-RS" altLang="en-US" b="1" dirty="0">
                <a:solidFill>
                  <a:srgbClr val="F0660D"/>
                </a:solidFill>
                <a:latin typeface="Calibri" panose="020F0502020204030204" pitchFamily="34" charset="0"/>
              </a:rPr>
              <a:t>DEO B: </a:t>
            </a:r>
            <a:r>
              <a:rPr lang="en-US" altLang="en-US" b="1">
                <a:solidFill>
                  <a:srgbClr val="F0660D"/>
                </a:solidFill>
                <a:latin typeface="Calibri" panose="020F0502020204030204" pitchFamily="34" charset="0"/>
              </a:rPr>
              <a:t>KOMPLETAN PRIJAVNI OBRAZA</a:t>
            </a:r>
            <a:r>
              <a:rPr lang="sr-Latn-RS" altLang="en-US" b="1">
                <a:solidFill>
                  <a:srgbClr val="F0660D"/>
                </a:solidFill>
                <a:latin typeface="Calibri" panose="020F0502020204030204" pitchFamily="34" charset="0"/>
              </a:rPr>
              <a:t>C</a:t>
            </a:r>
            <a:endParaRPr lang="sr-Latn-RS" altLang="en-US" sz="16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178203459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544901737"/>
              </p:ext>
            </p:extLst>
          </p:nvPr>
        </p:nvGraphicFramePr>
        <p:xfrm>
          <a:off x="533400" y="1873249"/>
          <a:ext cx="8208962" cy="3595221"/>
        </p:xfrm>
        <a:graphic>
          <a:graphicData uri="http://schemas.openxmlformats.org/drawingml/2006/table">
            <a:tbl>
              <a:tblPr/>
              <a:tblGrid>
                <a:gridCol w="376237"/>
                <a:gridCol w="4951413"/>
                <a:gridCol w="2881312"/>
              </a:tblGrid>
              <a:tr h="624351">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6</a:t>
                      </a:r>
                    </a:p>
                  </a:txBody>
                  <a:tcPr anchor="ctr" horzOverflow="overflow">
                    <a:lnL>
                      <a:noFill/>
                    </a:lnL>
                    <a:lnR w="12700" cap="flat" cmpd="sng" algn="ctr">
                      <a:solidFill>
                        <a:srgbClr val="003399"/>
                      </a:solidFill>
                      <a:prstDash val="solid"/>
                      <a:round/>
                      <a:headEnd type="none" w="med" len="med"/>
                      <a:tailEnd type="none" w="med" len="med"/>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sr-Latn-R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Saradnici aplikanata koji učestvuju u projektu</a:t>
                      </a:r>
                    </a:p>
                  </a:txBody>
                  <a:tcP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w="12700" cap="flat" cmpd="sng" algn="ctr">
                      <a:solidFill>
                        <a:srgbClr val="003399"/>
                      </a:solidFill>
                      <a:prstDash val="solid"/>
                      <a:round/>
                      <a:headEnd type="none" w="med" len="med"/>
                      <a:tailEnd type="none" w="med" len="med"/>
                    </a:lnB>
                    <a:lnTlToBr>
                      <a:noFill/>
                    </a:lnTlToBr>
                    <a:lnBlToTr>
                      <a:noFill/>
                    </a:lnBlToTr>
                    <a:noFill/>
                  </a:tcPr>
                </a:tc>
                <a:tc rowSpan="3">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K</a:t>
                      </a:r>
                      <a:r>
                        <a:rPr kumimoji="0" lang="sr-Latn-RS" altLang="en-US" sz="1600" b="0"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oristiti odgovarajuće obrasce</a:t>
                      </a:r>
                      <a:endParaRPr kumimoji="0" lang="en-US" altLang="en-US" sz="1600" b="0" i="0" u="none" strike="noStrike" cap="none" normalizeH="0" baseline="0" smtClean="0">
                        <a:ln>
                          <a:noFill/>
                        </a:ln>
                        <a:solidFill>
                          <a:schemeClr val="tx1"/>
                        </a:solidFill>
                        <a:effectLst/>
                        <a:latin typeface="Calibri" panose="020F0502020204030204" pitchFamily="34" charset="0"/>
                        <a:cs typeface="Arial" panose="020B0604020202020204" pitchFamily="34" charset="0"/>
                      </a:endParaRPr>
                    </a:p>
                  </a:txBody>
                  <a:tcPr anchor="ctr" horzOverflow="overflow">
                    <a:lnL w="12700" cap="flat" cmpd="sng" algn="ctr">
                      <a:solidFill>
                        <a:srgbClr val="003399"/>
                      </a:solidFill>
                      <a:prstDash val="solid"/>
                      <a:round/>
                      <a:headEnd type="none" w="med" len="med"/>
                      <a:tailEnd type="none" w="med" len="med"/>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r>
              <a:tr h="624351">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sr-Latn-R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7</a:t>
                      </a:r>
                      <a:endParaRPr kumimoji="0" lang="en-U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txBody>
                  <a:tcPr anchor="ctr" horzOverflow="overflow">
                    <a:lnL>
                      <a:noFill/>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pl-PL"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Lista provere za kompletan prijavni obrazac</a:t>
                      </a:r>
                      <a:endParaRPr kumimoji="0" lang="en-U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txBody>
                  <a:tcPr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vMerge="1">
                  <a:txBody>
                    <a:bodyPr/>
                    <a:lstStyle/>
                    <a:p>
                      <a:endParaRPr lang="en-US"/>
                    </a:p>
                  </a:txBody>
                  <a:tcPr/>
                </a:tc>
              </a:tr>
              <a:tr h="108394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sr-Latn-R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8</a:t>
                      </a:r>
                      <a:endParaRPr kumimoji="0" lang="en-U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txBody>
                  <a:tcPr anchor="ctr" horzOverflow="overflow">
                    <a:lnL>
                      <a:noFill/>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sr-Latn-R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Izjava vodećeg </a:t>
                      </a:r>
                      <a:r>
                        <a:rPr kumimoji="0" lang="sr-Latn-RS" altLang="en-US" sz="1600" b="1" i="0" u="none" strike="noStrike" cap="none" normalizeH="0" baseline="0" dirty="0" err="1" smtClean="0">
                          <a:ln>
                            <a:noFill/>
                          </a:ln>
                          <a:solidFill>
                            <a:schemeClr val="tx1"/>
                          </a:solidFill>
                          <a:effectLst/>
                          <a:latin typeface="Calibri" panose="020F0502020204030204" pitchFamily="34" charset="0"/>
                          <a:cs typeface="Arial" panose="020B0604020202020204" pitchFamily="34" charset="0"/>
                        </a:rPr>
                        <a:t>aplikanta</a:t>
                      </a:r>
                      <a:endParaRPr kumimoji="0" lang="sr-Latn-R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txBody>
                  <a:tcPr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vMerge="1">
                  <a:txBody>
                    <a:bodyPr/>
                    <a:lstStyle/>
                    <a:p>
                      <a:endParaRPr lang="en-US"/>
                    </a:p>
                  </a:txBody>
                  <a:tcPr/>
                </a:tc>
              </a:tr>
              <a:tr h="1262576">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sr-Latn-R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9</a:t>
                      </a:r>
                      <a:endParaRPr kumimoji="0" lang="en-U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txBody>
                  <a:tcPr anchor="ctr" horzOverflow="overflow">
                    <a:lnL>
                      <a:noFill/>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sr-Latn-R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Tabela za ocenu kompletnog prijavnog obrasca</a:t>
                      </a:r>
                      <a:endParaRPr kumimoji="0" lang="en-US"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txBody>
                  <a:tcPr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a:noFill/>
                    </a:lnB>
                    <a:lnTlToBr>
                      <a:noFill/>
                    </a:lnTlToBr>
                    <a:lnBlToTr>
                      <a:noFill/>
                    </a:lnBlToTr>
                    <a:noFill/>
                  </a:tcPr>
                </a:tc>
                <a:tc>
                  <a:txBody>
                    <a:bodyPr/>
                    <a:lstStyle>
                      <a:lvl1pPr marL="173038" indent="-173038"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73038" marR="0" lvl="0" indent="-173038" algn="l" defTabSz="914400" rtl="0" eaLnBrk="1" fontAlgn="base" latinLnBrk="0" hangingPunct="1">
                        <a:lnSpc>
                          <a:spcPct val="100000"/>
                        </a:lnSpc>
                        <a:spcBef>
                          <a:spcPct val="0"/>
                        </a:spcBef>
                        <a:spcAft>
                          <a:spcPts val="400"/>
                        </a:spcAft>
                        <a:buClrTx/>
                        <a:buSzTx/>
                        <a:buFont typeface="Arial" panose="020B0604020202020204" pitchFamily="34" charset="0"/>
                        <a:buChar char="•"/>
                        <a:tabLst/>
                      </a:pPr>
                      <a:r>
                        <a:rPr kumimoji="0" lang="sr-Latn-RS"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Štampaju podnosioci</a:t>
                      </a:r>
                    </a:p>
                    <a:p>
                      <a:pPr marL="173038" marR="0" lvl="0" indent="-173038" algn="l" defTabSz="914400" rtl="0" eaLnBrk="1" fontAlgn="base" latinLnBrk="0" hangingPunct="1">
                        <a:lnSpc>
                          <a:spcPct val="100000"/>
                        </a:lnSpc>
                        <a:spcBef>
                          <a:spcPct val="0"/>
                        </a:spcBef>
                        <a:spcAft>
                          <a:spcPts val="400"/>
                        </a:spcAft>
                        <a:buClrTx/>
                        <a:buSzTx/>
                        <a:buFont typeface="Arial" panose="020B0604020202020204" pitchFamily="34" charset="0"/>
                        <a:buChar char="•"/>
                        <a:tabLst/>
                      </a:pPr>
                      <a:r>
                        <a:rPr kumimoji="0" lang="sr-Latn-RS"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Isključivo za upotrebu</a:t>
                      </a:r>
                    </a:p>
                    <a:p>
                      <a:pPr marL="173038" marR="0" lvl="0" indent="-173038" algn="l" defTabSz="914400" rtl="0" eaLnBrk="1" fontAlgn="base" latinLnBrk="0" hangingPunct="1">
                        <a:lnSpc>
                          <a:spcPct val="100000"/>
                        </a:lnSpc>
                        <a:spcBef>
                          <a:spcPct val="0"/>
                        </a:spcBef>
                        <a:spcAft>
                          <a:spcPts val="400"/>
                        </a:spcAft>
                        <a:buClrTx/>
                        <a:buSzTx/>
                        <a:buFont typeface="Arial" panose="020B0604020202020204" pitchFamily="34" charset="0"/>
                        <a:buNone/>
                        <a:tabLst/>
                      </a:pPr>
                      <a:r>
                        <a:rPr kumimoji="0" lang="sr-Latn-RS"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   ugovornog tijela</a:t>
                      </a:r>
                      <a:endParaRPr kumimoji="0" lang="en-US" altLang="en-US" sz="16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txBody>
                  <a:tcPr anchor="ctr" horzOverflow="overflow">
                    <a:lnL w="12700" cap="flat" cmpd="sng" algn="ctr">
                      <a:solidFill>
                        <a:srgbClr val="003399"/>
                      </a:solidFill>
                      <a:prstDash val="solid"/>
                      <a:round/>
                      <a:headEnd type="none" w="med" len="med"/>
                      <a:tailEnd type="none" w="med" len="med"/>
                    </a:lnL>
                    <a:lnR>
                      <a:noFill/>
                    </a:lnR>
                    <a:lnT w="12700" cap="flat" cmpd="sng" algn="ctr">
                      <a:solidFill>
                        <a:srgbClr val="003399"/>
                      </a:solidFill>
                      <a:prstDash val="solid"/>
                      <a:round/>
                      <a:headEnd type="none" w="med" len="med"/>
                      <a:tailEnd type="none" w="med" len="med"/>
                    </a:lnT>
                    <a:lnB>
                      <a:noFill/>
                    </a:lnB>
                    <a:lnTlToBr>
                      <a:noFill/>
                    </a:lnTlToBr>
                    <a:lnBlToTr>
                      <a:noFill/>
                    </a:lnBlToTr>
                    <a:noFill/>
                  </a:tcPr>
                </a:tc>
              </a:tr>
            </a:tbl>
          </a:graphicData>
        </a:graphic>
      </p:graphicFrame>
      <p:sp>
        <p:nvSpPr>
          <p:cNvPr id="11" name="TextBox 5"/>
          <p:cNvSpPr txBox="1">
            <a:spLocks noChangeArrowheads="1"/>
          </p:cNvSpPr>
          <p:nvPr/>
        </p:nvSpPr>
        <p:spPr bwMode="auto">
          <a:xfrm>
            <a:off x="518160" y="1259535"/>
            <a:ext cx="828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pPr>
            <a:r>
              <a:rPr lang="sr-Latn-RS" altLang="en-US" b="1" dirty="0">
                <a:solidFill>
                  <a:srgbClr val="F0660D"/>
                </a:solidFill>
                <a:latin typeface="Calibri" panose="020F0502020204030204" pitchFamily="34" charset="0"/>
              </a:rPr>
              <a:t>DEO B: </a:t>
            </a:r>
            <a:r>
              <a:rPr lang="en-US" altLang="en-US" b="1">
                <a:solidFill>
                  <a:srgbClr val="F0660D"/>
                </a:solidFill>
                <a:latin typeface="Calibri" panose="020F0502020204030204" pitchFamily="34" charset="0"/>
              </a:rPr>
              <a:t>KOMPLETAN PRIJAVNI OBRAZA</a:t>
            </a:r>
            <a:r>
              <a:rPr lang="sr-Latn-RS" altLang="en-US" b="1">
                <a:solidFill>
                  <a:srgbClr val="F0660D"/>
                </a:solidFill>
                <a:latin typeface="Calibri" panose="020F0502020204030204" pitchFamily="34" charset="0"/>
              </a:rPr>
              <a:t>C</a:t>
            </a:r>
            <a:endParaRPr lang="sr-Latn-RS" altLang="en-US" sz="16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200562084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000" y="1269000"/>
            <a:ext cx="4320000" cy="4320000"/>
          </a:xfrm>
          <a:prstGeom prst="rect">
            <a:avLst/>
          </a:prstGeom>
        </p:spPr>
      </p:pic>
    </p:spTree>
    <p:extLst>
      <p:ext uri="{BB962C8B-B14F-4D97-AF65-F5344CB8AC3E}">
        <p14:creationId xmlns:p14="http://schemas.microsoft.com/office/powerpoint/2010/main" val="325765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38159" y="1148246"/>
            <a:ext cx="6889077" cy="841321"/>
          </a:xfrm>
          <a:prstGeom prst="rect">
            <a:avLst/>
          </a:prstGeom>
        </p:spPr>
      </p:pic>
      <p:pic>
        <p:nvPicPr>
          <p:cNvPr id="5" name="Picture 4"/>
          <p:cNvPicPr>
            <a:picLocks noChangeAspect="1"/>
          </p:cNvPicPr>
          <p:nvPr/>
        </p:nvPicPr>
        <p:blipFill>
          <a:blip r:embed="rId3"/>
          <a:stretch>
            <a:fillRect/>
          </a:stretch>
        </p:blipFill>
        <p:spPr>
          <a:xfrm>
            <a:off x="1109877" y="2119312"/>
            <a:ext cx="6889077" cy="3604480"/>
          </a:xfrm>
          <a:prstGeom prst="rect">
            <a:avLst/>
          </a:prstGeom>
        </p:spPr>
      </p:pic>
    </p:spTree>
    <p:extLst>
      <p:ext uri="{BB962C8B-B14F-4D97-AF65-F5344CB8AC3E}">
        <p14:creationId xmlns:p14="http://schemas.microsoft.com/office/powerpoint/2010/main" val="140846267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2751892"/>
            <a:ext cx="9144000" cy="1354217"/>
          </a:xfrm>
          <a:prstGeom prst="rect">
            <a:avLst/>
          </a:prstGeom>
          <a:noFill/>
        </p:spPr>
        <p:txBody>
          <a:bodyPr>
            <a:spAutoFit/>
          </a:bodyPr>
          <a:lstStyle/>
          <a:p>
            <a:pPr algn="ctr">
              <a:spcAft>
                <a:spcPts val="600"/>
              </a:spcAft>
              <a:defRPr/>
            </a:pPr>
            <a:r>
              <a:rPr lang="sr-Latn-RS" sz="2400" b="1" smtClean="0">
                <a:solidFill>
                  <a:prstClr val="black"/>
                </a:solidFill>
              </a:rPr>
              <a:t>APLIKACIONI PAKET</a:t>
            </a:r>
          </a:p>
          <a:p>
            <a:pPr algn="ctr">
              <a:spcAft>
                <a:spcPts val="600"/>
              </a:spcAft>
              <a:defRPr/>
            </a:pPr>
            <a:endParaRPr lang="en-US" sz="2400" b="1" smtClean="0">
              <a:solidFill>
                <a:prstClr val="black"/>
              </a:solidFill>
            </a:endParaRPr>
          </a:p>
          <a:p>
            <a:pPr algn="ctr">
              <a:spcAft>
                <a:spcPts val="600"/>
              </a:spcAft>
              <a:defRPr/>
            </a:pPr>
            <a:r>
              <a:rPr lang="en-US" sz="2400" b="1" i="1" dirty="0" smtClean="0">
                <a:solidFill>
                  <a:prstClr val="black"/>
                </a:solidFill>
              </a:rPr>
              <a:t>APPLICATION PACKAGE</a:t>
            </a:r>
            <a:endParaRPr lang="en-US" sz="2400" b="1" i="1" dirty="0">
              <a:solidFill>
                <a:prstClr val="black"/>
              </a:solidFill>
            </a:endParaRPr>
          </a:p>
        </p:txBody>
      </p:sp>
    </p:spTree>
    <p:extLst>
      <p:ext uri="{BB962C8B-B14F-4D97-AF65-F5344CB8AC3E}">
        <p14:creationId xmlns:p14="http://schemas.microsoft.com/office/powerpoint/2010/main" val="23663078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6"/>
          <p:cNvGrpSpPr>
            <a:grpSpLocks/>
          </p:cNvGrpSpPr>
          <p:nvPr/>
        </p:nvGrpSpPr>
        <p:grpSpPr bwMode="auto">
          <a:xfrm>
            <a:off x="2978150" y="1674813"/>
            <a:ext cx="3187700" cy="1565275"/>
            <a:chOff x="2910432" y="1935478"/>
            <a:chExt cx="3188155" cy="1565911"/>
          </a:xfrm>
        </p:grpSpPr>
        <p:sp>
          <p:nvSpPr>
            <p:cNvPr id="11" name="Rounded Rectangle 10"/>
            <p:cNvSpPr/>
            <p:nvPr/>
          </p:nvSpPr>
          <p:spPr>
            <a:xfrm>
              <a:off x="2910432" y="1935478"/>
              <a:ext cx="3188155" cy="1565911"/>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solidFill>
                  <a:prstClr val="white"/>
                </a:solidFill>
              </a:endParaRPr>
            </a:p>
          </p:txBody>
        </p:sp>
        <p:sp>
          <p:nvSpPr>
            <p:cNvPr id="12" name="TextBox 11"/>
            <p:cNvSpPr txBox="1"/>
            <p:nvPr/>
          </p:nvSpPr>
          <p:spPr>
            <a:xfrm>
              <a:off x="3086670" y="2256283"/>
              <a:ext cx="2835680" cy="924300"/>
            </a:xfrm>
            <a:prstGeom prst="rect">
              <a:avLst/>
            </a:prstGeom>
            <a:noFill/>
          </p:spPr>
          <p:txBody>
            <a:bodyPr>
              <a:spAutoFit/>
            </a:bodyPr>
            <a:lstStyle/>
            <a:p>
              <a:pPr algn="ctr">
                <a:defRPr/>
              </a:pPr>
              <a:r>
                <a:rPr lang="sr-Latn-RS" b="1" dirty="0">
                  <a:solidFill>
                    <a:prstClr val="black"/>
                  </a:solidFill>
                </a:rPr>
                <a:t>Vodič za aplikante</a:t>
              </a:r>
            </a:p>
            <a:p>
              <a:pPr algn="ctr">
                <a:defRPr/>
              </a:pPr>
              <a:endParaRPr lang="sr-Latn-RS" b="1" dirty="0">
                <a:solidFill>
                  <a:prstClr val="black"/>
                </a:solidFill>
              </a:endParaRPr>
            </a:p>
            <a:p>
              <a:pPr algn="ctr">
                <a:defRPr/>
              </a:pPr>
              <a:r>
                <a:rPr lang="sr-Latn-RS" b="1" i="1" dirty="0">
                  <a:solidFill>
                    <a:prstClr val="black"/>
                  </a:solidFill>
                </a:rPr>
                <a:t>Guidelines for applicants</a:t>
              </a:r>
              <a:endParaRPr lang="en-US" b="1" i="1" dirty="0">
                <a:solidFill>
                  <a:prstClr val="black"/>
                </a:solidFill>
              </a:endParaRPr>
            </a:p>
          </p:txBody>
        </p:sp>
      </p:grpSp>
      <p:sp>
        <p:nvSpPr>
          <p:cNvPr id="19" name="TextBox 18"/>
          <p:cNvSpPr txBox="1"/>
          <p:nvPr/>
        </p:nvSpPr>
        <p:spPr bwMode="auto">
          <a:xfrm>
            <a:off x="996156" y="4021138"/>
            <a:ext cx="2798762" cy="1634490"/>
          </a:xfrm>
          <a:prstGeom prst="roundRect">
            <a:avLst/>
          </a:prstGeom>
          <a:solidFill>
            <a:srgbClr val="FFFF00"/>
          </a:solidFill>
        </p:spPr>
        <p:txBody>
          <a:bodyPr>
            <a:spAutoFit/>
          </a:bodyPr>
          <a:lstStyle/>
          <a:p>
            <a:pPr algn="ctr">
              <a:defRPr/>
            </a:pPr>
            <a:r>
              <a:rPr lang="sr-Latn-RS" b="1" dirty="0">
                <a:solidFill>
                  <a:prstClr val="black"/>
                </a:solidFill>
              </a:rPr>
              <a:t>Dokumenti koji se </a:t>
            </a:r>
            <a:r>
              <a:rPr lang="sr-Latn-RS" b="1" dirty="0" smtClean="0">
                <a:solidFill>
                  <a:prstClr val="black"/>
                </a:solidFill>
              </a:rPr>
              <a:t>popunjavaju</a:t>
            </a:r>
            <a:endParaRPr lang="sr-Latn-RS" b="1" dirty="0">
              <a:solidFill>
                <a:prstClr val="black"/>
              </a:solidFill>
            </a:endParaRPr>
          </a:p>
          <a:p>
            <a:pPr algn="ctr">
              <a:defRPr/>
            </a:pPr>
            <a:r>
              <a:rPr lang="sr-Latn-RS" b="1" dirty="0">
                <a:solidFill>
                  <a:prstClr val="black"/>
                </a:solidFill>
              </a:rPr>
              <a:t> </a:t>
            </a:r>
          </a:p>
          <a:p>
            <a:pPr algn="ctr">
              <a:defRPr/>
            </a:pPr>
            <a:r>
              <a:rPr lang="en-US" b="1" i="1" dirty="0">
                <a:solidFill>
                  <a:prstClr val="black"/>
                </a:solidFill>
              </a:rPr>
              <a:t>Documents to be Completed</a:t>
            </a:r>
          </a:p>
        </p:txBody>
      </p:sp>
      <p:sp>
        <p:nvSpPr>
          <p:cNvPr id="17" name="TextBox 16"/>
          <p:cNvSpPr txBox="1"/>
          <p:nvPr/>
        </p:nvSpPr>
        <p:spPr bwMode="auto">
          <a:xfrm>
            <a:off x="5591175" y="4021138"/>
            <a:ext cx="2608263" cy="1634490"/>
          </a:xfrm>
          <a:prstGeom prst="roundRect">
            <a:avLst/>
          </a:prstGeom>
          <a:solidFill>
            <a:srgbClr val="FFFF00"/>
          </a:solidFill>
        </p:spPr>
        <p:txBody>
          <a:bodyPr>
            <a:spAutoFit/>
          </a:bodyPr>
          <a:lstStyle/>
          <a:p>
            <a:pPr algn="ctr">
              <a:defRPr/>
            </a:pPr>
            <a:r>
              <a:rPr lang="sr-Latn-RS" b="1" dirty="0">
                <a:solidFill>
                  <a:prstClr val="black"/>
                </a:solidFill>
              </a:rPr>
              <a:t>Dokumenti za informaciju</a:t>
            </a:r>
          </a:p>
          <a:p>
            <a:pPr algn="ctr">
              <a:defRPr/>
            </a:pPr>
            <a:endParaRPr lang="sr-Latn-RS" b="1" dirty="0">
              <a:solidFill>
                <a:prstClr val="black"/>
              </a:solidFill>
            </a:endParaRPr>
          </a:p>
          <a:p>
            <a:pPr algn="ctr">
              <a:defRPr/>
            </a:pPr>
            <a:r>
              <a:rPr lang="sr-Latn-RS" b="1" i="1" dirty="0">
                <a:solidFill>
                  <a:prstClr val="black"/>
                </a:solidFill>
              </a:rPr>
              <a:t>Documents for Information</a:t>
            </a:r>
            <a:endParaRPr lang="en-US" b="1" i="1" dirty="0">
              <a:solidFill>
                <a:prstClr val="black"/>
              </a:solidFill>
            </a:endParaRPr>
          </a:p>
        </p:txBody>
      </p:sp>
      <p:sp>
        <p:nvSpPr>
          <p:cNvPr id="20" name="TextBox 15"/>
          <p:cNvSpPr txBox="1">
            <a:spLocks noChangeArrowheads="1"/>
          </p:cNvSpPr>
          <p:nvPr/>
        </p:nvSpPr>
        <p:spPr bwMode="auto">
          <a:xfrm>
            <a:off x="684213" y="1143000"/>
            <a:ext cx="7775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solidFill>
                  <a:srgbClr val="0E3C9C"/>
                </a:solidFill>
                <a:latin typeface="Calibri" panose="020F0502020204030204"/>
              </a:rPr>
              <a:t>SADR</a:t>
            </a:r>
            <a:r>
              <a:rPr lang="sr-Latn-RS" altLang="en-US" b="1" dirty="0">
                <a:solidFill>
                  <a:srgbClr val="0E3C9C"/>
                </a:solidFill>
                <a:latin typeface="Calibri" panose="020F0502020204030204"/>
              </a:rPr>
              <a:t>ŽAJ </a:t>
            </a:r>
            <a:r>
              <a:rPr lang="en-US" altLang="en-US" b="1" dirty="0">
                <a:solidFill>
                  <a:srgbClr val="0E3C9C"/>
                </a:solidFill>
                <a:latin typeface="Calibri" panose="020F0502020204030204"/>
              </a:rPr>
              <a:t>APLIKACION</a:t>
            </a:r>
            <a:r>
              <a:rPr lang="sr-Latn-RS" altLang="en-US" b="1" dirty="0">
                <a:solidFill>
                  <a:srgbClr val="0E3C9C"/>
                </a:solidFill>
                <a:latin typeface="Calibri" panose="020F0502020204030204"/>
              </a:rPr>
              <a:t>OG</a:t>
            </a:r>
            <a:r>
              <a:rPr lang="en-US" altLang="en-US" b="1" dirty="0">
                <a:solidFill>
                  <a:srgbClr val="0E3C9C"/>
                </a:solidFill>
                <a:latin typeface="Calibri" panose="020F0502020204030204"/>
              </a:rPr>
              <a:t> PAKET</a:t>
            </a:r>
            <a:r>
              <a:rPr lang="sr-Latn-RS" altLang="en-US" b="1" dirty="0">
                <a:solidFill>
                  <a:srgbClr val="0E3C9C"/>
                </a:solidFill>
                <a:latin typeface="Calibri" panose="020F0502020204030204"/>
              </a:rPr>
              <a:t>A</a:t>
            </a:r>
            <a:endParaRPr lang="hr-HR" altLang="en-US" b="1" dirty="0">
              <a:solidFill>
                <a:srgbClr val="0E3C9C"/>
              </a:solidFill>
              <a:latin typeface="Calibri" panose="020F0502020204030204"/>
            </a:endParaRPr>
          </a:p>
        </p:txBody>
      </p:sp>
      <p:grpSp>
        <p:nvGrpSpPr>
          <p:cNvPr id="21" name="Group 22"/>
          <p:cNvGrpSpPr>
            <a:grpSpLocks/>
          </p:cNvGrpSpPr>
          <p:nvPr/>
        </p:nvGrpSpPr>
        <p:grpSpPr bwMode="auto">
          <a:xfrm>
            <a:off x="2420938" y="3240088"/>
            <a:ext cx="4302125" cy="720725"/>
            <a:chOff x="2433296" y="3358622"/>
            <a:chExt cx="4301056" cy="720206"/>
          </a:xfrm>
        </p:grpSpPr>
        <p:sp>
          <p:nvSpPr>
            <p:cNvPr id="22" name="Left-Right Arrow 21"/>
            <p:cNvSpPr/>
            <p:nvPr/>
          </p:nvSpPr>
          <p:spPr>
            <a:xfrm rot="14036132">
              <a:off x="6132215" y="3476692"/>
              <a:ext cx="720206" cy="484068"/>
            </a:xfrm>
            <a:prstGeom prst="leftRightArrow">
              <a:avLst/>
            </a:prstGeom>
            <a:solidFill>
              <a:srgbClr val="003399"/>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solidFill>
                  <a:prstClr val="white"/>
                </a:solidFill>
              </a:endParaRPr>
            </a:p>
          </p:txBody>
        </p:sp>
        <p:sp>
          <p:nvSpPr>
            <p:cNvPr id="23" name="Left-Right Arrow 22"/>
            <p:cNvSpPr/>
            <p:nvPr/>
          </p:nvSpPr>
          <p:spPr>
            <a:xfrm rot="7563868" flipV="1">
              <a:off x="2315226" y="3476692"/>
              <a:ext cx="720206" cy="484067"/>
            </a:xfrm>
            <a:prstGeom prst="leftRightArrow">
              <a:avLst/>
            </a:prstGeom>
            <a:solidFill>
              <a:srgbClr val="003399"/>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solidFill>
                  <a:prstClr val="white"/>
                </a:solidFill>
              </a:endParaRPr>
            </a:p>
          </p:txBody>
        </p:sp>
      </p:grpSp>
      <p:sp>
        <p:nvSpPr>
          <p:cNvPr id="24" name="Left-Right Arrow 23"/>
          <p:cNvSpPr/>
          <p:nvPr/>
        </p:nvSpPr>
        <p:spPr>
          <a:xfrm rot="10800000" flipV="1">
            <a:off x="4283075" y="4511675"/>
            <a:ext cx="720725" cy="485775"/>
          </a:xfrm>
          <a:prstGeom prst="leftRightArrow">
            <a:avLst/>
          </a:prstGeom>
          <a:solidFill>
            <a:srgbClr val="003399"/>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solidFill>
                <a:prstClr val="white"/>
              </a:solidFill>
            </a:endParaRPr>
          </a:p>
        </p:txBody>
      </p:sp>
    </p:spTree>
    <p:extLst>
      <p:ext uri="{BB962C8B-B14F-4D97-AF65-F5344CB8AC3E}">
        <p14:creationId xmlns:p14="http://schemas.microsoft.com/office/powerpoint/2010/main" val="338221187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5"/>
          <p:cNvSpPr txBox="1">
            <a:spLocks noChangeArrowheads="1"/>
          </p:cNvSpPr>
          <p:nvPr/>
        </p:nvSpPr>
        <p:spPr bwMode="auto">
          <a:xfrm>
            <a:off x="421340" y="1699188"/>
            <a:ext cx="713747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solidFill>
                  <a:prstClr val="black"/>
                </a:solidFill>
                <a:latin typeface="Calibri" panose="020F0502020204030204" pitchFamily="34" charset="0"/>
              </a:rPr>
              <a:t>DOKUMENTI KOJI SE POPUNJAVAJU</a:t>
            </a:r>
            <a:r>
              <a:rPr lang="sr-Latn-RS" altLang="en-US" b="1" dirty="0">
                <a:solidFill>
                  <a:prstClr val="black"/>
                </a:solidFill>
                <a:latin typeface="Calibri" panose="020F0502020204030204" pitchFamily="34" charset="0"/>
              </a:rPr>
              <a:t> - </a:t>
            </a:r>
            <a:r>
              <a:rPr lang="en-US" altLang="en-US" b="1" i="1" dirty="0">
                <a:solidFill>
                  <a:prstClr val="black"/>
                </a:solidFill>
                <a:latin typeface="Calibri" panose="020F0502020204030204" pitchFamily="34" charset="0"/>
              </a:rPr>
              <a:t>DOCUMENTS TO BE COMPLETED </a:t>
            </a:r>
          </a:p>
        </p:txBody>
      </p:sp>
      <p:sp>
        <p:nvSpPr>
          <p:cNvPr id="11" name="TextBox 10"/>
          <p:cNvSpPr txBox="1"/>
          <p:nvPr/>
        </p:nvSpPr>
        <p:spPr>
          <a:xfrm>
            <a:off x="421340" y="2205038"/>
            <a:ext cx="8444753" cy="3139321"/>
          </a:xfrm>
          <a:prstGeom prst="rect">
            <a:avLst/>
          </a:prstGeom>
          <a:noFill/>
        </p:spPr>
        <p:txBody>
          <a:bodyPr wrap="square">
            <a:spAutoFit/>
          </a:bodyPr>
          <a:lstStyle/>
          <a:p>
            <a:pPr>
              <a:defRPr/>
            </a:pPr>
            <a:r>
              <a:rPr lang="sr-Latn-RS" dirty="0">
                <a:solidFill>
                  <a:prstClr val="black"/>
                </a:solidFill>
              </a:rPr>
              <a:t>Annex A:   Aplikacioni formular / </a:t>
            </a:r>
            <a:r>
              <a:rPr lang="sr-Latn-RS" i="1" dirty="0">
                <a:solidFill>
                  <a:prstClr val="black"/>
                </a:solidFill>
              </a:rPr>
              <a:t>Grant application  form (</a:t>
            </a:r>
            <a:r>
              <a:rPr lang="sr-Latn-RS" i="1" dirty="0" smtClean="0">
                <a:solidFill>
                  <a:prstClr val="black"/>
                </a:solidFill>
              </a:rPr>
              <a:t>Word)</a:t>
            </a:r>
            <a:endParaRPr lang="sr-Latn-RS" i="1" dirty="0">
              <a:solidFill>
                <a:prstClr val="black"/>
              </a:solidFill>
            </a:endParaRPr>
          </a:p>
          <a:p>
            <a:pPr>
              <a:defRPr/>
            </a:pPr>
            <a:endParaRPr lang="sr-Latn-RS" dirty="0">
              <a:solidFill>
                <a:prstClr val="black"/>
              </a:solidFill>
            </a:endParaRPr>
          </a:p>
          <a:p>
            <a:pPr>
              <a:defRPr/>
            </a:pPr>
            <a:r>
              <a:rPr lang="sr-Latn-RS" dirty="0">
                <a:solidFill>
                  <a:prstClr val="black"/>
                </a:solidFill>
              </a:rPr>
              <a:t>Annex B:   Budžet / </a:t>
            </a:r>
            <a:r>
              <a:rPr lang="sr-Latn-RS" i="1" dirty="0">
                <a:solidFill>
                  <a:prstClr val="black"/>
                </a:solidFill>
              </a:rPr>
              <a:t>Budget (</a:t>
            </a:r>
            <a:r>
              <a:rPr lang="sr-Latn-RS" i="1" dirty="0" smtClean="0">
                <a:solidFill>
                  <a:prstClr val="black"/>
                </a:solidFill>
              </a:rPr>
              <a:t>Excel)</a:t>
            </a:r>
            <a:endParaRPr lang="sr-Latn-RS" i="1" dirty="0">
              <a:solidFill>
                <a:prstClr val="black"/>
              </a:solidFill>
            </a:endParaRPr>
          </a:p>
          <a:p>
            <a:pPr>
              <a:defRPr/>
            </a:pPr>
            <a:endParaRPr lang="sr-Latn-RS" dirty="0">
              <a:solidFill>
                <a:prstClr val="black"/>
              </a:solidFill>
            </a:endParaRPr>
          </a:p>
          <a:p>
            <a:pPr>
              <a:defRPr/>
            </a:pPr>
            <a:r>
              <a:rPr lang="sr-Latn-RS" dirty="0">
                <a:solidFill>
                  <a:prstClr val="black"/>
                </a:solidFill>
              </a:rPr>
              <a:t>Annex C:   </a:t>
            </a:r>
            <a:r>
              <a:rPr lang="sr-Latn-RS" dirty="0" smtClean="0">
                <a:solidFill>
                  <a:prstClr val="black"/>
                </a:solidFill>
              </a:rPr>
              <a:t>Matrica logičkog okvira </a:t>
            </a:r>
            <a:r>
              <a:rPr lang="sr-Latn-RS" dirty="0">
                <a:solidFill>
                  <a:prstClr val="black"/>
                </a:solidFill>
              </a:rPr>
              <a:t>/ </a:t>
            </a:r>
            <a:r>
              <a:rPr lang="sr-Latn-RS" i="1" dirty="0">
                <a:solidFill>
                  <a:prstClr val="black"/>
                </a:solidFill>
              </a:rPr>
              <a:t>Logical framework (</a:t>
            </a:r>
            <a:r>
              <a:rPr lang="sr-Latn-RS" i="1" dirty="0" smtClean="0">
                <a:solidFill>
                  <a:prstClr val="black"/>
                </a:solidFill>
              </a:rPr>
              <a:t>Word)</a:t>
            </a:r>
            <a:endParaRPr lang="sr-Latn-RS" i="1" dirty="0">
              <a:solidFill>
                <a:prstClr val="black"/>
              </a:solidFill>
            </a:endParaRPr>
          </a:p>
          <a:p>
            <a:pPr>
              <a:defRPr/>
            </a:pPr>
            <a:endParaRPr lang="sr-Latn-RS" dirty="0">
              <a:solidFill>
                <a:prstClr val="black"/>
              </a:solidFill>
            </a:endParaRPr>
          </a:p>
          <a:p>
            <a:pPr>
              <a:defRPr/>
            </a:pPr>
            <a:r>
              <a:rPr lang="sr-Latn-RS" dirty="0">
                <a:solidFill>
                  <a:prstClr val="black"/>
                </a:solidFill>
              </a:rPr>
              <a:t>Annex D:   Identifikacioni dokument / </a:t>
            </a:r>
            <a:r>
              <a:rPr lang="sr-Latn-RS" i="1" dirty="0">
                <a:solidFill>
                  <a:prstClr val="black"/>
                </a:solidFill>
              </a:rPr>
              <a:t>Legal entity </a:t>
            </a:r>
            <a:r>
              <a:rPr lang="sr-Latn-RS" i="1" dirty="0" err="1">
                <a:solidFill>
                  <a:prstClr val="black"/>
                </a:solidFill>
              </a:rPr>
              <a:t>sheet</a:t>
            </a:r>
            <a:r>
              <a:rPr lang="sr-Latn-RS" i="1" dirty="0">
                <a:solidFill>
                  <a:prstClr val="black"/>
                </a:solidFill>
              </a:rPr>
              <a:t> </a:t>
            </a:r>
            <a:r>
              <a:rPr lang="sr-Latn-RS" i="1" dirty="0" smtClean="0">
                <a:solidFill>
                  <a:prstClr val="black"/>
                </a:solidFill>
              </a:rPr>
              <a:t>(PDF)</a:t>
            </a:r>
            <a:endParaRPr lang="sr-Latn-RS" i="1" dirty="0">
              <a:solidFill>
                <a:prstClr val="black"/>
              </a:solidFill>
            </a:endParaRPr>
          </a:p>
          <a:p>
            <a:pPr>
              <a:defRPr/>
            </a:pPr>
            <a:endParaRPr lang="sr-Latn-RS" dirty="0">
              <a:solidFill>
                <a:prstClr val="black"/>
              </a:solidFill>
            </a:endParaRPr>
          </a:p>
          <a:p>
            <a:pPr>
              <a:defRPr/>
            </a:pPr>
            <a:r>
              <a:rPr lang="sr-Latn-RS" dirty="0">
                <a:solidFill>
                  <a:prstClr val="black"/>
                </a:solidFill>
              </a:rPr>
              <a:t>Annex E:   Obrazac finansijske identifikacije / </a:t>
            </a:r>
            <a:r>
              <a:rPr lang="sr-Latn-RS" i="1" dirty="0">
                <a:solidFill>
                  <a:prstClr val="black"/>
                </a:solidFill>
              </a:rPr>
              <a:t>Financial </a:t>
            </a:r>
            <a:r>
              <a:rPr lang="sr-Latn-RS" i="1" dirty="0" err="1">
                <a:solidFill>
                  <a:prstClr val="black"/>
                </a:solidFill>
              </a:rPr>
              <a:t>identification</a:t>
            </a:r>
            <a:r>
              <a:rPr lang="sr-Latn-RS" i="1" dirty="0">
                <a:solidFill>
                  <a:prstClr val="black"/>
                </a:solidFill>
              </a:rPr>
              <a:t> </a:t>
            </a:r>
            <a:r>
              <a:rPr lang="sr-Latn-RS" i="1" dirty="0" err="1" smtClean="0">
                <a:solidFill>
                  <a:prstClr val="black"/>
                </a:solidFill>
              </a:rPr>
              <a:t>form</a:t>
            </a:r>
            <a:r>
              <a:rPr lang="sr-Latn-RS" i="1" dirty="0" smtClean="0">
                <a:solidFill>
                  <a:prstClr val="black"/>
                </a:solidFill>
              </a:rPr>
              <a:t> (PDF)</a:t>
            </a:r>
          </a:p>
          <a:p>
            <a:pPr>
              <a:defRPr/>
            </a:pPr>
            <a:endParaRPr lang="sr-Latn-RS" dirty="0" smtClean="0">
              <a:solidFill>
                <a:prstClr val="black"/>
              </a:solidFill>
            </a:endParaRPr>
          </a:p>
          <a:p>
            <a:pPr>
              <a:defRPr/>
            </a:pPr>
            <a:r>
              <a:rPr lang="sr-Latn-RS" dirty="0" err="1" smtClean="0">
                <a:solidFill>
                  <a:prstClr val="black"/>
                </a:solidFill>
              </a:rPr>
              <a:t>Annex</a:t>
            </a:r>
            <a:r>
              <a:rPr lang="sr-Latn-RS" dirty="0" smtClean="0">
                <a:solidFill>
                  <a:prstClr val="black"/>
                </a:solidFill>
              </a:rPr>
              <a:t> F:   Podaci o organizaciji / </a:t>
            </a:r>
            <a:r>
              <a:rPr lang="sr-Latn-RS" i="1" dirty="0" err="1" smtClean="0">
                <a:solidFill>
                  <a:prstClr val="black"/>
                </a:solidFill>
              </a:rPr>
              <a:t>Organization</a:t>
            </a:r>
            <a:r>
              <a:rPr lang="sr-Latn-RS" i="1" dirty="0" smtClean="0">
                <a:solidFill>
                  <a:prstClr val="black"/>
                </a:solidFill>
              </a:rPr>
              <a:t> data </a:t>
            </a:r>
            <a:r>
              <a:rPr lang="sr-Latn-RS" i="1" dirty="0" err="1" smtClean="0">
                <a:solidFill>
                  <a:prstClr val="black"/>
                </a:solidFill>
              </a:rPr>
              <a:t>form</a:t>
            </a:r>
            <a:r>
              <a:rPr lang="sr-Latn-RS" i="1" dirty="0" smtClean="0">
                <a:solidFill>
                  <a:prstClr val="black"/>
                </a:solidFill>
              </a:rPr>
              <a:t> (PDF)</a:t>
            </a:r>
            <a:endParaRPr lang="en-US" i="1" dirty="0">
              <a:solidFill>
                <a:prstClr val="black"/>
              </a:solidFill>
            </a:endParaRPr>
          </a:p>
        </p:txBody>
      </p:sp>
      <p:sp>
        <p:nvSpPr>
          <p:cNvPr id="6" name="TextBox 15"/>
          <p:cNvSpPr txBox="1">
            <a:spLocks noChangeArrowheads="1"/>
          </p:cNvSpPr>
          <p:nvPr/>
        </p:nvSpPr>
        <p:spPr bwMode="auto">
          <a:xfrm>
            <a:off x="421341" y="1143000"/>
            <a:ext cx="803844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solidFill>
                  <a:srgbClr val="0E3C9C"/>
                </a:solidFill>
                <a:latin typeface="Calibri" panose="020F0502020204030204"/>
              </a:rPr>
              <a:t>SADR</a:t>
            </a:r>
            <a:r>
              <a:rPr lang="sr-Latn-RS" altLang="en-US" b="1" dirty="0">
                <a:solidFill>
                  <a:srgbClr val="0E3C9C"/>
                </a:solidFill>
                <a:latin typeface="Calibri" panose="020F0502020204030204"/>
              </a:rPr>
              <a:t>ŽAJ </a:t>
            </a:r>
            <a:r>
              <a:rPr lang="en-US" altLang="en-US" b="1" dirty="0">
                <a:solidFill>
                  <a:srgbClr val="0E3C9C"/>
                </a:solidFill>
                <a:latin typeface="Calibri" panose="020F0502020204030204"/>
              </a:rPr>
              <a:t>APLIKACION</a:t>
            </a:r>
            <a:r>
              <a:rPr lang="sr-Latn-RS" altLang="en-US" b="1" dirty="0">
                <a:solidFill>
                  <a:srgbClr val="0E3C9C"/>
                </a:solidFill>
                <a:latin typeface="Calibri" panose="020F0502020204030204"/>
              </a:rPr>
              <a:t>OG</a:t>
            </a:r>
            <a:r>
              <a:rPr lang="en-US" altLang="en-US" b="1" dirty="0">
                <a:solidFill>
                  <a:srgbClr val="0E3C9C"/>
                </a:solidFill>
                <a:latin typeface="Calibri" panose="020F0502020204030204"/>
              </a:rPr>
              <a:t> PAKET</a:t>
            </a:r>
            <a:r>
              <a:rPr lang="sr-Latn-RS" altLang="en-US" b="1" dirty="0">
                <a:solidFill>
                  <a:srgbClr val="0E3C9C"/>
                </a:solidFill>
                <a:latin typeface="Calibri" panose="020F0502020204030204"/>
              </a:rPr>
              <a:t>A</a:t>
            </a:r>
            <a:endParaRPr lang="hr-HR" altLang="en-US" b="1" dirty="0">
              <a:solidFill>
                <a:srgbClr val="0E3C9C"/>
              </a:solidFill>
              <a:latin typeface="Calibri" panose="020F0502020204030204"/>
            </a:endParaRPr>
          </a:p>
        </p:txBody>
      </p:sp>
    </p:spTree>
    <p:extLst>
      <p:ext uri="{BB962C8B-B14F-4D97-AF65-F5344CB8AC3E}">
        <p14:creationId xmlns:p14="http://schemas.microsoft.com/office/powerpoint/2010/main" val="402500759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p:cNvSpPr txBox="1">
            <a:spLocks/>
          </p:cNvSpPr>
          <p:nvPr/>
        </p:nvSpPr>
        <p:spPr bwMode="auto">
          <a:xfrm>
            <a:off x="783010" y="1907335"/>
            <a:ext cx="7127875"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400"/>
              </a:spcAft>
            </a:pPr>
            <a:r>
              <a:rPr lang="en-GB" altLang="en-US" sz="1700" b="1" dirty="0">
                <a:solidFill>
                  <a:prstClr val="black"/>
                </a:solidFill>
                <a:latin typeface="Calibri" panose="020F0502020204030204" pitchFamily="34" charset="0"/>
                <a:ea typeface="MS PMincho" panose="02020600040205080304" pitchFamily="18" charset="-128"/>
                <a:cs typeface="Calibri" panose="020F0502020204030204" pitchFamily="34" charset="0"/>
              </a:rPr>
              <a:t>Annex </a:t>
            </a:r>
            <a:r>
              <a:rPr lang="en-GB" altLang="en-US" sz="1700" b="1" dirty="0" smtClean="0">
                <a:solidFill>
                  <a:prstClr val="black"/>
                </a:solidFill>
                <a:latin typeface="Calibri" panose="020F0502020204030204" pitchFamily="34" charset="0"/>
                <a:ea typeface="MS PMincho" panose="02020600040205080304" pitchFamily="18" charset="-128"/>
                <a:cs typeface="Calibri" panose="020F0502020204030204" pitchFamily="34" charset="0"/>
              </a:rPr>
              <a:t>G</a:t>
            </a:r>
            <a:r>
              <a:rPr lang="sr-Latn-RS" altLang="en-US" sz="1700" b="1" dirty="0" smtClean="0">
                <a:solidFill>
                  <a:prstClr val="black"/>
                </a:solidFill>
                <a:latin typeface="Calibri" panose="020F0502020204030204" pitchFamily="34" charset="0"/>
                <a:ea typeface="MS PMincho" panose="02020600040205080304" pitchFamily="18" charset="-128"/>
                <a:cs typeface="Calibri" panose="020F0502020204030204" pitchFamily="34" charset="0"/>
              </a:rPr>
              <a:t>1</a:t>
            </a:r>
            <a:r>
              <a:rPr lang="en-GB" altLang="en-US" sz="1700" b="1" dirty="0" smtClean="0">
                <a:solidFill>
                  <a:prstClr val="black"/>
                </a:solidFill>
                <a:latin typeface="Calibri" panose="020F0502020204030204" pitchFamily="34" charset="0"/>
                <a:ea typeface="MS PMincho" panose="02020600040205080304" pitchFamily="18" charset="-128"/>
                <a:cs typeface="Calibri" panose="020F0502020204030204" pitchFamily="34" charset="0"/>
              </a:rPr>
              <a:t>:</a:t>
            </a:r>
            <a:r>
              <a:rPr lang="en-US" altLang="en-US" sz="1700" dirty="0" smtClean="0">
                <a:solidFill>
                  <a:prstClr val="black"/>
                </a:solidFill>
                <a:latin typeface="Calibri" panose="020F0502020204030204" pitchFamily="34" charset="0"/>
                <a:ea typeface="MS PMincho" panose="02020600040205080304" pitchFamily="18" charset="-128"/>
                <a:cs typeface="Calibri" panose="020F0502020204030204" pitchFamily="34" charset="0"/>
              </a:rPr>
              <a:t> </a:t>
            </a:r>
            <a:r>
              <a:rPr lang="en-GB" altLang="en-US" sz="1700" dirty="0" smtClean="0">
                <a:solidFill>
                  <a:prstClr val="black"/>
                </a:solidFill>
                <a:latin typeface="Calibri" panose="020F0502020204030204" pitchFamily="34" charset="0"/>
                <a:ea typeface="MS PMincho" panose="02020600040205080304" pitchFamily="18" charset="-128"/>
                <a:cs typeface="Calibri" panose="020F0502020204030204" pitchFamily="34" charset="0"/>
              </a:rPr>
              <a:t>Standard Grant Contract</a:t>
            </a:r>
            <a:endParaRPr lang="en-US" altLang="en-US" sz="1700" dirty="0">
              <a:solidFill>
                <a:prstClr val="black"/>
              </a:solidFill>
              <a:latin typeface="Calibri" panose="020F0502020204030204" pitchFamily="34" charset="0"/>
              <a:ea typeface="MS PMincho" panose="02020600040205080304" pitchFamily="18" charset="-128"/>
              <a:cs typeface="Calibri" panose="020F0502020204030204" pitchFamily="34" charset="0"/>
            </a:endParaRPr>
          </a:p>
          <a:p>
            <a:pPr lvl="1" eaLnBrk="1" hangingPunct="1">
              <a:spcAft>
                <a:spcPts val="400"/>
              </a:spcAft>
            </a:pPr>
            <a:r>
              <a:rPr lang="en-GB" altLang="en-US" sz="1700" b="1" dirty="0">
                <a:solidFill>
                  <a:prstClr val="black"/>
                </a:solidFill>
                <a:latin typeface="Calibri" panose="020F0502020204030204" pitchFamily="34" charset="0"/>
                <a:ea typeface="MS PMincho" panose="02020600040205080304" pitchFamily="18" charset="-128"/>
                <a:cs typeface="Calibri" panose="020F0502020204030204" pitchFamily="34" charset="0"/>
              </a:rPr>
              <a:t>Annex II:</a:t>
            </a:r>
            <a:r>
              <a:rPr lang="en-US" altLang="en-US" sz="1700" b="1" dirty="0">
                <a:solidFill>
                  <a:prstClr val="black"/>
                </a:solidFill>
                <a:latin typeface="Calibri" panose="020F0502020204030204" pitchFamily="34" charset="0"/>
                <a:ea typeface="MS PMincho" panose="02020600040205080304" pitchFamily="18" charset="-128"/>
                <a:cs typeface="Calibri" panose="020F0502020204030204" pitchFamily="34" charset="0"/>
              </a:rPr>
              <a:t> </a:t>
            </a:r>
            <a:r>
              <a:rPr lang="en-GB" altLang="en-US" sz="1700" dirty="0">
                <a:solidFill>
                  <a:prstClr val="black"/>
                </a:solidFill>
                <a:latin typeface="Calibri" panose="020F0502020204030204" pitchFamily="34" charset="0"/>
                <a:ea typeface="MS PMincho" panose="02020600040205080304" pitchFamily="18" charset="-128"/>
                <a:cs typeface="Calibri" panose="020F0502020204030204" pitchFamily="34" charset="0"/>
              </a:rPr>
              <a:t>General conditions applicable to </a:t>
            </a:r>
            <a:r>
              <a:rPr lang="sr-Latn-RS" altLang="en-US" sz="1700" dirty="0" smtClean="0">
                <a:solidFill>
                  <a:prstClr val="black"/>
                </a:solidFill>
                <a:latin typeface="Calibri" panose="020F0502020204030204" pitchFamily="34" charset="0"/>
                <a:ea typeface="MS PMincho" panose="02020600040205080304" pitchFamily="18" charset="-128"/>
                <a:cs typeface="Calibri" panose="020F0502020204030204" pitchFamily="34" charset="0"/>
              </a:rPr>
              <a:t>the </a:t>
            </a:r>
            <a:r>
              <a:rPr lang="en-GB" altLang="en-US" sz="1700" dirty="0" smtClean="0">
                <a:solidFill>
                  <a:prstClr val="black"/>
                </a:solidFill>
                <a:latin typeface="Calibri" panose="020F0502020204030204" pitchFamily="34" charset="0"/>
                <a:ea typeface="MS PMincho" panose="02020600040205080304" pitchFamily="18" charset="-128"/>
                <a:cs typeface="Calibri" panose="020F0502020204030204" pitchFamily="34" charset="0"/>
              </a:rPr>
              <a:t>European </a:t>
            </a:r>
            <a:r>
              <a:rPr lang="sr-Latn-RS" altLang="en-US" sz="1700" dirty="0" smtClean="0">
                <a:solidFill>
                  <a:prstClr val="black"/>
                </a:solidFill>
                <a:latin typeface="Calibri" panose="020F0502020204030204" pitchFamily="34" charset="0"/>
                <a:ea typeface="MS PMincho" panose="02020600040205080304" pitchFamily="18" charset="-128"/>
                <a:cs typeface="Calibri" panose="020F0502020204030204" pitchFamily="34" charset="0"/>
              </a:rPr>
              <a:t>U</a:t>
            </a:r>
            <a:r>
              <a:rPr lang="en-GB" altLang="en-US" sz="1700" dirty="0" err="1" smtClean="0">
                <a:solidFill>
                  <a:prstClr val="black"/>
                </a:solidFill>
                <a:latin typeface="Calibri" panose="020F0502020204030204" pitchFamily="34" charset="0"/>
                <a:ea typeface="MS PMincho" panose="02020600040205080304" pitchFamily="18" charset="-128"/>
                <a:cs typeface="Calibri" panose="020F0502020204030204" pitchFamily="34" charset="0"/>
              </a:rPr>
              <a:t>nion</a:t>
            </a:r>
            <a:r>
              <a:rPr lang="sr-Latn-RS" altLang="en-US" sz="1700" dirty="0" smtClean="0">
                <a:solidFill>
                  <a:prstClr val="black"/>
                </a:solidFill>
                <a:latin typeface="Calibri" panose="020F0502020204030204" pitchFamily="34" charset="0"/>
                <a:ea typeface="MS PMincho" panose="02020600040205080304" pitchFamily="18" charset="-128"/>
                <a:cs typeface="Calibri" panose="020F0502020204030204" pitchFamily="34" charset="0"/>
              </a:rPr>
              <a:t> </a:t>
            </a:r>
            <a:r>
              <a:rPr lang="en-GB" altLang="en-US" sz="1700" dirty="0" smtClean="0">
                <a:solidFill>
                  <a:prstClr val="black"/>
                </a:solidFill>
                <a:latin typeface="Calibri" panose="020F0502020204030204" pitchFamily="34" charset="0"/>
                <a:ea typeface="MS PMincho" panose="02020600040205080304" pitchFamily="18" charset="-128"/>
                <a:cs typeface="Calibri" panose="020F0502020204030204" pitchFamily="34" charset="0"/>
              </a:rPr>
              <a:t>-</a:t>
            </a:r>
            <a:r>
              <a:rPr lang="sr-Latn-RS" altLang="en-US" sz="1700" dirty="0" smtClean="0">
                <a:solidFill>
                  <a:prstClr val="black"/>
                </a:solidFill>
                <a:latin typeface="Calibri" panose="020F0502020204030204" pitchFamily="34" charset="0"/>
                <a:ea typeface="MS PMincho" panose="02020600040205080304" pitchFamily="18" charset="-128"/>
                <a:cs typeface="Calibri" panose="020F0502020204030204" pitchFamily="34" charset="0"/>
              </a:rPr>
              <a:t> </a:t>
            </a:r>
            <a:r>
              <a:rPr lang="en-GB" altLang="en-US" sz="1700" dirty="0" smtClean="0">
                <a:solidFill>
                  <a:prstClr val="black"/>
                </a:solidFill>
                <a:latin typeface="Calibri" panose="020F0502020204030204" pitchFamily="34" charset="0"/>
                <a:ea typeface="MS PMincho" panose="02020600040205080304" pitchFamily="18" charset="-128"/>
                <a:cs typeface="Calibri" panose="020F0502020204030204" pitchFamily="34" charset="0"/>
              </a:rPr>
              <a:t>financed </a:t>
            </a:r>
            <a:r>
              <a:rPr lang="en-GB" altLang="en-US" sz="1700" dirty="0">
                <a:solidFill>
                  <a:prstClr val="black"/>
                </a:solidFill>
                <a:latin typeface="Calibri" panose="020F0502020204030204" pitchFamily="34" charset="0"/>
                <a:ea typeface="MS PMincho" panose="02020600040205080304" pitchFamily="18" charset="-128"/>
                <a:cs typeface="Calibri" panose="020F0502020204030204" pitchFamily="34" charset="0"/>
              </a:rPr>
              <a:t>grant contracts for external actions</a:t>
            </a:r>
            <a:endParaRPr lang="en-US" altLang="en-US" sz="1700" dirty="0">
              <a:solidFill>
                <a:prstClr val="black"/>
              </a:solidFill>
              <a:latin typeface="Calibri" panose="020F0502020204030204" pitchFamily="34" charset="0"/>
              <a:ea typeface="MS PMincho" panose="02020600040205080304" pitchFamily="18" charset="-128"/>
              <a:cs typeface="Calibri" panose="020F0502020204030204" pitchFamily="34" charset="0"/>
            </a:endParaRPr>
          </a:p>
          <a:p>
            <a:pPr lvl="1" eaLnBrk="1" hangingPunct="1">
              <a:spcAft>
                <a:spcPts val="400"/>
              </a:spcAft>
            </a:pPr>
            <a:r>
              <a:rPr lang="en-GB" altLang="en-US" sz="1700" b="1" dirty="0">
                <a:solidFill>
                  <a:prstClr val="black"/>
                </a:solidFill>
                <a:latin typeface="Calibri" panose="020F0502020204030204" pitchFamily="34" charset="0"/>
                <a:ea typeface="MS PMincho" panose="02020600040205080304" pitchFamily="18" charset="-128"/>
                <a:cs typeface="Calibri" panose="020F0502020204030204" pitchFamily="34" charset="0"/>
              </a:rPr>
              <a:t>Annex IV:</a:t>
            </a:r>
            <a:r>
              <a:rPr lang="en-US" altLang="en-US" sz="1700" dirty="0">
                <a:solidFill>
                  <a:prstClr val="black"/>
                </a:solidFill>
                <a:latin typeface="Calibri" panose="020F0502020204030204" pitchFamily="34" charset="0"/>
                <a:ea typeface="MS PMincho" panose="02020600040205080304" pitchFamily="18" charset="-128"/>
                <a:cs typeface="Calibri" panose="020F0502020204030204" pitchFamily="34" charset="0"/>
              </a:rPr>
              <a:t> </a:t>
            </a:r>
            <a:r>
              <a:rPr lang="sr-Latn-RS" altLang="en-US" sz="1700" dirty="0">
                <a:solidFill>
                  <a:prstClr val="black"/>
                </a:solidFill>
                <a:latin typeface="Calibri" panose="020F0502020204030204" pitchFamily="34" charset="0"/>
                <a:ea typeface="MS PMincho" panose="02020600040205080304" pitchFamily="18" charset="-128"/>
                <a:cs typeface="Calibri" panose="020F0502020204030204" pitchFamily="34" charset="0"/>
              </a:rPr>
              <a:t>C</a:t>
            </a:r>
            <a:r>
              <a:rPr lang="en-GB" altLang="en-US" sz="1700" dirty="0" err="1">
                <a:solidFill>
                  <a:prstClr val="black"/>
                </a:solidFill>
                <a:latin typeface="Calibri" panose="020F0502020204030204" pitchFamily="34" charset="0"/>
                <a:ea typeface="MS PMincho" panose="02020600040205080304" pitchFamily="18" charset="-128"/>
                <a:cs typeface="Calibri" panose="020F0502020204030204" pitchFamily="34" charset="0"/>
              </a:rPr>
              <a:t>ontract</a:t>
            </a:r>
            <a:r>
              <a:rPr lang="en-GB" altLang="en-US" sz="1700" dirty="0">
                <a:solidFill>
                  <a:prstClr val="black"/>
                </a:solidFill>
                <a:latin typeface="Calibri" panose="020F0502020204030204" pitchFamily="34" charset="0"/>
                <a:ea typeface="MS PMincho" panose="02020600040205080304" pitchFamily="18" charset="-128"/>
                <a:cs typeface="Calibri" panose="020F0502020204030204" pitchFamily="34" charset="0"/>
              </a:rPr>
              <a:t> award procedures</a:t>
            </a:r>
            <a:endParaRPr lang="en-US" altLang="en-US" sz="1700" dirty="0">
              <a:solidFill>
                <a:prstClr val="black"/>
              </a:solidFill>
              <a:latin typeface="Calibri" panose="020F0502020204030204" pitchFamily="34" charset="0"/>
              <a:ea typeface="MS PMincho" panose="02020600040205080304" pitchFamily="18" charset="-128"/>
              <a:cs typeface="Calibri" panose="020F0502020204030204" pitchFamily="34" charset="0"/>
            </a:endParaRPr>
          </a:p>
          <a:p>
            <a:pPr lvl="1" eaLnBrk="1" hangingPunct="1">
              <a:spcAft>
                <a:spcPts val="400"/>
              </a:spcAft>
            </a:pPr>
            <a:r>
              <a:rPr lang="en-GB" altLang="en-US" sz="1700" b="1" dirty="0">
                <a:solidFill>
                  <a:prstClr val="black"/>
                </a:solidFill>
                <a:latin typeface="Calibri" panose="020F0502020204030204" pitchFamily="34" charset="0"/>
                <a:ea typeface="MS PMincho" panose="02020600040205080304" pitchFamily="18" charset="-128"/>
                <a:cs typeface="Calibri" panose="020F0502020204030204" pitchFamily="34" charset="0"/>
              </a:rPr>
              <a:t>Annex V:</a:t>
            </a:r>
            <a:r>
              <a:rPr lang="en-US" altLang="en-US" sz="1700" b="1" dirty="0">
                <a:solidFill>
                  <a:prstClr val="black"/>
                </a:solidFill>
                <a:latin typeface="Calibri" panose="020F0502020204030204" pitchFamily="34" charset="0"/>
                <a:ea typeface="MS PMincho" panose="02020600040205080304" pitchFamily="18" charset="-128"/>
                <a:cs typeface="Calibri" panose="020F0502020204030204" pitchFamily="34" charset="0"/>
              </a:rPr>
              <a:t> </a:t>
            </a:r>
            <a:r>
              <a:rPr lang="sr-Latn-RS" altLang="en-US" sz="1700" dirty="0">
                <a:solidFill>
                  <a:prstClr val="black"/>
                </a:solidFill>
                <a:latin typeface="Calibri" panose="020F0502020204030204" pitchFamily="34" charset="0"/>
                <a:ea typeface="MS PMincho" panose="02020600040205080304" pitchFamily="18" charset="-128"/>
                <a:cs typeface="Calibri" panose="020F0502020204030204" pitchFamily="34" charset="0"/>
              </a:rPr>
              <a:t>S</a:t>
            </a:r>
            <a:r>
              <a:rPr lang="en-GB" altLang="en-US" sz="1700" dirty="0" err="1">
                <a:solidFill>
                  <a:prstClr val="black"/>
                </a:solidFill>
                <a:latin typeface="Calibri" panose="020F0502020204030204" pitchFamily="34" charset="0"/>
                <a:ea typeface="MS PMincho" panose="02020600040205080304" pitchFamily="18" charset="-128"/>
                <a:cs typeface="Calibri" panose="020F0502020204030204" pitchFamily="34" charset="0"/>
              </a:rPr>
              <a:t>tandard</a:t>
            </a:r>
            <a:r>
              <a:rPr lang="en-GB" altLang="en-US" sz="1700" dirty="0">
                <a:solidFill>
                  <a:prstClr val="black"/>
                </a:solidFill>
                <a:latin typeface="Calibri" panose="020F0502020204030204" pitchFamily="34" charset="0"/>
                <a:ea typeface="MS PMincho" panose="02020600040205080304" pitchFamily="18" charset="-128"/>
                <a:cs typeface="Calibri" panose="020F0502020204030204" pitchFamily="34" charset="0"/>
              </a:rPr>
              <a:t> request for payment</a:t>
            </a:r>
            <a:endParaRPr lang="en-US" altLang="en-US" sz="1700" dirty="0">
              <a:solidFill>
                <a:prstClr val="black"/>
              </a:solidFill>
              <a:latin typeface="Calibri" panose="020F0502020204030204" pitchFamily="34" charset="0"/>
              <a:ea typeface="MS PMincho" panose="02020600040205080304" pitchFamily="18" charset="-128"/>
              <a:cs typeface="Calibri" panose="020F0502020204030204" pitchFamily="34" charset="0"/>
            </a:endParaRPr>
          </a:p>
          <a:p>
            <a:pPr lvl="1" eaLnBrk="1" hangingPunct="1">
              <a:spcAft>
                <a:spcPts val="400"/>
              </a:spcAft>
            </a:pPr>
            <a:r>
              <a:rPr lang="en-GB" altLang="en-US" sz="1700" b="1" dirty="0">
                <a:solidFill>
                  <a:prstClr val="black"/>
                </a:solidFill>
                <a:latin typeface="Calibri" panose="020F0502020204030204" pitchFamily="34" charset="0"/>
                <a:ea typeface="MS PMincho" panose="02020600040205080304" pitchFamily="18" charset="-128"/>
                <a:cs typeface="Calibri" panose="020F0502020204030204" pitchFamily="34" charset="0"/>
              </a:rPr>
              <a:t>Annex VI:</a:t>
            </a:r>
            <a:r>
              <a:rPr lang="en-US" altLang="en-US" sz="1700" dirty="0">
                <a:solidFill>
                  <a:prstClr val="black"/>
                </a:solidFill>
                <a:latin typeface="Calibri" panose="020F0502020204030204" pitchFamily="34" charset="0"/>
                <a:ea typeface="MS PMincho" panose="02020600040205080304" pitchFamily="18" charset="-128"/>
                <a:cs typeface="Calibri" panose="020F0502020204030204" pitchFamily="34" charset="0"/>
              </a:rPr>
              <a:t> </a:t>
            </a:r>
            <a:r>
              <a:rPr lang="sr-Latn-RS" altLang="en-US" sz="1700" dirty="0">
                <a:solidFill>
                  <a:prstClr val="black"/>
                </a:solidFill>
                <a:latin typeface="Calibri" panose="020F0502020204030204" pitchFamily="34" charset="0"/>
                <a:ea typeface="MS PMincho" panose="02020600040205080304" pitchFamily="18" charset="-128"/>
                <a:cs typeface="Calibri" panose="020F0502020204030204" pitchFamily="34" charset="0"/>
              </a:rPr>
              <a:t>M</a:t>
            </a:r>
            <a:r>
              <a:rPr lang="en-GB" altLang="en-US" sz="1700" dirty="0" err="1">
                <a:solidFill>
                  <a:prstClr val="black"/>
                </a:solidFill>
                <a:latin typeface="Calibri" panose="020F0502020204030204" pitchFamily="34" charset="0"/>
                <a:ea typeface="MS PMincho" panose="02020600040205080304" pitchFamily="18" charset="-128"/>
                <a:cs typeface="Calibri" panose="020F0502020204030204" pitchFamily="34" charset="0"/>
              </a:rPr>
              <a:t>odel</a:t>
            </a:r>
            <a:r>
              <a:rPr lang="en-GB" altLang="en-US" sz="1700" dirty="0">
                <a:solidFill>
                  <a:prstClr val="black"/>
                </a:solidFill>
                <a:latin typeface="Calibri" panose="020F0502020204030204" pitchFamily="34" charset="0"/>
                <a:ea typeface="MS PMincho" panose="02020600040205080304" pitchFamily="18" charset="-128"/>
                <a:cs typeface="Calibri" panose="020F0502020204030204" pitchFamily="34" charset="0"/>
              </a:rPr>
              <a:t> narrative and financial report</a:t>
            </a:r>
            <a:endParaRPr lang="en-US" altLang="en-US" sz="1700" dirty="0">
              <a:solidFill>
                <a:prstClr val="black"/>
              </a:solidFill>
              <a:latin typeface="Calibri" panose="020F0502020204030204" pitchFamily="34" charset="0"/>
              <a:ea typeface="MS PMincho" panose="02020600040205080304" pitchFamily="18" charset="-128"/>
              <a:cs typeface="Calibri" panose="020F0502020204030204" pitchFamily="34" charset="0"/>
            </a:endParaRPr>
          </a:p>
          <a:p>
            <a:pPr lvl="1" eaLnBrk="1" hangingPunct="1">
              <a:spcAft>
                <a:spcPts val="400"/>
              </a:spcAft>
            </a:pPr>
            <a:r>
              <a:rPr lang="en-GB" altLang="en-US" sz="1700" b="1" dirty="0">
                <a:solidFill>
                  <a:prstClr val="black"/>
                </a:solidFill>
                <a:latin typeface="Calibri" panose="020F0502020204030204" pitchFamily="34" charset="0"/>
                <a:ea typeface="MS PMincho" panose="02020600040205080304" pitchFamily="18" charset="-128"/>
                <a:cs typeface="Calibri" panose="020F0502020204030204" pitchFamily="34" charset="0"/>
              </a:rPr>
              <a:t>Annex VII:</a:t>
            </a:r>
            <a:r>
              <a:rPr lang="en-US" altLang="en-US" sz="1700" dirty="0">
                <a:solidFill>
                  <a:prstClr val="black"/>
                </a:solidFill>
                <a:latin typeface="Calibri" panose="020F0502020204030204" pitchFamily="34" charset="0"/>
                <a:ea typeface="MS PMincho" panose="02020600040205080304" pitchFamily="18" charset="-128"/>
                <a:cs typeface="Calibri" panose="020F0502020204030204" pitchFamily="34" charset="0"/>
              </a:rPr>
              <a:t> </a:t>
            </a:r>
            <a:r>
              <a:rPr lang="sr-Latn-RS" altLang="en-US" sz="1700" dirty="0">
                <a:solidFill>
                  <a:prstClr val="black"/>
                </a:solidFill>
                <a:latin typeface="Calibri" panose="020F0502020204030204" pitchFamily="34" charset="0"/>
                <a:ea typeface="MS PMincho" panose="02020600040205080304" pitchFamily="18" charset="-128"/>
                <a:cs typeface="Calibri" panose="020F0502020204030204" pitchFamily="34" charset="0"/>
              </a:rPr>
              <a:t>M</a:t>
            </a:r>
            <a:r>
              <a:rPr lang="en-GB" altLang="en-US" sz="1700" dirty="0" err="1">
                <a:solidFill>
                  <a:prstClr val="black"/>
                </a:solidFill>
                <a:latin typeface="Calibri" panose="020F0502020204030204" pitchFamily="34" charset="0"/>
                <a:ea typeface="MS PMincho" panose="02020600040205080304" pitchFamily="18" charset="-128"/>
                <a:cs typeface="Calibri" panose="020F0502020204030204" pitchFamily="34" charset="0"/>
              </a:rPr>
              <a:t>odel</a:t>
            </a:r>
            <a:r>
              <a:rPr lang="en-GB" altLang="en-US" sz="1700" dirty="0">
                <a:solidFill>
                  <a:prstClr val="black"/>
                </a:solidFill>
                <a:latin typeface="Calibri" panose="020F0502020204030204" pitchFamily="34" charset="0"/>
                <a:ea typeface="MS PMincho" panose="02020600040205080304" pitchFamily="18" charset="-128"/>
                <a:cs typeface="Calibri" panose="020F0502020204030204" pitchFamily="34" charset="0"/>
              </a:rPr>
              <a:t> report of factual findings and terms of reference for an expenditure verification of an EU financed grant contract for external action</a:t>
            </a:r>
            <a:endParaRPr lang="en-US" altLang="en-US" sz="1700" dirty="0">
              <a:solidFill>
                <a:prstClr val="black"/>
              </a:solidFill>
              <a:latin typeface="Calibri" panose="020F0502020204030204" pitchFamily="34" charset="0"/>
              <a:ea typeface="MS PMincho" panose="02020600040205080304" pitchFamily="18" charset="-128"/>
              <a:cs typeface="Calibri" panose="020F0502020204030204" pitchFamily="34" charset="0"/>
            </a:endParaRPr>
          </a:p>
          <a:p>
            <a:pPr lvl="1" eaLnBrk="1" hangingPunct="1">
              <a:spcAft>
                <a:spcPts val="400"/>
              </a:spcAft>
            </a:pPr>
            <a:r>
              <a:rPr lang="en-GB" altLang="en-US" sz="1700" b="1" dirty="0">
                <a:solidFill>
                  <a:prstClr val="black"/>
                </a:solidFill>
                <a:latin typeface="Calibri" panose="020F0502020204030204" pitchFamily="34" charset="0"/>
                <a:ea typeface="MS PMincho" panose="02020600040205080304" pitchFamily="18" charset="-128"/>
                <a:cs typeface="Calibri" panose="020F0502020204030204" pitchFamily="34" charset="0"/>
              </a:rPr>
              <a:t>Annex VIII:</a:t>
            </a:r>
            <a:r>
              <a:rPr lang="en-US" altLang="en-US" sz="1700" dirty="0">
                <a:solidFill>
                  <a:prstClr val="black"/>
                </a:solidFill>
                <a:latin typeface="Calibri" panose="020F0502020204030204" pitchFamily="34" charset="0"/>
                <a:ea typeface="MS PMincho" panose="02020600040205080304" pitchFamily="18" charset="-128"/>
                <a:cs typeface="Calibri" panose="020F0502020204030204" pitchFamily="34" charset="0"/>
              </a:rPr>
              <a:t> </a:t>
            </a:r>
            <a:r>
              <a:rPr lang="sr-Latn-RS" altLang="en-US" sz="1700" dirty="0">
                <a:solidFill>
                  <a:prstClr val="black"/>
                </a:solidFill>
                <a:latin typeface="Calibri" panose="020F0502020204030204" pitchFamily="34" charset="0"/>
                <a:ea typeface="MS PMincho" panose="02020600040205080304" pitchFamily="18" charset="-128"/>
                <a:cs typeface="Calibri" panose="020F0502020204030204" pitchFamily="34" charset="0"/>
              </a:rPr>
              <a:t>M</a:t>
            </a:r>
            <a:r>
              <a:rPr lang="en-GB" altLang="en-US" sz="1700" dirty="0" err="1">
                <a:solidFill>
                  <a:prstClr val="black"/>
                </a:solidFill>
                <a:latin typeface="Calibri" panose="020F0502020204030204" pitchFamily="34" charset="0"/>
                <a:ea typeface="MS PMincho" panose="02020600040205080304" pitchFamily="18" charset="-128"/>
                <a:cs typeface="Calibri" panose="020F0502020204030204" pitchFamily="34" charset="0"/>
              </a:rPr>
              <a:t>odel</a:t>
            </a:r>
            <a:r>
              <a:rPr lang="en-GB" altLang="en-US" sz="1700" dirty="0">
                <a:solidFill>
                  <a:prstClr val="black"/>
                </a:solidFill>
                <a:latin typeface="Calibri" panose="020F0502020204030204" pitchFamily="34" charset="0"/>
                <a:ea typeface="MS PMincho" panose="02020600040205080304" pitchFamily="18" charset="-128"/>
                <a:cs typeface="Calibri" panose="020F0502020204030204" pitchFamily="34" charset="0"/>
              </a:rPr>
              <a:t> financial guarantee</a:t>
            </a:r>
            <a:endParaRPr lang="en-US" altLang="en-US" sz="1700" dirty="0">
              <a:solidFill>
                <a:prstClr val="black"/>
              </a:solidFill>
              <a:latin typeface="Calibri" panose="020F0502020204030204" pitchFamily="34" charset="0"/>
              <a:ea typeface="MS PMincho" panose="02020600040205080304" pitchFamily="18" charset="-128"/>
              <a:cs typeface="Calibri" panose="020F0502020204030204" pitchFamily="34" charset="0"/>
            </a:endParaRPr>
          </a:p>
          <a:p>
            <a:pPr lvl="1" eaLnBrk="1" hangingPunct="1">
              <a:spcAft>
                <a:spcPts val="400"/>
              </a:spcAft>
            </a:pPr>
            <a:r>
              <a:rPr lang="en-GB" altLang="en-US" sz="1700" b="1" dirty="0">
                <a:solidFill>
                  <a:prstClr val="black"/>
                </a:solidFill>
                <a:latin typeface="Calibri" panose="020F0502020204030204" pitchFamily="34" charset="0"/>
                <a:ea typeface="MS PMincho" panose="02020600040205080304" pitchFamily="18" charset="-128"/>
                <a:cs typeface="Calibri" panose="020F0502020204030204" pitchFamily="34" charset="0"/>
              </a:rPr>
              <a:t>Annex IX:</a:t>
            </a:r>
            <a:r>
              <a:rPr lang="en-US" altLang="en-US" sz="1700" dirty="0">
                <a:solidFill>
                  <a:prstClr val="black"/>
                </a:solidFill>
                <a:latin typeface="Calibri" panose="020F0502020204030204" pitchFamily="34" charset="0"/>
                <a:ea typeface="MS PMincho" panose="02020600040205080304" pitchFamily="18" charset="-128"/>
                <a:cs typeface="Calibri" panose="020F0502020204030204" pitchFamily="34" charset="0"/>
              </a:rPr>
              <a:t> </a:t>
            </a:r>
            <a:r>
              <a:rPr lang="sr-Latn-RS" altLang="en-US" sz="1700" dirty="0">
                <a:solidFill>
                  <a:prstClr val="black"/>
                </a:solidFill>
                <a:latin typeface="Calibri" panose="020F0502020204030204" pitchFamily="34" charset="0"/>
                <a:ea typeface="MS PMincho" panose="02020600040205080304" pitchFamily="18" charset="-128"/>
                <a:cs typeface="Calibri" panose="020F0502020204030204" pitchFamily="34" charset="0"/>
              </a:rPr>
              <a:t>S</a:t>
            </a:r>
            <a:r>
              <a:rPr lang="en-GB" altLang="en-US" sz="1700" dirty="0" err="1">
                <a:solidFill>
                  <a:prstClr val="black"/>
                </a:solidFill>
                <a:latin typeface="Calibri" panose="020F0502020204030204" pitchFamily="34" charset="0"/>
                <a:ea typeface="MS PMincho" panose="02020600040205080304" pitchFamily="18" charset="-128"/>
                <a:cs typeface="Calibri" panose="020F0502020204030204" pitchFamily="34" charset="0"/>
              </a:rPr>
              <a:t>tandard</a:t>
            </a:r>
            <a:r>
              <a:rPr lang="en-GB" altLang="en-US" sz="1700" dirty="0">
                <a:solidFill>
                  <a:prstClr val="black"/>
                </a:solidFill>
                <a:latin typeface="Calibri" panose="020F0502020204030204" pitchFamily="34" charset="0"/>
                <a:ea typeface="MS PMincho" panose="02020600040205080304" pitchFamily="18" charset="-128"/>
                <a:cs typeface="Calibri" panose="020F0502020204030204" pitchFamily="34" charset="0"/>
              </a:rPr>
              <a:t> template for transfer of ownership of assets</a:t>
            </a:r>
            <a:endParaRPr lang="en-US" altLang="en-US" sz="1700" dirty="0">
              <a:solidFill>
                <a:prstClr val="black"/>
              </a:solidFill>
              <a:latin typeface="Calibri" panose="020F0502020204030204" pitchFamily="34" charset="0"/>
              <a:ea typeface="MS PMincho" panose="02020600040205080304" pitchFamily="18" charset="-128"/>
              <a:cs typeface="Calibri" panose="020F0502020204030204" pitchFamily="34" charset="0"/>
            </a:endParaRPr>
          </a:p>
          <a:p>
            <a:pPr eaLnBrk="1" hangingPunct="1">
              <a:spcAft>
                <a:spcPts val="400"/>
              </a:spcAft>
            </a:pPr>
            <a:r>
              <a:rPr lang="en-GB" altLang="en-US" sz="1700" b="1" dirty="0" smtClean="0">
                <a:solidFill>
                  <a:prstClr val="black"/>
                </a:solidFill>
                <a:latin typeface="Calibri" panose="020F0502020204030204" pitchFamily="34" charset="0"/>
                <a:ea typeface="MS PMincho" panose="02020600040205080304" pitchFamily="18" charset="-128"/>
                <a:cs typeface="Calibri" panose="020F0502020204030204" pitchFamily="34" charset="0"/>
              </a:rPr>
              <a:t>Annex </a:t>
            </a:r>
            <a:r>
              <a:rPr lang="en-GB" altLang="en-US" sz="1700" b="1" dirty="0">
                <a:solidFill>
                  <a:prstClr val="black"/>
                </a:solidFill>
                <a:latin typeface="Calibri" panose="020F0502020204030204" pitchFamily="34" charset="0"/>
                <a:ea typeface="MS PMincho" panose="02020600040205080304" pitchFamily="18" charset="-128"/>
                <a:cs typeface="Calibri" panose="020F0502020204030204" pitchFamily="34" charset="0"/>
              </a:rPr>
              <a:t>J:</a:t>
            </a:r>
            <a:r>
              <a:rPr lang="en-US" altLang="en-US" sz="1700" b="1" dirty="0">
                <a:solidFill>
                  <a:prstClr val="black"/>
                </a:solidFill>
                <a:latin typeface="Calibri" panose="020F0502020204030204" pitchFamily="34" charset="0"/>
                <a:ea typeface="MS PMincho" panose="02020600040205080304" pitchFamily="18" charset="-128"/>
                <a:cs typeface="Calibri" panose="020F0502020204030204" pitchFamily="34" charset="0"/>
              </a:rPr>
              <a:t> </a:t>
            </a:r>
            <a:r>
              <a:rPr lang="en-GB" altLang="en-US" sz="1700" dirty="0">
                <a:solidFill>
                  <a:prstClr val="black"/>
                </a:solidFill>
                <a:latin typeface="Calibri" panose="020F0502020204030204" pitchFamily="34" charset="0"/>
                <a:ea typeface="MS PMincho" panose="02020600040205080304" pitchFamily="18" charset="-128"/>
                <a:cs typeface="Calibri" panose="020F0502020204030204" pitchFamily="34" charset="0"/>
              </a:rPr>
              <a:t>Tax regimes</a:t>
            </a:r>
            <a:endParaRPr lang="en-US" altLang="en-US" sz="1700" dirty="0">
              <a:solidFill>
                <a:prstClr val="black"/>
              </a:solidFill>
              <a:latin typeface="Calibri" panose="020F0502020204030204" pitchFamily="34" charset="0"/>
              <a:ea typeface="MS PMincho" panose="02020600040205080304" pitchFamily="18" charset="-128"/>
              <a:cs typeface="Calibri" panose="020F0502020204030204" pitchFamily="34" charset="0"/>
            </a:endParaRPr>
          </a:p>
          <a:p>
            <a:pPr eaLnBrk="1" hangingPunct="1">
              <a:spcAft>
                <a:spcPts val="400"/>
              </a:spcAft>
            </a:pPr>
            <a:r>
              <a:rPr lang="en-GB" altLang="en-US" sz="1700" b="1" dirty="0">
                <a:solidFill>
                  <a:prstClr val="black"/>
                </a:solidFill>
                <a:latin typeface="Calibri" panose="020F0502020204030204" pitchFamily="34" charset="0"/>
                <a:ea typeface="MS PMincho" panose="02020600040205080304" pitchFamily="18" charset="-128"/>
                <a:cs typeface="Calibri" panose="020F0502020204030204" pitchFamily="34" charset="0"/>
              </a:rPr>
              <a:t>Annex K:</a:t>
            </a:r>
            <a:r>
              <a:rPr lang="en-US" altLang="en-US" sz="1700" b="1" dirty="0">
                <a:solidFill>
                  <a:prstClr val="black"/>
                </a:solidFill>
                <a:latin typeface="Calibri" panose="020F0502020204030204" pitchFamily="34" charset="0"/>
                <a:ea typeface="MS PMincho" panose="02020600040205080304" pitchFamily="18" charset="-128"/>
                <a:cs typeface="Calibri" panose="020F0502020204030204" pitchFamily="34" charset="0"/>
              </a:rPr>
              <a:t> </a:t>
            </a:r>
            <a:r>
              <a:rPr lang="en-GB" altLang="en-US" sz="1700" dirty="0">
                <a:solidFill>
                  <a:prstClr val="black"/>
                </a:solidFill>
                <a:latin typeface="Calibri" panose="020F0502020204030204" pitchFamily="34" charset="0"/>
                <a:ea typeface="MS PMincho" panose="02020600040205080304" pitchFamily="18" charset="-128"/>
                <a:cs typeface="Calibri" panose="020F0502020204030204" pitchFamily="34" charset="0"/>
              </a:rPr>
              <a:t>Guidelines and Checklist for assessing Budget and Simplified cost options</a:t>
            </a:r>
            <a:endParaRPr lang="en-US" altLang="en-US" sz="1700" dirty="0">
              <a:solidFill>
                <a:prstClr val="black"/>
              </a:solidFill>
              <a:latin typeface="Calibri" panose="020F0502020204030204" pitchFamily="34" charset="0"/>
              <a:ea typeface="MS PMincho" panose="02020600040205080304" pitchFamily="18" charset="-128"/>
              <a:cs typeface="Calibri" panose="020F0502020204030204" pitchFamily="34" charset="0"/>
            </a:endParaRPr>
          </a:p>
        </p:txBody>
      </p:sp>
      <p:sp>
        <p:nvSpPr>
          <p:cNvPr id="11" name="TextBox 4"/>
          <p:cNvSpPr txBox="1">
            <a:spLocks noChangeArrowheads="1"/>
          </p:cNvSpPr>
          <p:nvPr/>
        </p:nvSpPr>
        <p:spPr bwMode="auto">
          <a:xfrm>
            <a:off x="424235" y="1537447"/>
            <a:ext cx="7775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nn-NO" altLang="en-US" b="1" dirty="0">
                <a:solidFill>
                  <a:prstClr val="black"/>
                </a:solidFill>
                <a:latin typeface="Calibri" panose="020F0502020204030204" pitchFamily="34" charset="0"/>
              </a:rPr>
              <a:t>DOKUMENTA ZA INFORMISANJE</a:t>
            </a:r>
            <a:r>
              <a:rPr lang="sr-Latn-RS" altLang="en-US" b="1" dirty="0">
                <a:solidFill>
                  <a:prstClr val="black"/>
                </a:solidFill>
                <a:latin typeface="Calibri" panose="020F0502020204030204" pitchFamily="34" charset="0"/>
              </a:rPr>
              <a:t> - </a:t>
            </a:r>
            <a:r>
              <a:rPr lang="nn-NO" altLang="en-US" b="1" i="1" dirty="0">
                <a:solidFill>
                  <a:prstClr val="black"/>
                </a:solidFill>
                <a:latin typeface="Calibri" panose="020F0502020204030204" pitchFamily="34" charset="0"/>
              </a:rPr>
              <a:t>DOCUMENTS FOR INFORMATION</a:t>
            </a:r>
          </a:p>
        </p:txBody>
      </p:sp>
      <p:sp>
        <p:nvSpPr>
          <p:cNvPr id="6" name="TextBox 15"/>
          <p:cNvSpPr txBox="1">
            <a:spLocks noChangeArrowheads="1"/>
          </p:cNvSpPr>
          <p:nvPr/>
        </p:nvSpPr>
        <p:spPr bwMode="auto">
          <a:xfrm>
            <a:off x="421341" y="1143000"/>
            <a:ext cx="803844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solidFill>
                  <a:srgbClr val="0E3C9C"/>
                </a:solidFill>
                <a:latin typeface="Calibri" panose="020F0502020204030204"/>
              </a:rPr>
              <a:t>SADR</a:t>
            </a:r>
            <a:r>
              <a:rPr lang="sr-Latn-RS" altLang="en-US" b="1" dirty="0">
                <a:solidFill>
                  <a:srgbClr val="0E3C9C"/>
                </a:solidFill>
                <a:latin typeface="Calibri" panose="020F0502020204030204"/>
              </a:rPr>
              <a:t>ŽAJ </a:t>
            </a:r>
            <a:r>
              <a:rPr lang="en-US" altLang="en-US" b="1" dirty="0">
                <a:solidFill>
                  <a:srgbClr val="0E3C9C"/>
                </a:solidFill>
                <a:latin typeface="Calibri" panose="020F0502020204030204"/>
              </a:rPr>
              <a:t>APLIKACION</a:t>
            </a:r>
            <a:r>
              <a:rPr lang="sr-Latn-RS" altLang="en-US" b="1" dirty="0">
                <a:solidFill>
                  <a:srgbClr val="0E3C9C"/>
                </a:solidFill>
                <a:latin typeface="Calibri" panose="020F0502020204030204"/>
              </a:rPr>
              <a:t>OG</a:t>
            </a:r>
            <a:r>
              <a:rPr lang="en-US" altLang="en-US" b="1" dirty="0">
                <a:solidFill>
                  <a:srgbClr val="0E3C9C"/>
                </a:solidFill>
                <a:latin typeface="Calibri" panose="020F0502020204030204"/>
              </a:rPr>
              <a:t> PAKET</a:t>
            </a:r>
            <a:r>
              <a:rPr lang="sr-Latn-RS" altLang="en-US" b="1" dirty="0">
                <a:solidFill>
                  <a:srgbClr val="0E3C9C"/>
                </a:solidFill>
                <a:latin typeface="Calibri" panose="020F0502020204030204"/>
              </a:rPr>
              <a:t>A</a:t>
            </a:r>
            <a:endParaRPr lang="hr-HR" altLang="en-US" b="1" dirty="0">
              <a:solidFill>
                <a:srgbClr val="0E3C9C"/>
              </a:solidFill>
              <a:latin typeface="Calibri" panose="020F0502020204030204"/>
            </a:endParaRPr>
          </a:p>
        </p:txBody>
      </p:sp>
    </p:spTree>
    <p:extLst>
      <p:ext uri="{BB962C8B-B14F-4D97-AF65-F5344CB8AC3E}">
        <p14:creationId xmlns:p14="http://schemas.microsoft.com/office/powerpoint/2010/main" val="141996731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p:cNvSpPr txBox="1">
            <a:spLocks/>
          </p:cNvSpPr>
          <p:nvPr/>
        </p:nvSpPr>
        <p:spPr bwMode="auto">
          <a:xfrm>
            <a:off x="496139" y="2239404"/>
            <a:ext cx="7841037"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712788"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200000"/>
              </a:lnSpc>
              <a:buFont typeface="Arial" panose="020B0604020202020204" pitchFamily="34" charset="0"/>
              <a:buChar char="•"/>
            </a:pPr>
            <a:r>
              <a:rPr lang="sr-Latn-RS" altLang="en-US" sz="1600" b="1" dirty="0">
                <a:solidFill>
                  <a:prstClr val="black"/>
                </a:solidFill>
                <a:latin typeface="Calibri" panose="020F0502020204030204" pitchFamily="34" charset="0"/>
              </a:rPr>
              <a:t>Statut ili osnivački akt </a:t>
            </a:r>
            <a:r>
              <a:rPr lang="sr-Latn-RS" altLang="en-US" sz="1600" dirty="0">
                <a:solidFill>
                  <a:prstClr val="black"/>
                </a:solidFill>
                <a:latin typeface="Calibri" panose="020F0502020204030204" pitchFamily="34" charset="0"/>
              </a:rPr>
              <a:t>aplikanta, ko-aplikanta i pridruženih </a:t>
            </a:r>
            <a:r>
              <a:rPr lang="sr-Latn-RS" altLang="en-US" sz="1600" dirty="0" smtClean="0">
                <a:solidFill>
                  <a:prstClr val="black"/>
                </a:solidFill>
                <a:latin typeface="Calibri" panose="020F0502020204030204" pitchFamily="34" charset="0"/>
              </a:rPr>
              <a:t>subjekata</a:t>
            </a:r>
          </a:p>
          <a:p>
            <a:pPr eaLnBrk="1" hangingPunct="1">
              <a:lnSpc>
                <a:spcPct val="200000"/>
              </a:lnSpc>
              <a:buFont typeface="Arial" panose="020B0604020202020204" pitchFamily="34" charset="0"/>
              <a:buChar char="•"/>
            </a:pPr>
            <a:r>
              <a:rPr lang="sr-Latn-RS" altLang="en-US" sz="1600" b="1" dirty="0" smtClean="0">
                <a:solidFill>
                  <a:prstClr val="black"/>
                </a:solidFill>
                <a:latin typeface="Calibri" panose="020F0502020204030204" pitchFamily="34" charset="0"/>
              </a:rPr>
              <a:t>Poslednji finansijski izveštaj aplikanta</a:t>
            </a:r>
            <a:endParaRPr lang="sr-Latn-RS" altLang="en-US" sz="1600" b="1" dirty="0">
              <a:solidFill>
                <a:prstClr val="black"/>
              </a:solidFill>
              <a:latin typeface="Calibri" panose="020F0502020204030204" pitchFamily="34" charset="0"/>
            </a:endParaRPr>
          </a:p>
          <a:p>
            <a:pPr eaLnBrk="1" hangingPunct="1">
              <a:lnSpc>
                <a:spcPct val="200000"/>
              </a:lnSpc>
              <a:buFont typeface="Arial" panose="020B0604020202020204" pitchFamily="34" charset="0"/>
              <a:buChar char="•"/>
            </a:pPr>
            <a:r>
              <a:rPr lang="sr-Latn-RS" altLang="en-US" sz="1600" b="1" dirty="0">
                <a:solidFill>
                  <a:prstClr val="black"/>
                </a:solidFill>
                <a:latin typeface="Calibri" panose="020F0502020204030204" pitchFamily="34" charset="0"/>
              </a:rPr>
              <a:t>Identifikacioni dokument/</a:t>
            </a:r>
            <a:r>
              <a:rPr lang="sr-Latn-RS" altLang="en-US" sz="1600" b="1" i="1" dirty="0">
                <a:solidFill>
                  <a:prstClr val="black"/>
                </a:solidFill>
                <a:latin typeface="Calibri" panose="020F0502020204030204" pitchFamily="34" charset="0"/>
              </a:rPr>
              <a:t>Legal </a:t>
            </a:r>
            <a:r>
              <a:rPr lang="sr-Latn-RS" altLang="en-US" sz="1600" b="1" i="1" dirty="0" err="1">
                <a:solidFill>
                  <a:prstClr val="black"/>
                </a:solidFill>
                <a:latin typeface="Calibri" panose="020F0502020204030204" pitchFamily="34" charset="0"/>
              </a:rPr>
              <a:t>entity</a:t>
            </a:r>
            <a:r>
              <a:rPr lang="sr-Latn-RS" altLang="en-US" sz="1600" b="1" i="1" dirty="0">
                <a:solidFill>
                  <a:prstClr val="black"/>
                </a:solidFill>
                <a:latin typeface="Calibri" panose="020F0502020204030204" pitchFamily="34" charset="0"/>
              </a:rPr>
              <a:t> </a:t>
            </a:r>
            <a:r>
              <a:rPr lang="sr-Latn-RS" altLang="en-US" sz="1600" b="1" i="1" dirty="0" err="1" smtClean="0">
                <a:solidFill>
                  <a:prstClr val="black"/>
                </a:solidFill>
                <a:latin typeface="Calibri" panose="020F0502020204030204" pitchFamily="34" charset="0"/>
              </a:rPr>
              <a:t>sheet</a:t>
            </a:r>
            <a:endParaRPr lang="sr-Latn-RS" altLang="en-US" sz="1600" dirty="0">
              <a:solidFill>
                <a:prstClr val="black"/>
              </a:solidFill>
              <a:latin typeface="Calibri" panose="020F0502020204030204" pitchFamily="34" charset="0"/>
            </a:endParaRPr>
          </a:p>
          <a:p>
            <a:pPr eaLnBrk="1" hangingPunct="1">
              <a:lnSpc>
                <a:spcPct val="200000"/>
              </a:lnSpc>
              <a:buFont typeface="Arial" panose="020B0604020202020204" pitchFamily="34" charset="0"/>
              <a:buChar char="•"/>
            </a:pPr>
            <a:r>
              <a:rPr lang="en-US" altLang="en-US" sz="1600" b="1" dirty="0" err="1" smtClean="0">
                <a:solidFill>
                  <a:prstClr val="black"/>
                </a:solidFill>
                <a:latin typeface="Calibri" panose="020F0502020204030204" pitchFamily="34" charset="0"/>
              </a:rPr>
              <a:t>Obrazac</a:t>
            </a:r>
            <a:r>
              <a:rPr lang="en-US" altLang="en-US" sz="1600" b="1" dirty="0" smtClean="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finansijske</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identifikacije</a:t>
            </a:r>
            <a:r>
              <a:rPr lang="en-US" altLang="en-US" sz="1600" b="1" dirty="0">
                <a:solidFill>
                  <a:prstClr val="black"/>
                </a:solidFill>
                <a:latin typeface="Calibri" panose="020F0502020204030204" pitchFamily="34" charset="0"/>
              </a:rPr>
              <a:t>/</a:t>
            </a:r>
            <a:r>
              <a:rPr lang="en-US" altLang="en-US" sz="1600" b="1" i="1" dirty="0">
                <a:solidFill>
                  <a:prstClr val="black"/>
                </a:solidFill>
                <a:latin typeface="Calibri" panose="020F0502020204030204" pitchFamily="34" charset="0"/>
              </a:rPr>
              <a:t>Financial identification form </a:t>
            </a:r>
            <a:r>
              <a:rPr lang="en-US" altLang="en-US" sz="1600" u="sng" dirty="0" err="1">
                <a:solidFill>
                  <a:prstClr val="black"/>
                </a:solidFill>
                <a:latin typeface="Calibri" panose="020F0502020204030204" pitchFamily="34" charset="0"/>
              </a:rPr>
              <a:t>samo</a:t>
            </a:r>
            <a:r>
              <a:rPr lang="en-US" altLang="en-US" sz="1600" dirty="0">
                <a:solidFill>
                  <a:prstClr val="black"/>
                </a:solidFill>
                <a:latin typeface="Calibri" panose="020F0502020204030204" pitchFamily="34" charset="0"/>
              </a:rPr>
              <a:t> za </a:t>
            </a:r>
            <a:r>
              <a:rPr lang="en-US" altLang="en-US" sz="1600" dirty="0" err="1">
                <a:solidFill>
                  <a:prstClr val="black"/>
                </a:solidFill>
                <a:latin typeface="Calibri" panose="020F0502020204030204" pitchFamily="34" charset="0"/>
              </a:rPr>
              <a:t>aplikante</a:t>
            </a:r>
            <a:endParaRPr lang="sr-Latn-RS" altLang="en-US" sz="1600" dirty="0">
              <a:solidFill>
                <a:prstClr val="black"/>
              </a:solidFill>
              <a:latin typeface="Calibri" panose="020F0502020204030204" pitchFamily="34" charset="0"/>
            </a:endParaRPr>
          </a:p>
        </p:txBody>
      </p:sp>
      <p:sp>
        <p:nvSpPr>
          <p:cNvPr id="11" name="TextBox 4"/>
          <p:cNvSpPr txBox="1">
            <a:spLocks noChangeArrowheads="1"/>
          </p:cNvSpPr>
          <p:nvPr/>
        </p:nvSpPr>
        <p:spPr bwMode="auto">
          <a:xfrm>
            <a:off x="406306" y="1627470"/>
            <a:ext cx="7775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nn-NO" altLang="en-US" b="1" dirty="0">
                <a:solidFill>
                  <a:prstClr val="black"/>
                </a:solidFill>
                <a:latin typeface="Calibri" panose="020F0502020204030204" pitchFamily="34" charset="0"/>
              </a:rPr>
              <a:t>PRATEĆA DOKUMENTACIJA</a:t>
            </a:r>
            <a:r>
              <a:rPr lang="sr-Latn-RS" altLang="en-US" b="1" dirty="0">
                <a:solidFill>
                  <a:prstClr val="black"/>
                </a:solidFill>
                <a:latin typeface="Calibri" panose="020F0502020204030204" pitchFamily="34" charset="0"/>
              </a:rPr>
              <a:t> KOJA SE DOSTAVLJA UZ </a:t>
            </a:r>
            <a:r>
              <a:rPr lang="sr-Latn-RS" altLang="en-US" b="1" dirty="0" smtClean="0">
                <a:solidFill>
                  <a:prstClr val="black"/>
                </a:solidFill>
                <a:latin typeface="Calibri" panose="020F0502020204030204" pitchFamily="34" charset="0"/>
              </a:rPr>
              <a:t>APLIKACIJU</a:t>
            </a:r>
            <a:endParaRPr lang="en-US" altLang="en-US" b="1" dirty="0">
              <a:solidFill>
                <a:prstClr val="black"/>
              </a:solidFill>
              <a:latin typeface="Calibri" panose="020F0502020204030204" pitchFamily="34" charset="0"/>
            </a:endParaRPr>
          </a:p>
          <a:p>
            <a:pPr marL="285750" indent="-285750" eaLnBrk="1" hangingPunct="1">
              <a:buFont typeface="Calibri" panose="020F0502020204030204" pitchFamily="34" charset="0"/>
              <a:buChar char="-"/>
            </a:pPr>
            <a:r>
              <a:rPr lang="en-US" altLang="en-US" b="1" dirty="0" err="1" smtClean="0">
                <a:solidFill>
                  <a:prstClr val="black"/>
                </a:solidFill>
                <a:latin typeface="Calibri" panose="020F0502020204030204" pitchFamily="34" charset="0"/>
              </a:rPr>
              <a:t>po</a:t>
            </a:r>
            <a:r>
              <a:rPr lang="en-US" altLang="en-US" b="1" dirty="0" smtClean="0">
                <a:solidFill>
                  <a:prstClr val="black"/>
                </a:solidFill>
                <a:latin typeface="Calibri" panose="020F0502020204030204" pitchFamily="34" charset="0"/>
              </a:rPr>
              <a:t> </a:t>
            </a:r>
            <a:r>
              <a:rPr lang="en-US" altLang="en-US" b="1" dirty="0" err="1" smtClean="0">
                <a:solidFill>
                  <a:prstClr val="black"/>
                </a:solidFill>
                <a:latin typeface="Calibri" panose="020F0502020204030204" pitchFamily="34" charset="0"/>
              </a:rPr>
              <a:t>zahtevu</a:t>
            </a:r>
            <a:r>
              <a:rPr lang="en-US" altLang="en-US" b="1" dirty="0" smtClean="0">
                <a:solidFill>
                  <a:prstClr val="black"/>
                </a:solidFill>
                <a:latin typeface="Calibri" panose="020F0502020204030204" pitchFamily="34" charset="0"/>
              </a:rPr>
              <a:t> </a:t>
            </a:r>
            <a:r>
              <a:rPr lang="en-US" altLang="en-US" b="1" dirty="0" err="1" smtClean="0">
                <a:solidFill>
                  <a:prstClr val="black"/>
                </a:solidFill>
                <a:latin typeface="Calibri" panose="020F0502020204030204" pitchFamily="34" charset="0"/>
              </a:rPr>
              <a:t>Ugovornog</a:t>
            </a:r>
            <a:r>
              <a:rPr lang="en-US" altLang="en-US" b="1" dirty="0" smtClean="0">
                <a:solidFill>
                  <a:prstClr val="black"/>
                </a:solidFill>
                <a:latin typeface="Calibri" panose="020F0502020204030204" pitchFamily="34" charset="0"/>
              </a:rPr>
              <a:t> </a:t>
            </a:r>
            <a:r>
              <a:rPr lang="en-US" altLang="en-US" b="1" dirty="0" err="1" smtClean="0">
                <a:solidFill>
                  <a:prstClr val="black"/>
                </a:solidFill>
                <a:latin typeface="Calibri" panose="020F0502020204030204" pitchFamily="34" charset="0"/>
              </a:rPr>
              <a:t>tela</a:t>
            </a:r>
            <a:r>
              <a:rPr lang="en-US" altLang="en-US" b="1" dirty="0" smtClean="0">
                <a:solidFill>
                  <a:prstClr val="black"/>
                </a:solidFill>
                <a:latin typeface="Calibri" panose="020F0502020204030204" pitchFamily="34" charset="0"/>
              </a:rPr>
              <a:t> za </a:t>
            </a:r>
            <a:r>
              <a:rPr lang="en-US" altLang="en-US" b="1" dirty="0" err="1" smtClean="0">
                <a:solidFill>
                  <a:prstClr val="black"/>
                </a:solidFill>
                <a:latin typeface="Calibri" panose="020F0502020204030204" pitchFamily="34" charset="0"/>
              </a:rPr>
              <a:t>privremeno</a:t>
            </a:r>
            <a:r>
              <a:rPr lang="en-US" altLang="en-US" b="1" dirty="0" smtClean="0">
                <a:solidFill>
                  <a:prstClr val="black"/>
                </a:solidFill>
                <a:latin typeface="Calibri" panose="020F0502020204030204" pitchFamily="34" charset="0"/>
              </a:rPr>
              <a:t> </a:t>
            </a:r>
            <a:r>
              <a:rPr lang="en-US" altLang="en-US" b="1" dirty="0" err="1" smtClean="0">
                <a:solidFill>
                  <a:prstClr val="black"/>
                </a:solidFill>
                <a:latin typeface="Calibri" panose="020F0502020204030204" pitchFamily="34" charset="0"/>
              </a:rPr>
              <a:t>izabrane</a:t>
            </a:r>
            <a:r>
              <a:rPr lang="en-US" altLang="en-US" b="1" dirty="0" smtClean="0">
                <a:solidFill>
                  <a:prstClr val="black"/>
                </a:solidFill>
                <a:latin typeface="Calibri" panose="020F0502020204030204" pitchFamily="34" charset="0"/>
              </a:rPr>
              <a:t> </a:t>
            </a:r>
            <a:r>
              <a:rPr lang="en-US" altLang="en-US" b="1" dirty="0" err="1" smtClean="0">
                <a:solidFill>
                  <a:prstClr val="black"/>
                </a:solidFill>
                <a:latin typeface="Calibri" panose="020F0502020204030204" pitchFamily="34" charset="0"/>
              </a:rPr>
              <a:t>aplikacije</a:t>
            </a:r>
            <a:endParaRPr lang="nn-NO" altLang="en-US" b="1" dirty="0">
              <a:solidFill>
                <a:prstClr val="black"/>
              </a:solidFill>
              <a:latin typeface="Calibri" panose="020F0502020204030204" pitchFamily="34" charset="0"/>
            </a:endParaRPr>
          </a:p>
        </p:txBody>
      </p:sp>
      <p:sp>
        <p:nvSpPr>
          <p:cNvPr id="8" name="TextBox 15"/>
          <p:cNvSpPr txBox="1">
            <a:spLocks noChangeArrowheads="1"/>
          </p:cNvSpPr>
          <p:nvPr/>
        </p:nvSpPr>
        <p:spPr bwMode="auto">
          <a:xfrm>
            <a:off x="421341" y="1143000"/>
            <a:ext cx="803844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solidFill>
                  <a:srgbClr val="0E3C9C"/>
                </a:solidFill>
                <a:latin typeface="Calibri" panose="020F0502020204030204"/>
              </a:rPr>
              <a:t>SADR</a:t>
            </a:r>
            <a:r>
              <a:rPr lang="sr-Latn-RS" altLang="en-US" b="1" dirty="0">
                <a:solidFill>
                  <a:srgbClr val="0E3C9C"/>
                </a:solidFill>
                <a:latin typeface="Calibri" panose="020F0502020204030204"/>
              </a:rPr>
              <a:t>ŽAJ </a:t>
            </a:r>
            <a:r>
              <a:rPr lang="en-US" altLang="en-US" b="1" dirty="0">
                <a:solidFill>
                  <a:srgbClr val="0E3C9C"/>
                </a:solidFill>
                <a:latin typeface="Calibri" panose="020F0502020204030204"/>
              </a:rPr>
              <a:t>APLIKACION</a:t>
            </a:r>
            <a:r>
              <a:rPr lang="sr-Latn-RS" altLang="en-US" b="1" dirty="0">
                <a:solidFill>
                  <a:srgbClr val="0E3C9C"/>
                </a:solidFill>
                <a:latin typeface="Calibri" panose="020F0502020204030204"/>
              </a:rPr>
              <a:t>OG</a:t>
            </a:r>
            <a:r>
              <a:rPr lang="en-US" altLang="en-US" b="1" dirty="0">
                <a:solidFill>
                  <a:srgbClr val="0E3C9C"/>
                </a:solidFill>
                <a:latin typeface="Calibri" panose="020F0502020204030204"/>
              </a:rPr>
              <a:t> PAKET</a:t>
            </a:r>
            <a:r>
              <a:rPr lang="sr-Latn-RS" altLang="en-US" b="1" dirty="0">
                <a:solidFill>
                  <a:srgbClr val="0E3C9C"/>
                </a:solidFill>
                <a:latin typeface="Calibri" panose="020F0502020204030204"/>
              </a:rPr>
              <a:t>A</a:t>
            </a:r>
            <a:endParaRPr lang="hr-HR" altLang="en-US" b="1" dirty="0">
              <a:solidFill>
                <a:srgbClr val="0E3C9C"/>
              </a:solidFill>
              <a:latin typeface="Calibri" panose="020F0502020204030204"/>
            </a:endParaRPr>
          </a:p>
        </p:txBody>
      </p:sp>
    </p:spTree>
    <p:extLst>
      <p:ext uri="{BB962C8B-B14F-4D97-AF65-F5344CB8AC3E}">
        <p14:creationId xmlns:p14="http://schemas.microsoft.com/office/powerpoint/2010/main" val="67702392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p:cNvSpPr txBox="1">
            <a:spLocks/>
          </p:cNvSpPr>
          <p:nvPr/>
        </p:nvSpPr>
        <p:spPr bwMode="auto">
          <a:xfrm>
            <a:off x="693178" y="2066925"/>
            <a:ext cx="8154987"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712788"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200000"/>
              </a:lnSpc>
              <a:buFont typeface="Arial" panose="020B0604020202020204" pitchFamily="34" charset="0"/>
              <a:buChar char="•"/>
            </a:pPr>
            <a:r>
              <a:rPr lang="en-US" altLang="en-US" sz="1600" b="1" dirty="0" err="1">
                <a:solidFill>
                  <a:prstClr val="black"/>
                </a:solidFill>
                <a:latin typeface="Calibri" panose="020F0502020204030204" pitchFamily="34" charset="0"/>
              </a:rPr>
              <a:t>Dokaz</a:t>
            </a:r>
            <a:r>
              <a:rPr lang="en-US" altLang="en-US" sz="1600" b="1" dirty="0">
                <a:solidFill>
                  <a:prstClr val="black"/>
                </a:solidFill>
                <a:latin typeface="Calibri" panose="020F0502020204030204" pitchFamily="34" charset="0"/>
              </a:rPr>
              <a:t> o </a:t>
            </a:r>
            <a:r>
              <a:rPr lang="en-US" altLang="en-US" sz="1600" b="1" dirty="0" err="1">
                <a:solidFill>
                  <a:prstClr val="black"/>
                </a:solidFill>
                <a:latin typeface="Calibri" panose="020F0502020204030204" pitchFamily="34" charset="0"/>
              </a:rPr>
              <a:t>vlasništvu</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zemlje</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ili</a:t>
            </a:r>
            <a:r>
              <a:rPr lang="en-US" altLang="en-US" sz="1600" b="1" dirty="0">
                <a:solidFill>
                  <a:prstClr val="black"/>
                </a:solidFill>
                <a:latin typeface="Calibri" panose="020F0502020204030204" pitchFamily="34" charset="0"/>
              </a:rPr>
              <a:t> da je </a:t>
            </a:r>
            <a:r>
              <a:rPr lang="en-US" altLang="en-US" sz="1600" b="1" dirty="0" err="1">
                <a:solidFill>
                  <a:prstClr val="black"/>
                </a:solidFill>
                <a:latin typeface="Calibri" panose="020F0502020204030204" pitchFamily="34" charset="0"/>
              </a:rPr>
              <a:t>iznajmljena</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na</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najmanje</a:t>
            </a:r>
            <a:r>
              <a:rPr lang="en-US" altLang="en-US" sz="1600" b="1" dirty="0">
                <a:solidFill>
                  <a:prstClr val="black"/>
                </a:solidFill>
                <a:latin typeface="Calibri" panose="020F0502020204030204" pitchFamily="34" charset="0"/>
              </a:rPr>
              <a:t> 10 </a:t>
            </a:r>
            <a:r>
              <a:rPr lang="en-US" altLang="en-US" sz="1600" b="1" dirty="0" err="1">
                <a:solidFill>
                  <a:prstClr val="black"/>
                </a:solidFill>
                <a:latin typeface="Calibri" panose="020F0502020204030204" pitchFamily="34" charset="0"/>
              </a:rPr>
              <a:t>godina</a:t>
            </a:r>
            <a:r>
              <a:rPr lang="en-US" altLang="en-US" sz="1600" b="1" dirty="0">
                <a:solidFill>
                  <a:prstClr val="black"/>
                </a:solidFill>
                <a:latin typeface="Calibri" panose="020F0502020204030204" pitchFamily="34" charset="0"/>
              </a:rPr>
              <a:t> </a:t>
            </a:r>
            <a:r>
              <a:rPr lang="en-US" altLang="en-US" sz="1600" dirty="0">
                <a:solidFill>
                  <a:prstClr val="black"/>
                </a:solidFill>
                <a:latin typeface="Calibri" panose="020F0502020204030204" pitchFamily="34" charset="0"/>
              </a:rPr>
              <a:t>(</a:t>
            </a:r>
            <a:r>
              <a:rPr lang="en-US" altLang="en-US" sz="1600" dirty="0" err="1" smtClean="0">
                <a:solidFill>
                  <a:prstClr val="black"/>
                </a:solidFill>
                <a:latin typeface="Calibri" panose="020F0502020204030204" pitchFamily="34" charset="0"/>
              </a:rPr>
              <a:t>gde</a:t>
            </a:r>
            <a:r>
              <a:rPr lang="en-US" altLang="en-US" sz="1600" dirty="0" smtClean="0">
                <a:solidFill>
                  <a:prstClr val="black"/>
                </a:solidFill>
                <a:latin typeface="Calibri" panose="020F0502020204030204" pitchFamily="34" charset="0"/>
              </a:rPr>
              <a:t> </a:t>
            </a:r>
            <a:r>
              <a:rPr lang="en-US" altLang="en-US" sz="1600" dirty="0">
                <a:solidFill>
                  <a:prstClr val="black"/>
                </a:solidFill>
                <a:latin typeface="Calibri" panose="020F0502020204030204" pitchFamily="34" charset="0"/>
              </a:rPr>
              <a:t>je </a:t>
            </a:r>
            <a:r>
              <a:rPr lang="en-US" altLang="en-US" sz="1600" dirty="0" smtClean="0">
                <a:solidFill>
                  <a:prstClr val="black"/>
                </a:solidFill>
                <a:latin typeface="Calibri" panose="020F0502020204030204" pitchFamily="34" charset="0"/>
              </a:rPr>
              <a:t>prim</a:t>
            </a:r>
            <a:r>
              <a:rPr lang="sr-Latn-RS" altLang="en-US" sz="1600" dirty="0" smtClean="0">
                <a:solidFill>
                  <a:prstClr val="black"/>
                </a:solidFill>
                <a:latin typeface="Calibri" panose="020F0502020204030204" pitchFamily="34" charset="0"/>
              </a:rPr>
              <a:t>j</a:t>
            </a:r>
            <a:r>
              <a:rPr lang="en-US" altLang="en-US" sz="1600" dirty="0" err="1" smtClean="0">
                <a:solidFill>
                  <a:prstClr val="black"/>
                </a:solidFill>
                <a:latin typeface="Calibri" panose="020F0502020204030204" pitchFamily="34" charset="0"/>
              </a:rPr>
              <a:t>enjivo</a:t>
            </a:r>
            <a:r>
              <a:rPr lang="en-US" altLang="en-US" sz="1600" dirty="0">
                <a:solidFill>
                  <a:prstClr val="black"/>
                </a:solidFill>
                <a:latin typeface="Calibri" panose="020F0502020204030204" pitchFamily="34" charset="0"/>
              </a:rPr>
              <a:t>)</a:t>
            </a:r>
          </a:p>
          <a:p>
            <a:pPr eaLnBrk="1" hangingPunct="1">
              <a:lnSpc>
                <a:spcPct val="200000"/>
              </a:lnSpc>
              <a:buFont typeface="Arial" panose="020B0604020202020204" pitchFamily="34" charset="0"/>
              <a:buChar char="•"/>
            </a:pPr>
            <a:r>
              <a:rPr lang="en-US" altLang="en-US" sz="1600" b="1" dirty="0" err="1" smtClean="0">
                <a:solidFill>
                  <a:prstClr val="black"/>
                </a:solidFill>
                <a:latin typeface="Calibri" panose="020F0502020204030204" pitchFamily="34" charset="0"/>
              </a:rPr>
              <a:t>Idejni</a:t>
            </a:r>
            <a:r>
              <a:rPr lang="en-US" altLang="en-US" sz="1600" b="1" dirty="0" smtClean="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ili</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glavni</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projekat</a:t>
            </a:r>
            <a:r>
              <a:rPr lang="en-US" altLang="en-US" sz="1600" b="1" dirty="0">
                <a:solidFill>
                  <a:prstClr val="black"/>
                </a:solidFill>
                <a:latin typeface="Calibri" panose="020F0502020204030204" pitchFamily="34" charset="0"/>
              </a:rPr>
              <a:t> </a:t>
            </a:r>
          </a:p>
          <a:p>
            <a:pPr eaLnBrk="1" hangingPunct="1">
              <a:lnSpc>
                <a:spcPct val="200000"/>
              </a:lnSpc>
              <a:buFont typeface="Arial" panose="020B0604020202020204" pitchFamily="34" charset="0"/>
              <a:buChar char="•"/>
            </a:pPr>
            <a:r>
              <a:rPr lang="en-US" altLang="en-US" sz="1600" b="1" dirty="0" err="1" smtClean="0">
                <a:solidFill>
                  <a:prstClr val="black"/>
                </a:solidFill>
                <a:latin typeface="Calibri" panose="020F0502020204030204" pitchFamily="34" charset="0"/>
              </a:rPr>
              <a:t>Pozitivno</a:t>
            </a:r>
            <a:r>
              <a:rPr lang="en-US" altLang="en-US" sz="1600" b="1" dirty="0" smtClean="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mišljenje</a:t>
            </a:r>
            <a:r>
              <a:rPr lang="en-US" altLang="en-US" sz="1600" b="1" dirty="0">
                <a:solidFill>
                  <a:prstClr val="black"/>
                </a:solidFill>
                <a:latin typeface="Calibri" panose="020F0502020204030204" pitchFamily="34" charset="0"/>
              </a:rPr>
              <a:t> o </a:t>
            </a:r>
            <a:r>
              <a:rPr lang="en-US" altLang="en-US" sz="1600" b="1" dirty="0" err="1" smtClean="0">
                <a:solidFill>
                  <a:prstClr val="black"/>
                </a:solidFill>
                <a:latin typeface="Calibri" panose="020F0502020204030204" pitchFamily="34" charset="0"/>
              </a:rPr>
              <a:t>proceni</a:t>
            </a:r>
            <a:r>
              <a:rPr lang="en-US" altLang="en-US" sz="1600" b="1" dirty="0" smtClean="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uticaja</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na</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životnu</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sredinu</a:t>
            </a:r>
            <a:r>
              <a:rPr lang="en-US" altLang="en-US" sz="1600" b="1" dirty="0">
                <a:solidFill>
                  <a:prstClr val="black"/>
                </a:solidFill>
                <a:latin typeface="Calibri" panose="020F0502020204030204" pitchFamily="34" charset="0"/>
              </a:rPr>
              <a:t> </a:t>
            </a:r>
            <a:r>
              <a:rPr lang="en-US" altLang="en-US" sz="1600" dirty="0">
                <a:solidFill>
                  <a:prstClr val="black"/>
                </a:solidFill>
                <a:latin typeface="Calibri" panose="020F0502020204030204" pitchFamily="34" charset="0"/>
              </a:rPr>
              <a:t>(</a:t>
            </a:r>
            <a:r>
              <a:rPr lang="en-US" altLang="en-US" sz="1600" dirty="0" err="1">
                <a:solidFill>
                  <a:prstClr val="black"/>
                </a:solidFill>
                <a:latin typeface="Calibri" panose="020F0502020204030204" pitchFamily="34" charset="0"/>
              </a:rPr>
              <a:t>ili</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dokaz</a:t>
            </a:r>
            <a:r>
              <a:rPr lang="en-US" altLang="en-US" sz="1600" dirty="0">
                <a:solidFill>
                  <a:prstClr val="black"/>
                </a:solidFill>
                <a:latin typeface="Calibri" panose="020F0502020204030204" pitchFamily="34" charset="0"/>
              </a:rPr>
              <a:t> da </a:t>
            </a:r>
            <a:r>
              <a:rPr lang="en-US" altLang="en-US" sz="1600" dirty="0" err="1">
                <a:solidFill>
                  <a:prstClr val="black"/>
                </a:solidFill>
                <a:latin typeface="Calibri" panose="020F0502020204030204" pitchFamily="34" charset="0"/>
              </a:rPr>
              <a:t>isto</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nije</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potrebno</a:t>
            </a:r>
            <a:r>
              <a:rPr lang="en-US" altLang="en-US" sz="1600" dirty="0">
                <a:solidFill>
                  <a:prstClr val="black"/>
                </a:solidFill>
                <a:latin typeface="Calibri" panose="020F0502020204030204" pitchFamily="34" charset="0"/>
              </a:rPr>
              <a:t> u </a:t>
            </a:r>
            <a:r>
              <a:rPr lang="en-US" altLang="en-US" sz="1600" dirty="0" err="1">
                <a:solidFill>
                  <a:prstClr val="black"/>
                </a:solidFill>
                <a:latin typeface="Calibri" panose="020F0502020204030204" pitchFamily="34" charset="0"/>
              </a:rPr>
              <a:t>skladu</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sa</a:t>
            </a:r>
            <a:r>
              <a:rPr lang="en-US" altLang="en-US" sz="1600" dirty="0">
                <a:solidFill>
                  <a:prstClr val="black"/>
                </a:solidFill>
                <a:latin typeface="Calibri" panose="020F0502020204030204" pitchFamily="34" charset="0"/>
              </a:rPr>
              <a:t> </a:t>
            </a:r>
            <a:r>
              <a:rPr lang="en-US" altLang="en-US" sz="1600" dirty="0" err="1">
                <a:solidFill>
                  <a:prstClr val="black"/>
                </a:solidFill>
                <a:latin typeface="Calibri" panose="020F0502020204030204" pitchFamily="34" charset="0"/>
              </a:rPr>
              <a:t>zakonom</a:t>
            </a:r>
            <a:r>
              <a:rPr lang="en-US" altLang="en-US" sz="1600" dirty="0">
                <a:solidFill>
                  <a:prstClr val="black"/>
                </a:solidFill>
                <a:latin typeface="Calibri" panose="020F0502020204030204" pitchFamily="34" charset="0"/>
              </a:rPr>
              <a:t>)</a:t>
            </a:r>
          </a:p>
          <a:p>
            <a:pPr eaLnBrk="1" hangingPunct="1">
              <a:lnSpc>
                <a:spcPct val="200000"/>
              </a:lnSpc>
              <a:buFont typeface="Arial" panose="020B0604020202020204" pitchFamily="34" charset="0"/>
              <a:buChar char="•"/>
            </a:pPr>
            <a:r>
              <a:rPr lang="en-US" altLang="en-US" sz="1600" b="1" dirty="0" err="1" smtClean="0">
                <a:solidFill>
                  <a:prstClr val="black"/>
                </a:solidFill>
                <a:latin typeface="Calibri" panose="020F0502020204030204" pitchFamily="34" charset="0"/>
              </a:rPr>
              <a:t>Sve</a:t>
            </a:r>
            <a:r>
              <a:rPr lang="en-US" altLang="en-US" sz="1600" b="1" dirty="0" smtClean="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neophodne</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dozvole</a:t>
            </a:r>
            <a:r>
              <a:rPr lang="en-US" altLang="en-US" sz="1600" b="1" dirty="0">
                <a:solidFill>
                  <a:prstClr val="black"/>
                </a:solidFill>
                <a:latin typeface="Calibri" panose="020F0502020204030204" pitchFamily="34" charset="0"/>
              </a:rPr>
              <a:t> (</a:t>
            </a:r>
            <a:r>
              <a:rPr lang="sr-Latn-RS" altLang="en-US" sz="1600" b="1" dirty="0">
                <a:solidFill>
                  <a:prstClr val="black"/>
                </a:solidFill>
                <a:latin typeface="Calibri" panose="020F0502020204030204" pitchFamily="34" charset="0"/>
              </a:rPr>
              <a:t>L</a:t>
            </a:r>
            <a:r>
              <a:rPr lang="en-US" altLang="en-US" sz="1600" b="1" dirty="0" err="1">
                <a:solidFill>
                  <a:prstClr val="black"/>
                </a:solidFill>
                <a:latin typeface="Calibri" panose="020F0502020204030204" pitchFamily="34" charset="0"/>
              </a:rPr>
              <a:t>okacijska</a:t>
            </a:r>
            <a:r>
              <a:rPr lang="en-US" altLang="en-US" sz="1600" b="1" dirty="0">
                <a:solidFill>
                  <a:prstClr val="black"/>
                </a:solidFill>
                <a:latin typeface="Calibri" panose="020F0502020204030204" pitchFamily="34" charset="0"/>
              </a:rPr>
              <a:t> </a:t>
            </a:r>
            <a:r>
              <a:rPr lang="sr-Latn-RS" altLang="en-US" sz="1600" b="1" dirty="0">
                <a:solidFill>
                  <a:prstClr val="black"/>
                </a:solidFill>
                <a:latin typeface="Calibri" panose="020F0502020204030204" pitchFamily="34" charset="0"/>
              </a:rPr>
              <a:t>dozvola </a:t>
            </a:r>
            <a:r>
              <a:rPr lang="en-US" altLang="en-US" sz="1600" b="1" dirty="0" err="1">
                <a:solidFill>
                  <a:prstClr val="black"/>
                </a:solidFill>
                <a:latin typeface="Calibri" panose="020F0502020204030204" pitchFamily="34" charset="0"/>
              </a:rPr>
              <a:t>ili</a:t>
            </a:r>
            <a:r>
              <a:rPr lang="en-US" altLang="en-US" sz="1600" b="1" dirty="0">
                <a:solidFill>
                  <a:prstClr val="black"/>
                </a:solidFill>
                <a:latin typeface="Calibri" panose="020F0502020204030204" pitchFamily="34" charset="0"/>
              </a:rPr>
              <a:t> </a:t>
            </a:r>
            <a:r>
              <a:rPr lang="sr-Latn-RS" altLang="en-US" sz="1600" b="1" dirty="0">
                <a:solidFill>
                  <a:prstClr val="black"/>
                </a:solidFill>
                <a:latin typeface="Calibri" panose="020F0502020204030204" pitchFamily="34" charset="0"/>
              </a:rPr>
              <a:t>Odobrenje</a:t>
            </a:r>
            <a:r>
              <a:rPr lang="en-US" altLang="en-US" sz="1600" b="1" dirty="0">
                <a:solidFill>
                  <a:prstClr val="black"/>
                </a:solidFill>
                <a:latin typeface="Calibri" panose="020F0502020204030204" pitchFamily="34" charset="0"/>
              </a:rPr>
              <a:t> za </a:t>
            </a:r>
            <a:r>
              <a:rPr lang="en-US" altLang="en-US" sz="1600" b="1" dirty="0" err="1">
                <a:solidFill>
                  <a:prstClr val="black"/>
                </a:solidFill>
                <a:latin typeface="Calibri" panose="020F0502020204030204" pitchFamily="34" charset="0"/>
              </a:rPr>
              <a:t>gradnju</a:t>
            </a:r>
            <a:r>
              <a:rPr lang="en-US" altLang="en-US" sz="1600" b="1" dirty="0">
                <a:solidFill>
                  <a:prstClr val="black"/>
                </a:solidFill>
                <a:latin typeface="Calibri" panose="020F0502020204030204" pitchFamily="34" charset="0"/>
              </a:rPr>
              <a:t>)</a:t>
            </a:r>
          </a:p>
          <a:p>
            <a:pPr eaLnBrk="1" hangingPunct="1">
              <a:lnSpc>
                <a:spcPct val="200000"/>
              </a:lnSpc>
              <a:buFont typeface="Arial" panose="020B0604020202020204" pitchFamily="34" charset="0"/>
              <a:buChar char="•"/>
            </a:pPr>
            <a:r>
              <a:rPr lang="en-US" altLang="en-US" sz="1600" b="1" dirty="0" err="1" smtClean="0">
                <a:solidFill>
                  <a:prstClr val="black"/>
                </a:solidFill>
                <a:latin typeface="Calibri" panose="020F0502020204030204" pitchFamily="34" charset="0"/>
              </a:rPr>
              <a:t>Predmer</a:t>
            </a:r>
            <a:r>
              <a:rPr lang="en-US" altLang="en-US" sz="1600" b="1" dirty="0" smtClean="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i</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predračun</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radova</a:t>
            </a:r>
            <a:r>
              <a:rPr lang="en-US" altLang="en-US" sz="1600" b="1" dirty="0">
                <a:solidFill>
                  <a:prstClr val="black"/>
                </a:solidFill>
                <a:latin typeface="Calibri" panose="020F0502020204030204" pitchFamily="34" charset="0"/>
              </a:rPr>
              <a:t> </a:t>
            </a:r>
            <a:r>
              <a:rPr lang="en-US" altLang="en-US" sz="1600" dirty="0">
                <a:solidFill>
                  <a:prstClr val="black"/>
                </a:solidFill>
                <a:latin typeface="Calibri" panose="020F0502020204030204" pitchFamily="34" charset="0"/>
              </a:rPr>
              <a:t>(</a:t>
            </a:r>
            <a:r>
              <a:rPr lang="en-US" altLang="en-US" sz="1600" dirty="0" err="1">
                <a:solidFill>
                  <a:prstClr val="black"/>
                </a:solidFill>
                <a:latin typeface="Calibri" panose="020F0502020204030204" pitchFamily="34" charset="0"/>
              </a:rPr>
              <a:t>iskazan</a:t>
            </a:r>
            <a:r>
              <a:rPr lang="en-US" altLang="en-US" sz="1600" dirty="0">
                <a:solidFill>
                  <a:prstClr val="black"/>
                </a:solidFill>
                <a:latin typeface="Calibri" panose="020F0502020204030204" pitchFamily="34" charset="0"/>
              </a:rPr>
              <a:t> u EUR) </a:t>
            </a:r>
          </a:p>
        </p:txBody>
      </p:sp>
      <p:sp>
        <p:nvSpPr>
          <p:cNvPr id="11" name="TextBox 4"/>
          <p:cNvSpPr txBox="1">
            <a:spLocks noChangeArrowheads="1"/>
          </p:cNvSpPr>
          <p:nvPr/>
        </p:nvSpPr>
        <p:spPr bwMode="auto">
          <a:xfrm>
            <a:off x="693178" y="1743759"/>
            <a:ext cx="4895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r-Latn-RS" altLang="en-US" b="1" dirty="0" smtClean="0">
                <a:solidFill>
                  <a:prstClr val="black"/>
                </a:solidFill>
                <a:latin typeface="Calibri" panose="020F0502020204030204" pitchFamily="34" charset="0"/>
              </a:rPr>
              <a:t>UKOLIKO PROJEKAT SADRŽI RADOVE</a:t>
            </a:r>
            <a:endParaRPr lang="en-US" altLang="en-US" b="1" dirty="0">
              <a:solidFill>
                <a:prstClr val="black"/>
              </a:solidFill>
              <a:latin typeface="Calibri" panose="020F0502020204030204" pitchFamily="34" charset="0"/>
            </a:endParaRPr>
          </a:p>
          <a:p>
            <a:pPr eaLnBrk="1" hangingPunct="1"/>
            <a:endParaRPr lang="nn-NO" altLang="en-US" b="1" dirty="0">
              <a:solidFill>
                <a:srgbClr val="003399"/>
              </a:solidFill>
              <a:latin typeface="Calibri" panose="020F0502020204030204" pitchFamily="34" charset="0"/>
            </a:endParaRPr>
          </a:p>
        </p:txBody>
      </p:sp>
      <p:sp>
        <p:nvSpPr>
          <p:cNvPr id="8" name="TextBox 15"/>
          <p:cNvSpPr txBox="1">
            <a:spLocks noChangeArrowheads="1"/>
          </p:cNvSpPr>
          <p:nvPr/>
        </p:nvSpPr>
        <p:spPr bwMode="auto">
          <a:xfrm>
            <a:off x="693178" y="1212288"/>
            <a:ext cx="803844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solidFill>
                  <a:srgbClr val="0E3C9C"/>
                </a:solidFill>
                <a:latin typeface="Calibri" panose="020F0502020204030204"/>
              </a:rPr>
              <a:t>SADR</a:t>
            </a:r>
            <a:r>
              <a:rPr lang="sr-Latn-RS" altLang="en-US" b="1" dirty="0">
                <a:solidFill>
                  <a:srgbClr val="0E3C9C"/>
                </a:solidFill>
                <a:latin typeface="Calibri" panose="020F0502020204030204"/>
              </a:rPr>
              <a:t>ŽAJ </a:t>
            </a:r>
            <a:r>
              <a:rPr lang="en-US" altLang="en-US" b="1" dirty="0">
                <a:solidFill>
                  <a:srgbClr val="0E3C9C"/>
                </a:solidFill>
                <a:latin typeface="Calibri" panose="020F0502020204030204"/>
              </a:rPr>
              <a:t>APLIKACION</a:t>
            </a:r>
            <a:r>
              <a:rPr lang="sr-Latn-RS" altLang="en-US" b="1" dirty="0">
                <a:solidFill>
                  <a:srgbClr val="0E3C9C"/>
                </a:solidFill>
                <a:latin typeface="Calibri" panose="020F0502020204030204"/>
              </a:rPr>
              <a:t>OG</a:t>
            </a:r>
            <a:r>
              <a:rPr lang="en-US" altLang="en-US" b="1" dirty="0">
                <a:solidFill>
                  <a:srgbClr val="0E3C9C"/>
                </a:solidFill>
                <a:latin typeface="Calibri" panose="020F0502020204030204"/>
              </a:rPr>
              <a:t> PAKET</a:t>
            </a:r>
            <a:r>
              <a:rPr lang="sr-Latn-RS" altLang="en-US" b="1" dirty="0">
                <a:solidFill>
                  <a:srgbClr val="0E3C9C"/>
                </a:solidFill>
                <a:latin typeface="Calibri" panose="020F0502020204030204"/>
              </a:rPr>
              <a:t>A</a:t>
            </a:r>
            <a:endParaRPr lang="hr-HR" altLang="en-US" b="1" dirty="0">
              <a:solidFill>
                <a:srgbClr val="0E3C9C"/>
              </a:solidFill>
              <a:latin typeface="Calibri" panose="020F0502020204030204"/>
            </a:endParaRPr>
          </a:p>
        </p:txBody>
      </p:sp>
    </p:spTree>
    <p:extLst>
      <p:ext uri="{BB962C8B-B14F-4D97-AF65-F5344CB8AC3E}">
        <p14:creationId xmlns:p14="http://schemas.microsoft.com/office/powerpoint/2010/main" val="44821270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4"/>
          <p:cNvSpPr txBox="1">
            <a:spLocks noChangeArrowheads="1"/>
          </p:cNvSpPr>
          <p:nvPr/>
        </p:nvSpPr>
        <p:spPr bwMode="auto">
          <a:xfrm>
            <a:off x="838200" y="1377742"/>
            <a:ext cx="4895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r-Latn-RS" altLang="en-US" b="1" dirty="0">
                <a:solidFill>
                  <a:srgbClr val="013299"/>
                </a:solidFill>
                <a:latin typeface="Calibri" panose="020F0502020204030204" pitchFamily="34" charset="0"/>
              </a:rPr>
              <a:t>KORISNI LINKOVI</a:t>
            </a:r>
            <a:endParaRPr lang="nn-NO" altLang="en-US" b="1" dirty="0">
              <a:solidFill>
                <a:srgbClr val="013299"/>
              </a:solidFill>
              <a:latin typeface="Calibri" panose="020F0502020204030204" pitchFamily="34" charset="0"/>
            </a:endParaRPr>
          </a:p>
        </p:txBody>
      </p:sp>
      <p:sp>
        <p:nvSpPr>
          <p:cNvPr id="11" name="Subtitle 2"/>
          <p:cNvSpPr txBox="1">
            <a:spLocks/>
          </p:cNvSpPr>
          <p:nvPr/>
        </p:nvSpPr>
        <p:spPr bwMode="auto">
          <a:xfrm>
            <a:off x="0" y="2066925"/>
            <a:ext cx="9144000" cy="1938992"/>
          </a:xfrm>
          <a:prstGeom prst="rect">
            <a:avLst/>
          </a:prstGeom>
          <a:noFill/>
          <a:ln w="9525">
            <a:noFill/>
            <a:miter lim="800000"/>
            <a:headEnd/>
            <a:tailEnd/>
          </a:ln>
        </p:spPr>
        <p:txBody>
          <a:bodyPr wrap="square" lIns="0" tIns="0" rIns="0" bIns="0">
            <a:spAutoFit/>
          </a:bodyPr>
          <a:lstStyle>
            <a:lvl1pPr marL="712788"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buFont typeface="Arial" panose="020B0604020202020204" pitchFamily="34" charset="0"/>
              <a:buChar char="•"/>
            </a:pPr>
            <a:r>
              <a:rPr lang="en-US" altLang="en-US" sz="1600" b="1" dirty="0" err="1">
                <a:solidFill>
                  <a:prstClr val="black"/>
                </a:solidFill>
                <a:latin typeface="Calibri" panose="020F0502020204030204" pitchFamily="34" charset="0"/>
              </a:rPr>
              <a:t>Upravljanje</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projektnim</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ciklusom</a:t>
            </a:r>
            <a:r>
              <a:rPr lang="en-US" altLang="en-US" sz="1600" b="1" dirty="0">
                <a:solidFill>
                  <a:prstClr val="black"/>
                </a:solidFill>
                <a:latin typeface="Calibri" panose="020F0502020204030204" pitchFamily="34" charset="0"/>
              </a:rPr>
              <a:t> - </a:t>
            </a:r>
            <a:r>
              <a:rPr lang="en-US" altLang="en-US" sz="1600" b="1" dirty="0" err="1">
                <a:solidFill>
                  <a:prstClr val="black"/>
                </a:solidFill>
                <a:latin typeface="Calibri" panose="020F0502020204030204" pitchFamily="34" charset="0"/>
              </a:rPr>
              <a:t>vodič</a:t>
            </a:r>
            <a:endParaRPr lang="en-US" altLang="en-US" sz="1600" b="1" dirty="0">
              <a:solidFill>
                <a:prstClr val="black"/>
              </a:solidFill>
              <a:latin typeface="Calibri" panose="020F0502020204030204" pitchFamily="34" charset="0"/>
            </a:endParaRPr>
          </a:p>
          <a:p>
            <a:pPr indent="4763" eaLnBrk="1" hangingPunct="1">
              <a:lnSpc>
                <a:spcPct val="150000"/>
              </a:lnSpc>
            </a:pPr>
            <a:r>
              <a:rPr lang="en-US" altLang="en-US" sz="1200" dirty="0">
                <a:solidFill>
                  <a:srgbClr val="003399"/>
                </a:solidFill>
                <a:latin typeface="Calibri" panose="020F0502020204030204" pitchFamily="34" charset="0"/>
                <a:hlinkClick r:id="rId2"/>
              </a:rPr>
              <a:t>http://ec.europa.eu/europeaid/aid-delivery-methods-project-cycle-management-guidelines-vol-1_en</a:t>
            </a:r>
            <a:r>
              <a:rPr lang="sr-Latn-RS" altLang="en-US" sz="1200" dirty="0">
                <a:solidFill>
                  <a:srgbClr val="003399"/>
                </a:solidFill>
                <a:latin typeface="Calibri" panose="020F0502020204030204" pitchFamily="34" charset="0"/>
              </a:rPr>
              <a:t> </a:t>
            </a:r>
            <a:endParaRPr lang="en-US" altLang="en-US" sz="1200" dirty="0">
              <a:solidFill>
                <a:srgbClr val="003399"/>
              </a:solidFill>
              <a:latin typeface="Calibri" panose="020F0502020204030204" pitchFamily="34" charset="0"/>
            </a:endParaRPr>
          </a:p>
          <a:p>
            <a:pPr eaLnBrk="1" hangingPunct="1">
              <a:lnSpc>
                <a:spcPct val="150000"/>
              </a:lnSpc>
              <a:buFont typeface="Arial" panose="020B0604020202020204" pitchFamily="34" charset="0"/>
              <a:buChar char="•"/>
            </a:pPr>
            <a:r>
              <a:rPr lang="en-US" altLang="en-US" sz="1600" b="1" dirty="0" err="1">
                <a:solidFill>
                  <a:prstClr val="black"/>
                </a:solidFill>
                <a:latin typeface="Calibri" panose="020F0502020204030204" pitchFamily="34" charset="0"/>
              </a:rPr>
              <a:t>Implementacija</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Ugovora</a:t>
            </a:r>
            <a:r>
              <a:rPr lang="en-US" altLang="en-US" sz="1600" b="1" dirty="0">
                <a:solidFill>
                  <a:prstClr val="black"/>
                </a:solidFill>
                <a:latin typeface="Calibri" panose="020F0502020204030204" pitchFamily="34" charset="0"/>
              </a:rPr>
              <a:t> o </a:t>
            </a:r>
            <a:r>
              <a:rPr lang="en-US" altLang="en-US" sz="1600" b="1" dirty="0" err="1">
                <a:solidFill>
                  <a:prstClr val="black"/>
                </a:solidFill>
                <a:latin typeface="Calibri" panose="020F0502020204030204" pitchFamily="34" charset="0"/>
              </a:rPr>
              <a:t>donaciji</a:t>
            </a:r>
            <a:r>
              <a:rPr lang="en-US" altLang="en-US" sz="1600" b="1" dirty="0">
                <a:solidFill>
                  <a:prstClr val="black"/>
                </a:solidFill>
                <a:latin typeface="Calibri" panose="020F0502020204030204" pitchFamily="34" charset="0"/>
              </a:rPr>
              <a:t> - </a:t>
            </a:r>
            <a:r>
              <a:rPr lang="en-US" altLang="en-US" sz="1600" b="1" dirty="0" err="1">
                <a:solidFill>
                  <a:prstClr val="black"/>
                </a:solidFill>
                <a:latin typeface="Calibri" panose="020F0502020204030204" pitchFamily="34" charset="0"/>
              </a:rPr>
              <a:t>uputstvo</a:t>
            </a:r>
            <a:endParaRPr lang="en-US" altLang="en-US" sz="1600" b="1" dirty="0">
              <a:solidFill>
                <a:prstClr val="black"/>
              </a:solidFill>
              <a:latin typeface="Calibri" panose="020F0502020204030204" pitchFamily="34" charset="0"/>
            </a:endParaRPr>
          </a:p>
          <a:p>
            <a:pPr indent="4763" eaLnBrk="1" hangingPunct="1">
              <a:lnSpc>
                <a:spcPct val="150000"/>
              </a:lnSpc>
            </a:pPr>
            <a:r>
              <a:rPr lang="en-US" altLang="en-US" sz="1200" dirty="0">
                <a:solidFill>
                  <a:srgbClr val="003399"/>
                </a:solidFill>
                <a:latin typeface="Calibri" panose="020F0502020204030204" pitchFamily="34" charset="0"/>
                <a:hlinkClick r:id="rId3"/>
              </a:rPr>
              <a:t>http://ec.europa.eu/europeaid/companion/document.do?nodeNumber=19andlocale=en</a:t>
            </a:r>
            <a:r>
              <a:rPr lang="sr-Latn-RS" altLang="en-US" sz="1200" dirty="0">
                <a:solidFill>
                  <a:srgbClr val="003399"/>
                </a:solidFill>
                <a:latin typeface="Calibri" panose="020F0502020204030204" pitchFamily="34" charset="0"/>
              </a:rPr>
              <a:t> </a:t>
            </a:r>
            <a:endParaRPr lang="en-US" altLang="en-US" sz="1200" dirty="0">
              <a:solidFill>
                <a:srgbClr val="003399"/>
              </a:solidFill>
              <a:latin typeface="Calibri" panose="020F0502020204030204" pitchFamily="34" charset="0"/>
            </a:endParaRPr>
          </a:p>
          <a:p>
            <a:pPr eaLnBrk="1" hangingPunct="1">
              <a:lnSpc>
                <a:spcPct val="150000"/>
              </a:lnSpc>
              <a:buFont typeface="Arial" panose="020B0604020202020204" pitchFamily="34" charset="0"/>
              <a:buChar char="•"/>
            </a:pPr>
            <a:r>
              <a:rPr lang="en-US" altLang="en-US" sz="1600" b="1" dirty="0" err="1">
                <a:solidFill>
                  <a:prstClr val="black"/>
                </a:solidFill>
                <a:latin typeface="Calibri" panose="020F0502020204030204" pitchFamily="34" charset="0"/>
              </a:rPr>
              <a:t>Pomoć</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za</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finansijko</a:t>
            </a:r>
            <a:r>
              <a:rPr lang="en-US" altLang="en-US" sz="1600" b="1" dirty="0">
                <a:solidFill>
                  <a:prstClr val="black"/>
                </a:solidFill>
                <a:latin typeface="Calibri" panose="020F0502020204030204" pitchFamily="34" charset="0"/>
              </a:rPr>
              <a:t> </a:t>
            </a:r>
            <a:r>
              <a:rPr lang="en-US" altLang="en-US" sz="1600" b="1" dirty="0" err="1">
                <a:solidFill>
                  <a:prstClr val="black"/>
                </a:solidFill>
                <a:latin typeface="Calibri" panose="020F0502020204030204" pitchFamily="34" charset="0"/>
              </a:rPr>
              <a:t>upravljanje</a:t>
            </a:r>
            <a:r>
              <a:rPr lang="en-US" altLang="en-US" sz="1600" b="1" dirty="0">
                <a:solidFill>
                  <a:srgbClr val="003399"/>
                </a:solidFill>
                <a:latin typeface="Calibri" panose="020F0502020204030204" pitchFamily="34" charset="0"/>
              </a:rPr>
              <a:t>	</a:t>
            </a:r>
          </a:p>
          <a:p>
            <a:pPr indent="4763" eaLnBrk="1" hangingPunct="1">
              <a:lnSpc>
                <a:spcPct val="150000"/>
              </a:lnSpc>
            </a:pPr>
            <a:r>
              <a:rPr lang="en-US" altLang="en-US" sz="1200" dirty="0">
                <a:solidFill>
                  <a:srgbClr val="003399"/>
                </a:solidFill>
                <a:latin typeface="Calibri" panose="020F0502020204030204" pitchFamily="34" charset="0"/>
                <a:hlinkClick r:id="rId4"/>
              </a:rPr>
              <a:t>http://ec.europa.eu/europeaid/funding/procedures-beneficiary-countries-and-partners/financial-management-toolkit_en</a:t>
            </a:r>
            <a:r>
              <a:rPr lang="sr-Latn-RS" altLang="en-US" sz="1200" dirty="0">
                <a:solidFill>
                  <a:srgbClr val="003399"/>
                </a:solidFill>
                <a:latin typeface="Calibri" panose="020F0502020204030204" pitchFamily="34" charset="0"/>
              </a:rPr>
              <a:t> </a:t>
            </a:r>
            <a:endParaRPr lang="en-US" altLang="en-US" sz="1200" dirty="0">
              <a:solidFill>
                <a:srgbClr val="003399"/>
              </a:solidFill>
              <a:latin typeface="Calibri" panose="020F0502020204030204" pitchFamily="34" charset="0"/>
            </a:endParaRPr>
          </a:p>
        </p:txBody>
      </p:sp>
    </p:spTree>
    <p:extLst>
      <p:ext uri="{BB962C8B-B14F-4D97-AF65-F5344CB8AC3E}">
        <p14:creationId xmlns:p14="http://schemas.microsoft.com/office/powerpoint/2010/main" val="60765490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000" y="1269000"/>
            <a:ext cx="4320000" cy="4320000"/>
          </a:xfrm>
          <a:prstGeom prst="rect">
            <a:avLst/>
          </a:prstGeom>
        </p:spPr>
      </p:pic>
    </p:spTree>
    <p:extLst>
      <p:ext uri="{BB962C8B-B14F-4D97-AF65-F5344CB8AC3E}">
        <p14:creationId xmlns:p14="http://schemas.microsoft.com/office/powerpoint/2010/main" val="2064257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idx="1"/>
          </p:nvPr>
        </p:nvSpPr>
        <p:spPr bwMode="auto">
          <a:xfrm>
            <a:off x="616927" y="1397978"/>
            <a:ext cx="8229600" cy="50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1600" b="1" dirty="0" smtClean="0">
                <a:solidFill>
                  <a:srgbClr val="C00000"/>
                </a:solidFill>
                <a:latin typeface="+mn-lt"/>
              </a:rPr>
              <a:t>Location</a:t>
            </a:r>
            <a:endParaRPr lang="sr-Latn-RS" sz="1600" b="1" dirty="0" smtClean="0">
              <a:solidFill>
                <a:srgbClr val="C00000"/>
              </a:solidFill>
              <a:latin typeface="+mn-lt"/>
            </a:endParaRPr>
          </a:p>
          <a:p>
            <a:pPr marL="0" indent="0" algn="l">
              <a:buNone/>
            </a:pPr>
            <a:r>
              <a:rPr lang="en-GB" sz="1200" dirty="0">
                <a:latin typeface="+mn-lt"/>
              </a:rPr>
              <a:t>Actions or operations must have as final beneficiaries the population of the programme area. They must take place in one or more of the following territorial units</a:t>
            </a:r>
            <a:r>
              <a:rPr lang="en-GB" sz="1200" dirty="0" smtClean="0">
                <a:latin typeface="+mn-lt"/>
              </a:rPr>
              <a:t>:</a:t>
            </a:r>
            <a:endParaRPr lang="sr-Latn-RS" sz="1200" dirty="0" smtClean="0">
              <a:latin typeface="+mn-lt"/>
            </a:endParaRPr>
          </a:p>
          <a:p>
            <a:pPr marL="0" indent="0" algn="l">
              <a:buNone/>
            </a:pPr>
            <a:endParaRPr lang="en-US" sz="1200" dirty="0">
              <a:latin typeface="+mn-lt"/>
            </a:endParaRPr>
          </a:p>
          <a:p>
            <a:pPr algn="l"/>
            <a:endParaRPr lang="en-US" sz="1200" dirty="0">
              <a:solidFill>
                <a:srgbClr val="C00000"/>
              </a:solidFill>
              <a:latin typeface="+mn-lt"/>
            </a:endParaRPr>
          </a:p>
        </p:txBody>
      </p:sp>
      <p:graphicFrame>
        <p:nvGraphicFramePr>
          <p:cNvPr id="6" name="Object 5"/>
          <p:cNvGraphicFramePr>
            <a:graphicFrameLocks noChangeAspect="1"/>
          </p:cNvGraphicFramePr>
          <p:nvPr>
            <p:extLst/>
          </p:nvPr>
        </p:nvGraphicFramePr>
        <p:xfrm>
          <a:off x="843145" y="1899141"/>
          <a:ext cx="7777163" cy="4264268"/>
        </p:xfrm>
        <a:graphic>
          <a:graphicData uri="http://schemas.openxmlformats.org/presentationml/2006/ole">
            <mc:AlternateContent xmlns:mc="http://schemas.openxmlformats.org/markup-compatibility/2006">
              <mc:Choice xmlns:v="urn:schemas-microsoft-com:vml" Requires="v">
                <p:oleObj spid="_x0000_s1037" name="Document" r:id="rId3" imgW="6155277" imgH="4881453" progId="Word.Document.12">
                  <p:embed/>
                </p:oleObj>
              </mc:Choice>
              <mc:Fallback>
                <p:oleObj name="Document" r:id="rId3" imgW="6155277" imgH="4881453" progId="Word.Document.12">
                  <p:embed/>
                  <p:pic>
                    <p:nvPicPr>
                      <p:cNvPr id="0" name=""/>
                      <p:cNvPicPr/>
                      <p:nvPr/>
                    </p:nvPicPr>
                    <p:blipFill>
                      <a:blip r:embed="rId4"/>
                      <a:stretch>
                        <a:fillRect/>
                      </a:stretch>
                    </p:blipFill>
                    <p:spPr>
                      <a:xfrm>
                        <a:off x="843145" y="1899141"/>
                        <a:ext cx="7777163" cy="4264268"/>
                      </a:xfrm>
                      <a:prstGeom prst="rect">
                        <a:avLst/>
                      </a:prstGeom>
                    </p:spPr>
                  </p:pic>
                </p:oleObj>
              </mc:Fallback>
            </mc:AlternateContent>
          </a:graphicData>
        </a:graphic>
      </p:graphicFrame>
    </p:spTree>
    <p:extLst>
      <p:ext uri="{BB962C8B-B14F-4D97-AF65-F5344CB8AC3E}">
        <p14:creationId xmlns:p14="http://schemas.microsoft.com/office/powerpoint/2010/main" val="279307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732</TotalTime>
  <Words>7017</Words>
  <Application>Microsoft Office PowerPoint</Application>
  <PresentationFormat>On-screen Show (4:3)</PresentationFormat>
  <Paragraphs>829</Paragraphs>
  <Slides>87</Slides>
  <Notes>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87</vt:i4>
      </vt:variant>
    </vt:vector>
  </HeadingPairs>
  <TitlesOfParts>
    <vt:vector size="100" baseType="lpstr">
      <vt:lpstr>MS PGothic</vt:lpstr>
      <vt:lpstr>Arial</vt:lpstr>
      <vt:lpstr>Calibri</vt:lpstr>
      <vt:lpstr>Calibri (BoMyriad Pro Black Con</vt:lpstr>
      <vt:lpstr>Calibri Light</vt:lpstr>
      <vt:lpstr>Lucida Sans Unicode</vt:lpstr>
      <vt:lpstr>MS PMincho</vt:lpstr>
      <vt:lpstr>Symbol</vt:lpstr>
      <vt:lpstr>Times New Roman</vt:lpstr>
      <vt:lpstr>Wingdings</vt:lpstr>
      <vt:lpstr>Office Theme</vt:lpstr>
      <vt:lpstr>Document</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Affiliated entities  The lead applicant and its co-applicant(s) may act with affiliated entity(ies). Only entities that have a structural link with the applicants (i.e. the lead applicant or a co-applicant), in particular a legal or capital link, may be considered as affiliated entities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Financial support to third parties  Sub-granting is not allowed under this call for proposals.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and how to send applications </vt:lpstr>
      <vt:lpstr>Where and how to send applications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Ministarstvo za evropske integracije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Zivko Kolasinac</dc:creator>
  <cp:lastModifiedBy>Zivko Kolasinac</cp:lastModifiedBy>
  <cp:revision>64</cp:revision>
  <dcterms:created xsi:type="dcterms:W3CDTF">2019-09-11T10:30:35Z</dcterms:created>
  <dcterms:modified xsi:type="dcterms:W3CDTF">2019-10-07T08:11:30Z</dcterms:modified>
</cp:coreProperties>
</file>